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56" r:id="rId2"/>
    <p:sldId id="257" r:id="rId3"/>
    <p:sldId id="258" r:id="rId4"/>
    <p:sldId id="32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9" r:id="rId35"/>
    <p:sldId id="288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3" r:id="rId58"/>
    <p:sldId id="311" r:id="rId59"/>
    <p:sldId id="315" r:id="rId60"/>
    <p:sldId id="314" r:id="rId61"/>
    <p:sldId id="312" r:id="rId62"/>
    <p:sldId id="316" r:id="rId63"/>
    <p:sldId id="317" r:id="rId64"/>
    <p:sldId id="318" r:id="rId65"/>
    <p:sldId id="319" r:id="rId6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5A2BD-B62E-4D51-B970-4CBDD3EDA41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5FAA1-4CDF-4F4F-86AE-6B73887817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5CE04-2F19-45F3-A5BC-0A5FC4DF3EED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D81A9-1489-4FEB-9179-552B7531C2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7972-8034-4209-8CD1-FF57ADEC66F1}" type="datetime1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0771-F9D3-45B0-9F39-74D0DDE40C6C}" type="datetime1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3E6C-C088-4E5B-AEF6-062769881255}" type="datetime1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E322-46F4-47B1-961F-F1A32750348F}" type="datetime1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9763-27CF-4010-AA8F-B022C7D3036E}" type="datetime1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06605-592A-4300-A3CC-97DE73E3CD69}" type="datetime1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4A6-296D-4642-AC1C-01A5155FFB47}" type="datetime1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B1D0-00B0-4FC0-BACA-B4C56E26F67D}" type="datetime1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9FC9-EE1D-4F81-8E34-468D17D502F2}" type="datetime1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BAEC-7C41-4A62-BC80-23E0E0F9E3C1}" type="datetime1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9611-EECE-4821-90CA-C81B85E1A7E7}" type="datetime1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4A49A-E2B6-4AD3-A678-ED0802ACC414}" type="datetime1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Conceptual model of UML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Interface is a collection of operations that specify a service of a class or component.</a:t>
            </a:r>
          </a:p>
          <a:p>
            <a:pPr algn="just"/>
            <a:r>
              <a:rPr lang="en-US" dirty="0" smtClean="0"/>
              <a:t>An interface describes the externally visible behavior of that element. </a:t>
            </a:r>
          </a:p>
          <a:p>
            <a:pPr algn="just"/>
            <a:r>
              <a:rPr lang="en-US" dirty="0" smtClean="0"/>
              <a:t>An interface might represent the complete behavior of a class or component or only a part of that behavior.</a:t>
            </a:r>
          </a:p>
          <a:p>
            <a:pPr algn="just"/>
            <a:r>
              <a:rPr lang="en-US" dirty="0" smtClean="0"/>
              <a:t>Graphically, an interface is rendered as a circle together with its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Interface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799" y="2165604"/>
            <a:ext cx="1522361" cy="141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Collaboration defines an interaction and is a society of roles and other elements that work together to provide some cooperative behavior that's bigger than the sum of all the elements.</a:t>
            </a:r>
          </a:p>
          <a:p>
            <a:r>
              <a:rPr lang="en-US" dirty="0" smtClean="0"/>
              <a:t>Graphically, a collaboration is rendered as an ellipse with dashed lines, usually including only its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Collaboration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3211" y="2743200"/>
            <a:ext cx="4192389" cy="2280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use case is a description of set of sequence of actions that a system performs that yields an observable result of value to a particular actor. </a:t>
            </a:r>
          </a:p>
          <a:p>
            <a:pPr algn="just"/>
            <a:r>
              <a:rPr lang="en-US" dirty="0" smtClean="0"/>
              <a:t>A use case is used to structure the behavioral things in a model.</a:t>
            </a:r>
          </a:p>
          <a:p>
            <a:pPr algn="just"/>
            <a:r>
              <a:rPr lang="en-US" dirty="0" smtClean="0"/>
              <a:t>Graphically, a use case is rendered as an ellipse with solid lines, usually including only its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Use case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4911" y="2819400"/>
            <a:ext cx="3100089" cy="1653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Active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active class is a class whose objects own one or more processes or threads and initiate control activity.</a:t>
            </a:r>
          </a:p>
          <a:p>
            <a:r>
              <a:rPr lang="en-US" dirty="0" smtClean="0"/>
              <a:t>Graphically, an active class is rendered just like a class, but with heavy lines, usually including its name, attributes, and operations.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Active class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787" y="2438400"/>
            <a:ext cx="295835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Component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component is a physical and replaceable part of a system that conforms to and provides the realization of a set of interfaces.</a:t>
            </a:r>
          </a:p>
          <a:p>
            <a:pPr algn="just"/>
            <a:r>
              <a:rPr lang="en-US" dirty="0" smtClean="0"/>
              <a:t>Different kinds of deployment components, such as COM+ components or Java Beans.</a:t>
            </a:r>
          </a:p>
          <a:p>
            <a:pPr algn="just"/>
            <a:r>
              <a:rPr lang="en-US" dirty="0" smtClean="0"/>
              <a:t>Graphically, a component is rendered as a rectangle with tabs, usually including only its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Component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8575" y="2514600"/>
            <a:ext cx="4727025" cy="2458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To learn a new language, for example, let’s consider English, we learn the character set (a-z) first and then the words and then several rules to form sentences using those words.</a:t>
            </a:r>
          </a:p>
          <a:p>
            <a:pPr algn="just"/>
            <a:r>
              <a:rPr lang="en-US" dirty="0" smtClean="0"/>
              <a:t>Similarly to understand UML, we should learn the vocabulary and then rules for creating UML diagrams. </a:t>
            </a:r>
          </a:p>
          <a:p>
            <a:pPr algn="just"/>
            <a:r>
              <a:rPr lang="en-US" dirty="0" smtClean="0"/>
              <a:t>The conceptual model of UML contains the UML’s vocabulary and rules.</a:t>
            </a:r>
          </a:p>
          <a:p>
            <a:pPr algn="just"/>
            <a:r>
              <a:rPr lang="en-US" dirty="0" smtClean="0"/>
              <a:t>So, to understand using UML and to create using UML diagrams first we need to learn the conceptual model of UML.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Node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node is a physical element that exists at run time and represents a computational resource, generally having at least some memory and, often, processing capability.</a:t>
            </a:r>
          </a:p>
          <a:p>
            <a:pPr algn="just"/>
            <a:r>
              <a:rPr lang="en-US" dirty="0" smtClean="0"/>
              <a:t>Graphically, a node is rendered as a cube, usually including only its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Node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5212" y="2362200"/>
            <a:ext cx="2358788" cy="221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Behavioral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Behavioral things are the dynamic parts of UML models. </a:t>
            </a:r>
          </a:p>
          <a:p>
            <a:pPr algn="just"/>
            <a:r>
              <a:rPr lang="en-US" dirty="0" smtClean="0"/>
              <a:t>These are the verbs of a model, representing behavior over time and space. </a:t>
            </a:r>
          </a:p>
          <a:p>
            <a:pPr algn="just"/>
            <a:r>
              <a:rPr lang="en-US" dirty="0" smtClean="0"/>
              <a:t>In all, there are two primary kinds of behavioral things.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An interaction is a behavior that comprises a set of messages exchanged among a set of objects within a particular context to accomplish a specific purpose.</a:t>
            </a:r>
          </a:p>
          <a:p>
            <a:pPr algn="just"/>
            <a:r>
              <a:rPr lang="en-US" dirty="0" smtClean="0"/>
              <a:t>An interaction involves a number of other elements, including messages, action sequences (the behavior invoked by a message), and links (the connection between objects). </a:t>
            </a:r>
          </a:p>
          <a:p>
            <a:pPr algn="just"/>
            <a:r>
              <a:rPr lang="en-US" dirty="0" smtClean="0"/>
              <a:t>Graphically, a message is rendered as a directed line, almost always including the name of its operation.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Interaction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7460" y="3429000"/>
            <a:ext cx="4799540" cy="719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State Machine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A state machine is a behavior that specifies the sequences of states an object or an interaction goes through during its lifetime in response to events, together with its responses to those events. </a:t>
            </a:r>
          </a:p>
          <a:p>
            <a:pPr algn="just"/>
            <a:r>
              <a:rPr lang="en-US" dirty="0" smtClean="0"/>
              <a:t>A state machine involves a number of other elements, including states, transitions (the flow from state to state), events (things that trigger a transition), and activities (the response to a transition). </a:t>
            </a:r>
          </a:p>
          <a:p>
            <a:pPr algn="just"/>
            <a:r>
              <a:rPr lang="en-US" dirty="0" smtClean="0"/>
              <a:t>Graphically, a state is rendered as a rounded rectangle, usually including its name and its </a:t>
            </a:r>
            <a:r>
              <a:rPr lang="en-US" dirty="0" err="1" smtClean="0"/>
              <a:t>substates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State Machine 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2034" y="2743200"/>
            <a:ext cx="3142966" cy="176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Grouping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Grouping things are the organizational parts of UML models. </a:t>
            </a:r>
          </a:p>
          <a:p>
            <a:pPr algn="just"/>
            <a:r>
              <a:rPr lang="en-US" dirty="0" smtClean="0"/>
              <a:t>These are the boxes into which a model can be decomposed. </a:t>
            </a:r>
          </a:p>
          <a:p>
            <a:pPr algn="just"/>
            <a:r>
              <a:rPr lang="en-US" dirty="0" smtClean="0"/>
              <a:t>There is one primary kind of grouping thing, namely, packages.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package is a general-purpose mechanism for organizing elements into groups. </a:t>
            </a:r>
          </a:p>
          <a:p>
            <a:pPr algn="just"/>
            <a:r>
              <a:rPr lang="en-US" dirty="0" smtClean="0"/>
              <a:t>Structural things, behavioral things, and even other grouping things may be placed in a package.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package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2438400"/>
            <a:ext cx="2857287" cy="213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conceptual model of UML contains the fundamentals of UML. </a:t>
            </a:r>
          </a:p>
          <a:p>
            <a:pPr algn="just"/>
            <a:r>
              <a:rPr lang="en-US" dirty="0" smtClean="0"/>
              <a:t>The conceptual model consists of three parts. They are:</a:t>
            </a:r>
          </a:p>
          <a:p>
            <a:pPr algn="just">
              <a:buNone/>
            </a:pPr>
            <a:r>
              <a:rPr lang="en-US" dirty="0" smtClean="0"/>
              <a:t>1) Building blocks of UML (syntax / vocabulary)</a:t>
            </a:r>
          </a:p>
          <a:p>
            <a:pPr algn="just">
              <a:buNone/>
            </a:pPr>
            <a:r>
              <a:rPr lang="en-US" dirty="0" smtClean="0"/>
              <a:t>2) Rules (dictate how those building blocks may be put together)</a:t>
            </a:r>
          </a:p>
          <a:p>
            <a:pPr algn="just">
              <a:buNone/>
            </a:pPr>
            <a:r>
              <a:rPr lang="en-US" dirty="0" smtClean="0"/>
              <a:t>3) Common Mechanisms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Annotational</a:t>
            </a:r>
            <a:r>
              <a:rPr lang="en-US" b="1" dirty="0" smtClean="0"/>
              <a:t>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Annotational</a:t>
            </a:r>
            <a:r>
              <a:rPr lang="en-US" dirty="0" smtClean="0"/>
              <a:t> things are the explanatory parts of UML models. </a:t>
            </a:r>
          </a:p>
          <a:p>
            <a:pPr algn="just"/>
            <a:r>
              <a:rPr lang="en-US" dirty="0" smtClean="0"/>
              <a:t>These are the comments you may apply to describe, illuminate, and remark about any element in a model. </a:t>
            </a:r>
          </a:p>
          <a:p>
            <a:pPr algn="just"/>
            <a:r>
              <a:rPr lang="en-US" dirty="0" smtClean="0"/>
              <a:t>There is one primary kind of </a:t>
            </a:r>
            <a:r>
              <a:rPr lang="en-US" dirty="0" err="1" smtClean="0"/>
              <a:t>annotational</a:t>
            </a:r>
            <a:r>
              <a:rPr lang="en-US" dirty="0" smtClean="0"/>
              <a:t> thing, called a note. </a:t>
            </a:r>
          </a:p>
          <a:p>
            <a:pPr algn="just"/>
            <a:r>
              <a:rPr lang="en-US" dirty="0" smtClean="0"/>
              <a:t>A note is simply a symbol for rendering constraints and comments attached to an element or a collection of elements. </a:t>
            </a:r>
          </a:p>
          <a:p>
            <a:pPr algn="just"/>
            <a:r>
              <a:rPr lang="en-US" dirty="0" smtClean="0"/>
              <a:t>Graphically, a note is rendered as a rectangle with a dog-eared corner, together with a textual or graphical comment.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Annotational</a:t>
            </a:r>
            <a:r>
              <a:rPr lang="en-US" b="1" dirty="0" smtClean="0"/>
              <a:t> Things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6659" y="3124200"/>
            <a:ext cx="2848341" cy="1234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Relationships in the 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The things in a diagram are connected through relationships. So, a relationship is a connection between two or more things.</a:t>
            </a:r>
          </a:p>
          <a:p>
            <a:pPr algn="just"/>
            <a:r>
              <a:rPr lang="en-US" dirty="0" smtClean="0"/>
              <a:t>There are four kinds of relationships in the UML:</a:t>
            </a:r>
          </a:p>
          <a:p>
            <a:pPr algn="just">
              <a:buNone/>
            </a:pPr>
            <a:r>
              <a:rPr lang="en-US" dirty="0" smtClean="0"/>
              <a:t>1. Dependency</a:t>
            </a:r>
          </a:p>
          <a:p>
            <a:pPr algn="just">
              <a:buNone/>
            </a:pPr>
            <a:r>
              <a:rPr lang="en-US" dirty="0" smtClean="0"/>
              <a:t>2. Association</a:t>
            </a:r>
          </a:p>
          <a:p>
            <a:pPr algn="just">
              <a:buNone/>
            </a:pPr>
            <a:r>
              <a:rPr lang="en-US" dirty="0" smtClean="0"/>
              <a:t>3. Generalization</a:t>
            </a:r>
          </a:p>
          <a:p>
            <a:pPr algn="just">
              <a:buNone/>
            </a:pPr>
            <a:r>
              <a:rPr lang="en-US" dirty="0" smtClean="0"/>
              <a:t>4. Realization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Dependency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Dependency is a semantic relationship between two things in which a change to one thing (the independent thing) may affect the semantics of the other thing (the dependent thing).</a:t>
            </a:r>
          </a:p>
          <a:p>
            <a:pPr algn="just"/>
            <a:r>
              <a:rPr lang="en-US" dirty="0" smtClean="0"/>
              <a:t>Graphically, a dependency is rendered as a dashed line, possibly directed, and occasionally including a label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Dependency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590800"/>
            <a:ext cx="4802190" cy="48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An association is a structural relationship that describes a set of links, a link being a connection among objects.</a:t>
            </a:r>
          </a:p>
          <a:p>
            <a:pPr algn="just"/>
            <a:r>
              <a:rPr lang="en-US" dirty="0" smtClean="0"/>
              <a:t>Aggregation is a special kind of association, representing a structural relationship between a whole and its parts.</a:t>
            </a:r>
          </a:p>
          <a:p>
            <a:pPr algn="just"/>
            <a:r>
              <a:rPr lang="en-US" dirty="0" smtClean="0"/>
              <a:t>Graphically, an association is rendered as a solid line, possibly directed, occasionally including a label, and often containing other adornments, such as multiplicity and role names,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Association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520281"/>
            <a:ext cx="304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Generalization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Generalization is a specialization/generalization relationship in which objects of the specialized element (the child) are substitutable for objects of the generalized element (the parent).</a:t>
            </a:r>
          </a:p>
          <a:p>
            <a:pPr algn="just"/>
            <a:r>
              <a:rPr lang="en-US" dirty="0" smtClean="0"/>
              <a:t>The child shares the structure and the behavior of the parent. </a:t>
            </a:r>
          </a:p>
          <a:p>
            <a:pPr algn="just"/>
            <a:r>
              <a:rPr lang="en-US" dirty="0" smtClean="0"/>
              <a:t>Graphically, a generalization relationship is rendered as a solid line with a hollow arrowhead pointing to the parent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Generalization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703161"/>
            <a:ext cx="3048000" cy="32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Realization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A Realization is a semantic relationship between classifiers, wherein one classifier specifies a contract that another classifier guarantees to carry out. </a:t>
            </a:r>
          </a:p>
          <a:p>
            <a:pPr algn="just"/>
            <a:r>
              <a:rPr lang="en-US" dirty="0" smtClean="0"/>
              <a:t>You </a:t>
            </a:r>
            <a:r>
              <a:rPr lang="en-US" smtClean="0"/>
              <a:t>will find </a:t>
            </a:r>
            <a:r>
              <a:rPr lang="en-US" dirty="0" smtClean="0"/>
              <a:t>realization relationships in two places:</a:t>
            </a:r>
          </a:p>
          <a:p>
            <a:pPr algn="just">
              <a:buNone/>
            </a:pPr>
            <a:r>
              <a:rPr lang="en-US" dirty="0" smtClean="0"/>
              <a:t>1) between interfaces and the classes or components that realize them, and </a:t>
            </a:r>
          </a:p>
          <a:p>
            <a:pPr algn="just">
              <a:buNone/>
            </a:pPr>
            <a:r>
              <a:rPr lang="en-US" dirty="0" smtClean="0"/>
              <a:t>2) between use cases and the collaborations that realize them.</a:t>
            </a:r>
          </a:p>
          <a:p>
            <a:pPr algn="just"/>
            <a:r>
              <a:rPr lang="en-US" dirty="0" smtClean="0"/>
              <a:t>Graphically, a realization relationship is rendered as a cross between a generalization and a dependency relationship.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AMESH\Downloads\CMU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0"/>
            <a:ext cx="6248401" cy="6775376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Realization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691731"/>
            <a:ext cx="3048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Diagrams in the 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diagram is the graphical presentation of a set of elements, most often rendered as a connected graph of vertices (things) and arcs (relationships). </a:t>
            </a:r>
          </a:p>
          <a:p>
            <a:pPr algn="just"/>
            <a:r>
              <a:rPr lang="en-US" dirty="0" smtClean="0"/>
              <a:t>You draw diagrams to visualize a system from different perspectives, so a diagram is a projection into a system.</a:t>
            </a:r>
          </a:p>
          <a:p>
            <a:pPr algn="just"/>
            <a:r>
              <a:rPr lang="en-US" dirty="0" smtClean="0"/>
              <a:t>UML includes nine diagrams: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Diagrams in the 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1. Class diagram</a:t>
            </a:r>
          </a:p>
          <a:p>
            <a:pPr algn="just">
              <a:buNone/>
            </a:pPr>
            <a:r>
              <a:rPr lang="en-US" dirty="0" smtClean="0"/>
              <a:t>2. Object diagram</a:t>
            </a:r>
          </a:p>
          <a:p>
            <a:pPr algn="just">
              <a:buNone/>
            </a:pPr>
            <a:r>
              <a:rPr lang="en-US" dirty="0" smtClean="0"/>
              <a:t>3. Use case diagram</a:t>
            </a:r>
          </a:p>
          <a:p>
            <a:pPr algn="just">
              <a:buNone/>
            </a:pPr>
            <a:r>
              <a:rPr lang="en-US" dirty="0" smtClean="0"/>
              <a:t>4. Sequence diagram</a:t>
            </a:r>
          </a:p>
          <a:p>
            <a:pPr algn="just">
              <a:buNone/>
            </a:pPr>
            <a:r>
              <a:rPr lang="en-US" dirty="0" smtClean="0"/>
              <a:t>5. Collaboration diagram</a:t>
            </a:r>
          </a:p>
          <a:p>
            <a:pPr algn="just">
              <a:buNone/>
            </a:pPr>
            <a:r>
              <a:rPr lang="en-US" dirty="0" smtClean="0"/>
              <a:t>6. </a:t>
            </a:r>
            <a:r>
              <a:rPr lang="en-US" dirty="0" err="1" smtClean="0"/>
              <a:t>Statechart</a:t>
            </a:r>
            <a:r>
              <a:rPr lang="en-US" dirty="0" smtClean="0"/>
              <a:t> diagram</a:t>
            </a:r>
          </a:p>
          <a:p>
            <a:pPr algn="just">
              <a:buNone/>
            </a:pPr>
            <a:r>
              <a:rPr lang="en-US" dirty="0" smtClean="0"/>
              <a:t>7. Activity diagram</a:t>
            </a:r>
          </a:p>
          <a:p>
            <a:pPr algn="just">
              <a:buNone/>
            </a:pPr>
            <a:r>
              <a:rPr lang="en-US" dirty="0" smtClean="0"/>
              <a:t>8. Component diagram</a:t>
            </a:r>
          </a:p>
          <a:p>
            <a:pPr algn="just">
              <a:buNone/>
            </a:pPr>
            <a:r>
              <a:rPr lang="en-US" dirty="0" smtClean="0"/>
              <a:t>9. Deployment diagram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Class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>
                <a:solidFill>
                  <a:srgbClr val="FF0000"/>
                </a:solidFill>
              </a:rPr>
              <a:t>A class diagram shows a set of classes, interfaces, and collaborations and their relationships.</a:t>
            </a:r>
          </a:p>
          <a:p>
            <a:pPr algn="just"/>
            <a:r>
              <a:rPr lang="en-US" dirty="0" smtClean="0"/>
              <a:t>These diagrams are the most common diagram found in modeling object-oriented systems. 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Class diagrams address the static design view of a system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Class diagrams include active classes address the static process view of a 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Object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solidFill>
                  <a:srgbClr val="FF0000"/>
                </a:solidFill>
              </a:rPr>
              <a:t>An object diagram shows a set of objects and their relationships. 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Object diagrams represent static snapshots of instances of the things found in class diagrams. </a:t>
            </a:r>
          </a:p>
          <a:p>
            <a:pPr algn="just"/>
            <a:r>
              <a:rPr lang="en-US" dirty="0" smtClean="0"/>
              <a:t>These diagrams </a:t>
            </a:r>
            <a:r>
              <a:rPr lang="en-US" dirty="0" smtClean="0">
                <a:solidFill>
                  <a:srgbClr val="FF0000"/>
                </a:solidFill>
              </a:rPr>
              <a:t>address the static design view or static process view of a system as do class diagrams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Use case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rgbClr val="FF0000"/>
                </a:solidFill>
              </a:rPr>
              <a:t>A use case diagram shows a set of use cases and actors (a special kind of class) and their relationships. 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Use case diagrams address the static use case view of a system. </a:t>
            </a:r>
          </a:p>
          <a:p>
            <a:pPr algn="just"/>
            <a:r>
              <a:rPr lang="en-US" dirty="0" smtClean="0"/>
              <a:t>These diagrams are especially </a:t>
            </a:r>
            <a:r>
              <a:rPr lang="en-US" dirty="0" smtClean="0">
                <a:solidFill>
                  <a:srgbClr val="FF0000"/>
                </a:solidFill>
              </a:rPr>
              <a:t>important in organizing and modeling the behaviors of a system.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Sequence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>
                <a:solidFill>
                  <a:srgbClr val="FF0000"/>
                </a:solidFill>
              </a:rPr>
              <a:t>Both sequence diagrams and collaboration diagrams are kinds of interaction diagrams.</a:t>
            </a:r>
          </a:p>
          <a:p>
            <a:pPr algn="just"/>
            <a:r>
              <a:rPr lang="en-US" dirty="0" smtClean="0"/>
              <a:t>Interaction consists of a set of objects and their relationships, including the messages that may be dispatched among them. 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Interaction diagrams address the dynamic view of a system. 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A sequence diagram is an interaction diagram that emphasizes the time-ordering of messages.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Collaboration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Collaboration diagram is an interaction diagram that emphasizes the structural organization of the objects that send and receive messages.</a:t>
            </a:r>
          </a:p>
          <a:p>
            <a:pPr algn="just"/>
            <a:r>
              <a:rPr lang="en-US" dirty="0" smtClean="0"/>
              <a:t>Sequence diagrams and collaboration diagrams are isomorphic, meaning that you can take one and transform it into the other.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</a:t>
            </a:r>
            <a:r>
              <a:rPr lang="en-US" dirty="0" err="1" smtClean="0"/>
              <a:t>Statechart</a:t>
            </a:r>
            <a:r>
              <a:rPr lang="en-US" dirty="0" smtClean="0"/>
              <a:t>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A </a:t>
            </a:r>
            <a:r>
              <a:rPr lang="en-US" dirty="0" err="1" smtClean="0"/>
              <a:t>statechart</a:t>
            </a:r>
            <a:r>
              <a:rPr lang="en-US" dirty="0" smtClean="0"/>
              <a:t> diagram shows a state machine, consisting of </a:t>
            </a:r>
            <a:r>
              <a:rPr lang="en-US" dirty="0" smtClean="0">
                <a:solidFill>
                  <a:srgbClr val="FF0000"/>
                </a:solidFill>
              </a:rPr>
              <a:t>states, transitions, events, and activities. </a:t>
            </a:r>
          </a:p>
          <a:p>
            <a:pPr algn="just"/>
            <a:r>
              <a:rPr lang="en-US" dirty="0" err="1" smtClean="0"/>
              <a:t>Statechart</a:t>
            </a:r>
            <a:r>
              <a:rPr lang="en-US" dirty="0" smtClean="0"/>
              <a:t> diagrams address </a:t>
            </a:r>
            <a:r>
              <a:rPr lang="en-US" dirty="0" smtClean="0">
                <a:solidFill>
                  <a:srgbClr val="FF0000"/>
                </a:solidFill>
              </a:rPr>
              <a:t>the dynamic view of a system. </a:t>
            </a:r>
          </a:p>
          <a:p>
            <a:pPr algn="just"/>
            <a:r>
              <a:rPr lang="en-US" dirty="0" smtClean="0"/>
              <a:t>They are especially important in modeling the </a:t>
            </a:r>
            <a:r>
              <a:rPr lang="en-US" dirty="0" smtClean="0">
                <a:solidFill>
                  <a:srgbClr val="FF0000"/>
                </a:solidFill>
              </a:rPr>
              <a:t>behavior of an interface, class, or collaboration and emphasize the event-ordered behavior of an object</a:t>
            </a:r>
            <a:r>
              <a:rPr lang="en-US" dirty="0" smtClean="0"/>
              <a:t>, which is especially useful in modeling reactive systems.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7. Activity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An activity diagram is a special kind of a </a:t>
            </a:r>
            <a:r>
              <a:rPr lang="en-US" dirty="0" err="1" smtClean="0"/>
              <a:t>statechart</a:t>
            </a:r>
            <a:r>
              <a:rPr lang="en-US" dirty="0" smtClean="0"/>
              <a:t> diagram that shows the flow from activity to activity within a system. </a:t>
            </a:r>
          </a:p>
          <a:p>
            <a:pPr algn="just"/>
            <a:r>
              <a:rPr lang="en-US" dirty="0" smtClean="0"/>
              <a:t>Activity diagrams </a:t>
            </a:r>
            <a:r>
              <a:rPr lang="en-US" dirty="0" smtClean="0">
                <a:solidFill>
                  <a:srgbClr val="FF0000"/>
                </a:solidFill>
              </a:rPr>
              <a:t>address the dynamic view of a system.</a:t>
            </a:r>
          </a:p>
          <a:p>
            <a:pPr algn="just"/>
            <a:r>
              <a:rPr lang="en-US" dirty="0" smtClean="0"/>
              <a:t>They are especially </a:t>
            </a:r>
            <a:r>
              <a:rPr lang="en-US" dirty="0" smtClean="0">
                <a:solidFill>
                  <a:srgbClr val="FF0000"/>
                </a:solidFill>
              </a:rPr>
              <a:t>important in modeling the function of a system and emphasize the flow of control among objects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Building blocks of 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The vocabulary of the UML encompasses three kinds of building blocks:</a:t>
            </a:r>
          </a:p>
          <a:p>
            <a:pPr algn="just">
              <a:buNone/>
            </a:pPr>
            <a:r>
              <a:rPr lang="en-US" dirty="0" smtClean="0"/>
              <a:t>1) Things</a:t>
            </a:r>
          </a:p>
          <a:p>
            <a:pPr algn="just">
              <a:buNone/>
            </a:pPr>
            <a:r>
              <a:rPr lang="en-US" dirty="0" smtClean="0"/>
              <a:t>2) Relationships</a:t>
            </a:r>
          </a:p>
          <a:p>
            <a:pPr algn="just">
              <a:buNone/>
            </a:pPr>
            <a:r>
              <a:rPr lang="en-US" dirty="0" smtClean="0"/>
              <a:t>3) Diagrams</a:t>
            </a:r>
          </a:p>
          <a:p>
            <a:pPr algn="just"/>
            <a:r>
              <a:rPr lang="en-US" dirty="0" smtClean="0"/>
              <a:t>Things are the abstractions that are first-class citizens in a model.</a:t>
            </a:r>
          </a:p>
          <a:p>
            <a:pPr algn="just"/>
            <a:r>
              <a:rPr lang="en-US" dirty="0" smtClean="0"/>
              <a:t>Relationships tie these things together.</a:t>
            </a:r>
          </a:p>
          <a:p>
            <a:pPr algn="just"/>
            <a:r>
              <a:rPr lang="en-US" dirty="0" smtClean="0"/>
              <a:t>Diagrams group interesting collections of things.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8. Component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 component diagram shows the organizations and dependencies among a set of components.</a:t>
            </a:r>
          </a:p>
          <a:p>
            <a:pPr algn="just"/>
            <a:r>
              <a:rPr lang="en-US" dirty="0" smtClean="0"/>
              <a:t>Component diagrams address the static implementation view of a system. </a:t>
            </a:r>
          </a:p>
          <a:p>
            <a:pPr algn="just"/>
            <a:r>
              <a:rPr lang="en-US" dirty="0" smtClean="0"/>
              <a:t>They are related to class diagrams in that a component typically maps to one or more classes, interfaces, or collaborations.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Deployment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 deployment diagram </a:t>
            </a:r>
            <a:r>
              <a:rPr lang="en-US" dirty="0" smtClean="0">
                <a:solidFill>
                  <a:srgbClr val="FF0000"/>
                </a:solidFill>
              </a:rPr>
              <a:t>shows the configuration of run-time processing nodes and the components that live on them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Deployment diagrams </a:t>
            </a:r>
            <a:r>
              <a:rPr lang="en-US" dirty="0" smtClean="0">
                <a:solidFill>
                  <a:srgbClr val="FF0000"/>
                </a:solidFill>
              </a:rPr>
              <a:t>address the static deployment view of an architecture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They are </a:t>
            </a:r>
            <a:r>
              <a:rPr lang="en-US" dirty="0" smtClean="0">
                <a:solidFill>
                  <a:srgbClr val="FF0000"/>
                </a:solidFill>
              </a:rPr>
              <a:t>related to component diagrams in that a node typically encloses one or more components.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Rules of the 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rules of UML specify how the UMLs building blocks come together to develop diagrams. </a:t>
            </a:r>
          </a:p>
          <a:p>
            <a:pPr algn="just"/>
            <a:r>
              <a:rPr lang="en-US" dirty="0" smtClean="0"/>
              <a:t>The rules enable the users to create well-formed models. </a:t>
            </a:r>
          </a:p>
          <a:p>
            <a:pPr algn="just"/>
            <a:r>
              <a:rPr lang="en-US" dirty="0" smtClean="0"/>
              <a:t>A well-formed model is self-consistent and also consistent with the other models.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Rules of the 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Names</a:t>
            </a:r>
            <a:r>
              <a:rPr lang="en-US" dirty="0" smtClean="0"/>
              <a:t> - What you can call things, relationships, and diagrams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Scope</a:t>
            </a:r>
            <a:r>
              <a:rPr lang="en-US" dirty="0" smtClean="0"/>
              <a:t> - The context that gives specific meaning to a name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Visibility</a:t>
            </a:r>
            <a:r>
              <a:rPr lang="en-US" dirty="0" smtClean="0"/>
              <a:t> - How those names can be seen and used by others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Integrity</a:t>
            </a:r>
            <a:r>
              <a:rPr lang="en-US" dirty="0" smtClean="0"/>
              <a:t> - How things properly and consistently relate to one another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Execution</a:t>
            </a:r>
            <a:r>
              <a:rPr lang="en-US" dirty="0" smtClean="0"/>
              <a:t> - What it means to run or simulate a dynamic model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Elided</a:t>
            </a:r>
            <a:r>
              <a:rPr lang="en-US" dirty="0" smtClean="0"/>
              <a:t> - Certain elements are hidden to simplify the view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Incomplete</a:t>
            </a:r>
            <a:r>
              <a:rPr lang="en-US" dirty="0" smtClean="0"/>
              <a:t> - Certain elements may be missing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Inconsistent</a:t>
            </a:r>
            <a:r>
              <a:rPr lang="en-US" dirty="0" smtClean="0"/>
              <a:t> - The integrity of the model is not guaranteed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Common Mechanisms in the 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Why UML is easy to learn and use? It’s because of the four common mechanisms that apply throughout the UML. They are: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Specifications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Adornments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Common divisions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Extensibility mechanisms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The UML's specifications provide a semantic backplane that contains all the parts of all the models of a system, each part related to one another in a consistent fashion.</a:t>
            </a:r>
          </a:p>
          <a:p>
            <a:pPr algn="just"/>
            <a:r>
              <a:rPr lang="en-US" dirty="0" smtClean="0"/>
              <a:t>It provides a textual statement of the syntax and semantics of that building block. </a:t>
            </a:r>
          </a:p>
          <a:p>
            <a:pPr algn="just"/>
            <a:r>
              <a:rPr lang="en-US" dirty="0" smtClean="0"/>
              <a:t>For example, behind a class icon is a specification that provides the full set of attributes, operations (including their full signatures), and behaviors that the class embodies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2. Adornments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UML have a unique and direct graphical notation that provides a visual representation of the most important aspects of the element.</a:t>
            </a:r>
          </a:p>
          <a:p>
            <a:pPr algn="just"/>
            <a:r>
              <a:rPr lang="en-US" dirty="0" smtClean="0"/>
              <a:t>For example, the below Figure shows a class, adorned to indicate that it is an abstract class with two public(+), one protected(#), and one private operation(-).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2. Adornments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0061" y="2286000"/>
            <a:ext cx="2697339" cy="3034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Common divisions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smtClean="0"/>
              <a:t> </a:t>
            </a:r>
            <a:r>
              <a:rPr lang="en-US" dirty="0" smtClean="0"/>
              <a:t>In UML there is clear division between semantically related elements like: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Separation between a class and an object.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Separation between an interface and its implementation.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Common divisions</a:t>
            </a: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362200"/>
            <a:ext cx="381000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Things are the basic object-oriented building blocks of the UML. You use them to write well formed models.</a:t>
            </a:r>
          </a:p>
          <a:p>
            <a:pPr algn="just"/>
            <a:r>
              <a:rPr lang="en-US" dirty="0" smtClean="0"/>
              <a:t>There are four kinds of things in the UML.</a:t>
            </a:r>
          </a:p>
          <a:p>
            <a:pPr algn="just">
              <a:buNone/>
            </a:pPr>
            <a:r>
              <a:rPr lang="en-US" dirty="0" smtClean="0"/>
              <a:t>1) Structural things (nouns of UML – static parts)</a:t>
            </a:r>
          </a:p>
          <a:p>
            <a:pPr algn="just">
              <a:buNone/>
            </a:pPr>
            <a:r>
              <a:rPr lang="en-US" dirty="0" smtClean="0"/>
              <a:t>2) Behavioral things (verbs of UML – dynamic parts)</a:t>
            </a:r>
          </a:p>
          <a:p>
            <a:pPr algn="just">
              <a:buNone/>
            </a:pPr>
            <a:r>
              <a:rPr lang="en-US" dirty="0" smtClean="0"/>
              <a:t>3) Grouping things (organizational parts)</a:t>
            </a:r>
          </a:p>
          <a:p>
            <a:pPr algn="just">
              <a:buNone/>
            </a:pPr>
            <a:r>
              <a:rPr lang="en-US" dirty="0" smtClean="0"/>
              <a:t>4) </a:t>
            </a:r>
            <a:r>
              <a:rPr lang="en-US" dirty="0" err="1" smtClean="0"/>
              <a:t>Annotational</a:t>
            </a:r>
            <a:r>
              <a:rPr lang="en-US" dirty="0" smtClean="0"/>
              <a:t> things (explanatory parts)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Common divisions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964021"/>
            <a:ext cx="3810000" cy="1798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Extensibility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UMLs extensibility mechanisms allow the user to extend (new additions) the language in a controlled way. </a:t>
            </a:r>
          </a:p>
          <a:p>
            <a:pPr algn="just"/>
            <a:r>
              <a:rPr lang="en-US" dirty="0" smtClean="0"/>
              <a:t>The extensibility mechanisms in UML are: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Stereotypes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Tagged values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Stereotypes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A stereotype extends the vocabulary of the UML, allowing you to create new kinds of building blocks that are derived from existing ones but that are specific to your problem.</a:t>
            </a:r>
          </a:p>
          <a:p>
            <a:pPr algn="just"/>
            <a:r>
              <a:rPr lang="en-US" dirty="0" smtClean="0"/>
              <a:t>For example, if you are working in a programming language, such as Java or C++, you will often want to model exceptions. In these languages, exceptions are just classes, although they are treated in very special ways.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2. Tagged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tagged value extends the properties of a UML building block, allowing you to create new information in that element's specification.</a:t>
            </a:r>
          </a:p>
          <a:p>
            <a:pPr algn="just"/>
            <a:r>
              <a:rPr lang="en-US" dirty="0" smtClean="0"/>
              <a:t>They can be added to any building block, such as a class, by introducing new tagged values to that building block.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constraint extends the semantics of a UML building block, allowing you to add new rules or modify </a:t>
            </a:r>
            <a:r>
              <a:rPr lang="en-US" smtClean="0"/>
              <a:t>existing ones.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Extensibility mechanisms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7281" y="2590800"/>
            <a:ext cx="6434119" cy="2264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Structural things are the </a:t>
            </a:r>
            <a:r>
              <a:rPr lang="en-US" dirty="0" smtClean="0">
                <a:solidFill>
                  <a:srgbClr val="FF0000"/>
                </a:solidFill>
              </a:rPr>
              <a:t>nouns</a:t>
            </a:r>
            <a:r>
              <a:rPr lang="en-US" dirty="0" smtClean="0"/>
              <a:t> of UML models.</a:t>
            </a:r>
          </a:p>
          <a:p>
            <a:pPr algn="just"/>
            <a:r>
              <a:rPr lang="en-US" dirty="0" smtClean="0"/>
              <a:t>These are the mostly </a:t>
            </a:r>
            <a:r>
              <a:rPr lang="en-US" dirty="0" smtClean="0">
                <a:solidFill>
                  <a:srgbClr val="FF0000"/>
                </a:solidFill>
              </a:rPr>
              <a:t>static</a:t>
            </a:r>
            <a:r>
              <a:rPr lang="en-US" dirty="0" smtClean="0"/>
              <a:t> parts of a model, representing elements that are either conceptual or physical. </a:t>
            </a:r>
          </a:p>
          <a:p>
            <a:pPr algn="just"/>
            <a:r>
              <a:rPr lang="en-US" dirty="0" smtClean="0"/>
              <a:t>There are </a:t>
            </a:r>
            <a:r>
              <a:rPr lang="en-US" dirty="0" smtClean="0">
                <a:solidFill>
                  <a:srgbClr val="FF0000"/>
                </a:solidFill>
              </a:rPr>
              <a:t>seven</a:t>
            </a:r>
            <a:r>
              <a:rPr lang="en-US" dirty="0" smtClean="0"/>
              <a:t> kinds of structural things.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Class is a description of a set of objects that share the same attributes, operations, relationships, and semantics. </a:t>
            </a:r>
          </a:p>
          <a:p>
            <a:pPr algn="just"/>
            <a:r>
              <a:rPr lang="en-US" dirty="0" smtClean="0"/>
              <a:t>A class implements one or more interfaces. </a:t>
            </a:r>
          </a:p>
          <a:p>
            <a:pPr algn="just"/>
            <a:r>
              <a:rPr lang="en-US" dirty="0" smtClean="0"/>
              <a:t>Graphically, a class is rendered as a rectangle, usually including its name, attributes, and operations.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Class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127206"/>
            <a:ext cx="1905000" cy="3099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2615</Words>
  <Application>Microsoft Office PowerPoint</Application>
  <PresentationFormat>On-screen Show (4:3)</PresentationFormat>
  <Paragraphs>285</Paragraphs>
  <Slides>65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Office Theme</vt:lpstr>
      <vt:lpstr>Conceptual model of UML</vt:lpstr>
      <vt:lpstr>Introduction</vt:lpstr>
      <vt:lpstr>Introduction</vt:lpstr>
      <vt:lpstr>Slide 4</vt:lpstr>
      <vt:lpstr>Building blocks of UML</vt:lpstr>
      <vt:lpstr>Things</vt:lpstr>
      <vt:lpstr>Structural things</vt:lpstr>
      <vt:lpstr>1. Class</vt:lpstr>
      <vt:lpstr>1. Class</vt:lpstr>
      <vt:lpstr>2. Interface</vt:lpstr>
      <vt:lpstr>2. Interface</vt:lpstr>
      <vt:lpstr>3. Collaboration</vt:lpstr>
      <vt:lpstr>3. Collaboration</vt:lpstr>
      <vt:lpstr>4. Use case</vt:lpstr>
      <vt:lpstr>4. Use case</vt:lpstr>
      <vt:lpstr>5. Active class</vt:lpstr>
      <vt:lpstr>5. Active class</vt:lpstr>
      <vt:lpstr>6. Component</vt:lpstr>
      <vt:lpstr>6. Component</vt:lpstr>
      <vt:lpstr>7. Node</vt:lpstr>
      <vt:lpstr>7. Node</vt:lpstr>
      <vt:lpstr>Behavioral Things</vt:lpstr>
      <vt:lpstr>1. Interaction</vt:lpstr>
      <vt:lpstr>1. Interaction</vt:lpstr>
      <vt:lpstr>2. State Machine </vt:lpstr>
      <vt:lpstr>2. State Machine </vt:lpstr>
      <vt:lpstr>Grouping Things</vt:lpstr>
      <vt:lpstr>1. Package</vt:lpstr>
      <vt:lpstr>1. package</vt:lpstr>
      <vt:lpstr>Annotational Things</vt:lpstr>
      <vt:lpstr>Annotational Things</vt:lpstr>
      <vt:lpstr>Relationships in the UML</vt:lpstr>
      <vt:lpstr>1. Dependency</vt:lpstr>
      <vt:lpstr>1. Dependency</vt:lpstr>
      <vt:lpstr>2. Association</vt:lpstr>
      <vt:lpstr>2. Association</vt:lpstr>
      <vt:lpstr>3. Generalization</vt:lpstr>
      <vt:lpstr>3. Generalization</vt:lpstr>
      <vt:lpstr>4. Realization</vt:lpstr>
      <vt:lpstr>4. Realization</vt:lpstr>
      <vt:lpstr>Diagrams in the UML</vt:lpstr>
      <vt:lpstr>Diagrams in the UML</vt:lpstr>
      <vt:lpstr>1. Class diagram</vt:lpstr>
      <vt:lpstr>2. Object diagram</vt:lpstr>
      <vt:lpstr>3. Use case diagram</vt:lpstr>
      <vt:lpstr>4. Sequence diagram</vt:lpstr>
      <vt:lpstr>5. Collaboration diagram</vt:lpstr>
      <vt:lpstr>6. Statechart diagram</vt:lpstr>
      <vt:lpstr>7. Activity diagram</vt:lpstr>
      <vt:lpstr>8. Component diagram</vt:lpstr>
      <vt:lpstr>9. Deployment diagram</vt:lpstr>
      <vt:lpstr>Rules of the UML</vt:lpstr>
      <vt:lpstr>Rules of the UML</vt:lpstr>
      <vt:lpstr>Common Mechanisms in the UML</vt:lpstr>
      <vt:lpstr>1. Specifications</vt:lpstr>
      <vt:lpstr>2. Adornments</vt:lpstr>
      <vt:lpstr>2. Adornments</vt:lpstr>
      <vt:lpstr>3. Common divisions</vt:lpstr>
      <vt:lpstr>3. Common divisions</vt:lpstr>
      <vt:lpstr>3. Common divisions</vt:lpstr>
      <vt:lpstr>4. Extensibility mechanisms</vt:lpstr>
      <vt:lpstr>1. Stereotypes</vt:lpstr>
      <vt:lpstr>2. Tagged values</vt:lpstr>
      <vt:lpstr>3. Constraints</vt:lpstr>
      <vt:lpstr>Extensibility mechanisms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Conceptual model of UML</dc:title>
  <dc:creator>AVINASH</dc:creator>
  <cp:lastModifiedBy>AVINASH</cp:lastModifiedBy>
  <cp:revision>139</cp:revision>
  <dcterms:created xsi:type="dcterms:W3CDTF">2006-08-16T00:00:00Z</dcterms:created>
  <dcterms:modified xsi:type="dcterms:W3CDTF">2023-08-31T03:13:51Z</dcterms:modified>
</cp:coreProperties>
</file>