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9" r:id="rId7"/>
    <p:sldId id="264" r:id="rId8"/>
    <p:sldId id="265" r:id="rId9"/>
    <p:sldId id="267" r:id="rId10"/>
    <p:sldId id="266" r:id="rId11"/>
    <p:sldId id="268" r:id="rId12"/>
    <p:sldId id="262" r:id="rId13"/>
    <p:sldId id="26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Architecture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4</a:t>
            </a:r>
            <a:r>
              <a:rPr lang="en-US" dirty="0" smtClean="0"/>
              <a:t>. </a:t>
            </a:r>
            <a:r>
              <a:rPr lang="en-US" dirty="0" smtClean="0"/>
              <a:t>P</a:t>
            </a:r>
            <a:r>
              <a:rPr lang="en-US" dirty="0" smtClean="0"/>
              <a:t>rocess</a:t>
            </a:r>
            <a:r>
              <a:rPr lang="en-US" dirty="0" smtClean="0"/>
              <a:t> </a:t>
            </a:r>
            <a:r>
              <a:rPr lang="en-US" dirty="0" smtClean="0"/>
              <a:t>view</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The process view of a system encompasses the threads and processes that form the system's concurrency and synchronization mechanisms. </a:t>
            </a:r>
          </a:p>
          <a:p>
            <a:pPr algn="just"/>
            <a:r>
              <a:rPr lang="en-US" dirty="0" smtClean="0"/>
              <a:t>This view primarily addresses the performance, scalability, and throughput of the system. </a:t>
            </a:r>
          </a:p>
          <a:p>
            <a:pPr algn="just"/>
            <a:r>
              <a:rPr lang="en-US" dirty="0" smtClean="0"/>
              <a:t>The static and dynamic aspects of this view are captured in the same kinds of diagrams as for the design view.</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Deployment view</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deployment view of a system encompasses the nodes that form the system's hardware topology on which the system executes. </a:t>
            </a:r>
          </a:p>
          <a:p>
            <a:pPr algn="just"/>
            <a:r>
              <a:rPr lang="en-US" dirty="0" smtClean="0"/>
              <a:t>This view primarily addresses the distribution, delivery, and installation of the parts that make up the physical system.</a:t>
            </a:r>
          </a:p>
          <a:p>
            <a:pPr algn="just"/>
            <a:r>
              <a:rPr lang="en-US" dirty="0" smtClean="0"/>
              <a:t>The static aspects of this view are captured in deployment diagrams.</a:t>
            </a:r>
          </a:p>
          <a:p>
            <a:pPr algn="just"/>
            <a:r>
              <a:rPr lang="en-US" dirty="0" smtClean="0"/>
              <a:t>The dynamic aspects of this view are captured in interaction diagrams, </a:t>
            </a:r>
            <a:r>
              <a:rPr lang="en-US" dirty="0" err="1" smtClean="0"/>
              <a:t>statechart</a:t>
            </a:r>
            <a:r>
              <a:rPr lang="en-US" dirty="0" smtClean="0"/>
              <a:t> diagrams, and activity diagrams.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Architecture</a:t>
            </a:r>
            <a:endParaRPr lang="en-US" dirty="0"/>
          </a:p>
        </p:txBody>
      </p:sp>
      <p:pic>
        <p:nvPicPr>
          <p:cNvPr id="2050" name="Picture 2" descr="C:\Users\RAMESH\Desktop\architecture-views-table.gif"/>
          <p:cNvPicPr>
            <a:picLocks noGrp="1" noChangeAspect="1" noChangeArrowheads="1"/>
          </p:cNvPicPr>
          <p:nvPr>
            <p:ph idx="1"/>
          </p:nvPr>
        </p:nvPicPr>
        <p:blipFill>
          <a:blip r:embed="rId2" cstate="print"/>
          <a:srcRect l="1760" t="3704" r="1449" b="3704"/>
          <a:stretch>
            <a:fillRect/>
          </a:stretch>
        </p:blipFill>
        <p:spPr bwMode="auto">
          <a:xfrm>
            <a:off x="228600" y="1371600"/>
            <a:ext cx="8717280" cy="39624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Architecture</a:t>
            </a:r>
            <a:endParaRPr lang="en-US" dirty="0"/>
          </a:p>
        </p:txBody>
      </p:sp>
      <p:sp>
        <p:nvSpPr>
          <p:cNvPr id="3" name="Content Placeholder 2"/>
          <p:cNvSpPr>
            <a:spLocks noGrp="1"/>
          </p:cNvSpPr>
          <p:nvPr>
            <p:ph idx="1"/>
          </p:nvPr>
        </p:nvSpPr>
        <p:spPr/>
        <p:txBody>
          <a:bodyPr>
            <a:normAutofit/>
          </a:bodyPr>
          <a:lstStyle/>
          <a:p>
            <a:pPr algn="just"/>
            <a:r>
              <a:rPr lang="en-US" dirty="0" smtClean="0"/>
              <a:t>These five different stakeholders can focus on the issues of the system's architecture.</a:t>
            </a:r>
          </a:p>
          <a:p>
            <a:pPr algn="just"/>
            <a:r>
              <a:rPr lang="en-US" dirty="0" smtClean="0"/>
              <a:t>These five views also interact with one another nodes in the deployment view hold components in the implementation view that, in turn, represent the physical realization of classes, interfaces, collaborations, and active classes from the design and process views.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Architecture</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 model is a simplified representation of the system. </a:t>
            </a:r>
          </a:p>
          <a:p>
            <a:pPr algn="just"/>
            <a:r>
              <a:rPr lang="en-US" dirty="0" smtClean="0"/>
              <a:t>To visualize a system, we will build various models. </a:t>
            </a:r>
          </a:p>
          <a:p>
            <a:pPr algn="just"/>
            <a:r>
              <a:rPr lang="en-US" dirty="0" smtClean="0"/>
              <a:t>The subset of these models is a view. </a:t>
            </a:r>
          </a:p>
          <a:p>
            <a:pPr algn="just"/>
            <a:r>
              <a:rPr lang="en-US" dirty="0" smtClean="0"/>
              <a:t>Architecture is the collection of several views.</a:t>
            </a:r>
          </a:p>
          <a:p>
            <a:pPr algn="just"/>
            <a:r>
              <a:rPr lang="en-US" dirty="0" smtClean="0"/>
              <a:t>The stakeholders (end users, analysts, developers, system integrators, testers, technical writers and project managers) of a project will be interested in different views.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Architecture</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Architecture is the set of significant decisions about</a:t>
            </a:r>
          </a:p>
          <a:p>
            <a:pPr marL="514350" indent="-514350" algn="just">
              <a:buFont typeface="+mj-lt"/>
              <a:buAutoNum type="arabicPeriod"/>
            </a:pPr>
            <a:r>
              <a:rPr lang="en-US" dirty="0" smtClean="0"/>
              <a:t>The organization of a software system</a:t>
            </a:r>
          </a:p>
          <a:p>
            <a:pPr marL="514350" indent="-514350" algn="just">
              <a:buFont typeface="+mj-lt"/>
              <a:buAutoNum type="arabicPeriod"/>
            </a:pPr>
            <a:r>
              <a:rPr lang="en-US" dirty="0" smtClean="0"/>
              <a:t>The selection of the structural elements and their interfaces by which the system is composed</a:t>
            </a:r>
          </a:p>
          <a:p>
            <a:pPr marL="514350" indent="-514350" algn="just">
              <a:buFont typeface="+mj-lt"/>
              <a:buAutoNum type="arabicPeriod"/>
            </a:pPr>
            <a:r>
              <a:rPr lang="en-US" dirty="0" smtClean="0"/>
              <a:t>Their behavior, as specified in the collaborations among those elements</a:t>
            </a:r>
          </a:p>
          <a:p>
            <a:pPr marL="514350" indent="-514350" algn="just">
              <a:buFont typeface="+mj-lt"/>
              <a:buAutoNum type="arabicPeriod"/>
            </a:pPr>
            <a:r>
              <a:rPr lang="en-US" dirty="0" smtClean="0"/>
              <a:t>The composition of these structural and behavioral elements into progressively larger Subsystems</a:t>
            </a:r>
          </a:p>
          <a:p>
            <a:pPr marL="514350" indent="-514350" algn="just">
              <a:buFont typeface="+mj-lt"/>
              <a:buAutoNum type="arabicPeriod"/>
            </a:pPr>
            <a:r>
              <a:rPr lang="en-US" dirty="0" smtClean="0"/>
              <a:t>The architectural style that guides this organization: the static and dynamic elements and their interfaces, their collaborations, and their composition.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Architecture</a:t>
            </a:r>
            <a:endParaRPr lang="en-US" dirty="0"/>
          </a:p>
        </p:txBody>
      </p:sp>
      <p:sp>
        <p:nvSpPr>
          <p:cNvPr id="3" name="Content Placeholder 2"/>
          <p:cNvSpPr>
            <a:spLocks noGrp="1"/>
          </p:cNvSpPr>
          <p:nvPr>
            <p:ph idx="1"/>
          </p:nvPr>
        </p:nvSpPr>
        <p:spPr/>
        <p:txBody>
          <a:bodyPr/>
          <a:lstStyle/>
          <a:p>
            <a:pPr algn="just"/>
            <a:r>
              <a:rPr lang="en-US" dirty="0" smtClean="0"/>
              <a:t>Software architecture is not only concerned with structure and behavior, but also with usage, functionality, performance, resilience, reuse, comprehensibility, economic and technology constraints and trade-offs, and aesthetic concerns.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Architecture</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architecture of a software-intensive system can best be described by five interlocking views.</a:t>
            </a:r>
          </a:p>
          <a:p>
            <a:pPr marL="514350" indent="-514350" algn="just">
              <a:buFont typeface="+mj-lt"/>
              <a:buAutoNum type="arabicPeriod"/>
            </a:pPr>
            <a:r>
              <a:rPr lang="en-US" dirty="0" smtClean="0"/>
              <a:t>Use case view</a:t>
            </a:r>
          </a:p>
          <a:p>
            <a:pPr marL="514350" indent="-514350" algn="just">
              <a:buFont typeface="+mj-lt"/>
              <a:buAutoNum type="arabicPeriod"/>
            </a:pPr>
            <a:r>
              <a:rPr lang="en-US" dirty="0" smtClean="0"/>
              <a:t>Design/logical view</a:t>
            </a:r>
          </a:p>
          <a:p>
            <a:pPr marL="514350" indent="-514350" algn="just">
              <a:buFont typeface="+mj-lt"/>
              <a:buAutoNum type="arabicPeriod"/>
            </a:pPr>
            <a:r>
              <a:rPr lang="en-US" dirty="0" smtClean="0"/>
              <a:t>Implementation/development view</a:t>
            </a:r>
          </a:p>
          <a:p>
            <a:pPr marL="514350" indent="-514350" algn="just">
              <a:buFont typeface="+mj-lt"/>
              <a:buAutoNum type="arabicPeriod"/>
            </a:pPr>
            <a:r>
              <a:rPr lang="en-US" dirty="0" smtClean="0"/>
              <a:t>Process view</a:t>
            </a:r>
          </a:p>
          <a:p>
            <a:pPr marL="514350" indent="-514350" algn="just">
              <a:buFont typeface="+mj-lt"/>
              <a:buAutoNum type="arabicPeriod"/>
            </a:pPr>
            <a:r>
              <a:rPr lang="en-US" dirty="0" smtClean="0"/>
              <a:t>Deployment/physical view</a:t>
            </a:r>
          </a:p>
          <a:p>
            <a:pPr algn="just"/>
            <a:r>
              <a:rPr lang="en-US" dirty="0" smtClean="0"/>
              <a:t>Each view is a projection into the organization and structure of the system, focused on a particular aspect of that system.</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Architecture</a:t>
            </a:r>
            <a:endParaRPr lang="en-US" dirty="0"/>
          </a:p>
        </p:txBody>
      </p:sp>
      <p:pic>
        <p:nvPicPr>
          <p:cNvPr id="3" name="Picture 2" descr="C:\Users\AVINASH\Desktop\uml-architecture.jpg"/>
          <p:cNvPicPr>
            <a:picLocks noChangeAspect="1" noChangeArrowheads="1"/>
          </p:cNvPicPr>
          <p:nvPr/>
        </p:nvPicPr>
        <p:blipFill>
          <a:blip r:embed="rId2" cstate="print"/>
          <a:srcRect l="6667" t="3200" r="8000" b="2400"/>
          <a:stretch>
            <a:fillRect/>
          </a:stretch>
        </p:blipFill>
        <p:spPr bwMode="auto">
          <a:xfrm>
            <a:off x="1524000" y="1219199"/>
            <a:ext cx="5943600" cy="5479257"/>
          </a:xfrm>
          <a:prstGeom prst="rect">
            <a:avLst/>
          </a:prstGeom>
          <a:noFill/>
        </p:spPr>
      </p:pic>
      <p:sp>
        <p:nvSpPr>
          <p:cNvPr id="6" name="TextBox 5"/>
          <p:cNvSpPr txBox="1"/>
          <p:nvPr/>
        </p:nvSpPr>
        <p:spPr>
          <a:xfrm>
            <a:off x="152400" y="3505200"/>
            <a:ext cx="1905000" cy="461665"/>
          </a:xfrm>
          <a:prstGeom prst="rect">
            <a:avLst/>
          </a:prstGeom>
          <a:noFill/>
        </p:spPr>
        <p:txBody>
          <a:bodyPr wrap="square" rtlCol="0">
            <a:spAutoFit/>
          </a:bodyPr>
          <a:lstStyle/>
          <a:p>
            <a:pPr>
              <a:buFont typeface="Arial" pitchFamily="34" charset="0"/>
              <a:buChar char="•"/>
            </a:pPr>
            <a:r>
              <a:rPr lang="en-US" sz="2400" dirty="0" smtClean="0">
                <a:solidFill>
                  <a:srgbClr val="FF0000"/>
                </a:solidFill>
              </a:rPr>
              <a:t>  Behavior</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r>
              <a:rPr lang="en-US" dirty="0" smtClean="0"/>
              <a:t>1. Use case view</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use case view of a system encompasses the use cases that describe the behavior of the system as seen by its end users, analysts, and testers. </a:t>
            </a:r>
          </a:p>
          <a:p>
            <a:pPr algn="just"/>
            <a:r>
              <a:rPr lang="en-US" dirty="0" smtClean="0"/>
              <a:t>This view doesn't really specify the organization of a software system that specify the forces that shape the system's architecture. </a:t>
            </a:r>
          </a:p>
          <a:p>
            <a:pPr algn="just"/>
            <a:r>
              <a:rPr lang="en-US" dirty="0" smtClean="0"/>
              <a:t>The static aspects of this view are captured in use case diagrams. </a:t>
            </a:r>
          </a:p>
          <a:p>
            <a:pPr algn="just"/>
            <a:r>
              <a:rPr lang="en-US" dirty="0" smtClean="0"/>
              <a:t>The dynamic aspects of this view are captured in interaction diagrams, </a:t>
            </a:r>
            <a:r>
              <a:rPr lang="en-US" dirty="0" err="1" smtClean="0"/>
              <a:t>statechart</a:t>
            </a:r>
            <a:r>
              <a:rPr lang="en-US" dirty="0" smtClean="0"/>
              <a:t> diagrams, and activity diagrams.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 Design view</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design view of a system encompasses the classes, interfaces, and collaborations that form the vocabulary of the problem and its solution. </a:t>
            </a:r>
          </a:p>
          <a:p>
            <a:pPr algn="just"/>
            <a:r>
              <a:rPr lang="en-US" dirty="0" smtClean="0"/>
              <a:t>This view primarily supports the functional requirements of the system, meaning the services that the system should provide to its end users. </a:t>
            </a:r>
          </a:p>
          <a:p>
            <a:pPr algn="just"/>
            <a:r>
              <a:rPr lang="en-US" dirty="0" smtClean="0"/>
              <a:t>The static aspects of this view are captured in class diagrams and object diagrams.</a:t>
            </a:r>
          </a:p>
          <a:p>
            <a:pPr algn="just"/>
            <a:r>
              <a:rPr lang="en-US" dirty="0" smtClean="0"/>
              <a:t>The dynamic aspects of this view are captured in interaction diagrams, </a:t>
            </a:r>
            <a:r>
              <a:rPr lang="en-US" dirty="0" err="1" smtClean="0"/>
              <a:t>statechart</a:t>
            </a:r>
            <a:r>
              <a:rPr lang="en-US" dirty="0" smtClean="0"/>
              <a:t> diagrams, and activity diagrams.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a:t>
            </a:r>
            <a:r>
              <a:rPr lang="en-US" dirty="0" smtClean="0"/>
              <a:t>. </a:t>
            </a:r>
            <a:r>
              <a:rPr lang="en-US" dirty="0" smtClean="0"/>
              <a:t>Implementation</a:t>
            </a:r>
            <a:r>
              <a:rPr lang="en-US" dirty="0" smtClean="0"/>
              <a:t> </a:t>
            </a:r>
            <a:r>
              <a:rPr lang="en-US" dirty="0" smtClean="0"/>
              <a:t>view</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implementation view of a system encompasses the components and files that are used to assemble and release the physical system. </a:t>
            </a:r>
          </a:p>
          <a:p>
            <a:pPr algn="just"/>
            <a:r>
              <a:rPr lang="en-US" dirty="0" smtClean="0"/>
              <a:t>This view primarily addresses the configuration management of the system's releases, made up of independent components and files that can be assembled in various ways to produce a running system.</a:t>
            </a:r>
          </a:p>
          <a:p>
            <a:pPr algn="just"/>
            <a:r>
              <a:rPr lang="en-US" dirty="0" smtClean="0"/>
              <a:t>The static aspects of this view are captured in component diagrams.</a:t>
            </a:r>
          </a:p>
          <a:p>
            <a:pPr algn="just"/>
            <a:r>
              <a:rPr lang="en-US" dirty="0" smtClean="0"/>
              <a:t>The dynamic aspects of this view are captured in interaction diagrams, </a:t>
            </a:r>
            <a:r>
              <a:rPr lang="en-US" dirty="0" err="1" smtClean="0"/>
              <a:t>statechart</a:t>
            </a:r>
            <a:r>
              <a:rPr lang="en-US" dirty="0" smtClean="0"/>
              <a:t> diagrams, and activity diagrams.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648</Words>
  <Application>Microsoft Office PowerPoint</Application>
  <PresentationFormat>On-screen Show (4:3)</PresentationFormat>
  <Paragraphs>54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Architecture</vt:lpstr>
      <vt:lpstr>Architecture</vt:lpstr>
      <vt:lpstr>Architecture</vt:lpstr>
      <vt:lpstr>Architecture</vt:lpstr>
      <vt:lpstr>Architecture</vt:lpstr>
      <vt:lpstr>Architecture</vt:lpstr>
      <vt:lpstr>1. Use case view</vt:lpstr>
      <vt:lpstr>2. Design view</vt:lpstr>
      <vt:lpstr>3. Implementation view</vt:lpstr>
      <vt:lpstr>4. Process view</vt:lpstr>
      <vt:lpstr>5. Deployment view</vt:lpstr>
      <vt:lpstr>Architecture</vt:lpstr>
      <vt:lpstr>Architecture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Architecture</dc:title>
  <dc:creator>AVINASH</dc:creator>
  <cp:lastModifiedBy>AVINASH</cp:lastModifiedBy>
  <cp:revision>39</cp:revision>
  <dcterms:created xsi:type="dcterms:W3CDTF">2006-08-16T00:00:00Z</dcterms:created>
  <dcterms:modified xsi:type="dcterms:W3CDTF">2023-09-01T10:34:51Z</dcterms:modified>
</cp:coreProperties>
</file>