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57" r:id="rId3"/>
    <p:sldId id="259" r:id="rId4"/>
    <p:sldId id="258" r:id="rId5"/>
    <p:sldId id="261" r:id="rId6"/>
    <p:sldId id="263" r:id="rId7"/>
    <p:sldId id="262" r:id="rId8"/>
    <p:sldId id="260" r:id="rId9"/>
    <p:sldId id="264" r:id="rId10"/>
    <p:sldId id="265" r:id="rId11"/>
    <p:sldId id="266" r:id="rId12"/>
    <p:sldId id="267" r:id="rId13"/>
    <p:sldId id="272" r:id="rId14"/>
    <p:sldId id="273" r:id="rId15"/>
    <p:sldId id="275" r:id="rId16"/>
    <p:sldId id="276" r:id="rId17"/>
    <p:sldId id="271" r:id="rId18"/>
    <p:sldId id="274" r:id="rId19"/>
    <p:sldId id="277" r:id="rId20"/>
    <p:sldId id="278" r:id="rId21"/>
    <p:sldId id="282" r:id="rId22"/>
    <p:sldId id="279" r:id="rId23"/>
    <p:sldId id="283" r:id="rId24"/>
    <p:sldId id="280" r:id="rId25"/>
    <p:sldId id="284" r:id="rId26"/>
    <p:sldId id="281" r:id="rId27"/>
    <p:sldId id="285"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1" d="100"/>
          <a:sy n="51" d="100"/>
        </p:scale>
        <p:origin x="-48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2F6FF90-B28F-4307-B7E9-0761DD6D74FC}" type="datetimeFigureOut">
              <a:rPr lang="en-US" smtClean="0"/>
              <a:pPr/>
              <a:t>9/6/2023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CD40C1A-7C83-4A8F-B91B-E0769BCB6630}"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1AB939-DCA7-4D09-89B2-0BE71D4C32AC}" type="datetimeFigureOut">
              <a:rPr lang="en-US" smtClean="0"/>
              <a:pPr/>
              <a:t>9/6/2023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0E62B7-A8D7-484A-A45A-08F6B8FABA8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40A546F-D904-4CB4-95CD-D07E22D06BF1}" type="datetime1">
              <a:rPr lang="en-US" smtClean="0"/>
              <a:pPr/>
              <a:t>9/6/2023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15CA72-F15D-47FE-B2C6-F0834146C538}" type="datetime1">
              <a:rPr lang="en-US" smtClean="0"/>
              <a:pPr/>
              <a:t>9/6/2023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2D197D-E9D8-491F-9C75-C82E4FA4B0C7}" type="datetime1">
              <a:rPr lang="en-US" smtClean="0"/>
              <a:pPr/>
              <a:t>9/6/2023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AEEA58-8841-4F1F-B1B9-EA061E263809}" type="datetime1">
              <a:rPr lang="en-US" smtClean="0"/>
              <a:pPr/>
              <a:t>9/6/2023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C31F95-9E31-48DB-8496-CDEA56117B15}" type="datetime1">
              <a:rPr lang="en-US" smtClean="0"/>
              <a:pPr/>
              <a:t>9/6/2023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E518F5-7A18-4D5D-B5E8-964F1EA1BDB2}" type="datetime1">
              <a:rPr lang="en-US" smtClean="0"/>
              <a:pPr/>
              <a:t>9/6/2023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88792F-FC1D-481B-A97B-7B97C6FEA45B}" type="datetime1">
              <a:rPr lang="en-US" smtClean="0"/>
              <a:pPr/>
              <a:t>9/6/2023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303FDE-BEEF-42A8-84EA-4607826444F3}" type="datetime1">
              <a:rPr lang="en-US" smtClean="0"/>
              <a:pPr/>
              <a:t>9/6/2023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612F47-E704-4D82-B809-6E78D07F1662}" type="datetime1">
              <a:rPr lang="en-US" smtClean="0"/>
              <a:pPr/>
              <a:t>9/6/2023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36626B-2315-4CF5-9B93-CEE326E5718C}" type="datetime1">
              <a:rPr lang="en-US" smtClean="0"/>
              <a:pPr/>
              <a:t>9/6/2023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07E192-313D-4BCB-B85D-BC5C766CEAF5}" type="datetime1">
              <a:rPr lang="en-US" smtClean="0"/>
              <a:pPr/>
              <a:t>9/6/2023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067A6D-24E4-4F20-80FB-8F9DA8425F73}" type="datetime1">
              <a:rPr lang="en-US" smtClean="0"/>
              <a:pPr/>
              <a:t>9/6/2023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Basic Structural Modeling</a:t>
            </a:r>
            <a:endParaRPr lang="en-US" dirty="0"/>
          </a:p>
        </p:txBody>
      </p:sp>
      <p:sp>
        <p:nvSpPr>
          <p:cNvPr id="3" name="Subtitle 2"/>
          <p:cNvSpPr>
            <a:spLocks noGrp="1"/>
          </p:cNvSpPr>
          <p:nvPr>
            <p:ph type="subTitle" idx="1"/>
          </p:nvPr>
        </p:nvSpPr>
        <p:spPr/>
        <p:txBody>
          <a:bodyPr/>
          <a:lstStyle/>
          <a:p>
            <a:r>
              <a:rPr lang="en-US" b="1" u="sng" dirty="0" smtClean="0"/>
              <a:t>UNIT – II</a:t>
            </a:r>
            <a:endParaRPr lang="en-US" dirty="0" smtClean="0"/>
          </a:p>
          <a:p>
            <a:r>
              <a:rPr lang="en-US" dirty="0" smtClean="0"/>
              <a:t>Part - 1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Attributes</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An attribute is a named property of a class that describes a range of values that instances of the property may hold. </a:t>
            </a:r>
          </a:p>
          <a:p>
            <a:pPr algn="just"/>
            <a:r>
              <a:rPr lang="en-US" dirty="0" smtClean="0"/>
              <a:t>A class may have any number of attributes or no attributes at all. </a:t>
            </a:r>
          </a:p>
          <a:p>
            <a:pPr algn="just"/>
            <a:r>
              <a:rPr lang="en-US" dirty="0" smtClean="0"/>
              <a:t>An attribute represents some property of the thing you are modeling that is shared by all objects of that class.</a:t>
            </a:r>
          </a:p>
          <a:p>
            <a:pPr algn="just"/>
            <a:r>
              <a:rPr lang="en-US" dirty="0" smtClean="0"/>
              <a:t>Graphically, attributes are listed in a compartment just below the class name.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Attributes</a:t>
            </a:r>
            <a:endParaRPr lang="en-US"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1828799" y="2819399"/>
            <a:ext cx="5679283" cy="3429001"/>
          </a:xfrm>
          <a:prstGeom prst="rect">
            <a:avLst/>
          </a:prstGeom>
          <a:noFill/>
          <a:ln w="9525">
            <a:noFill/>
            <a:miter lim="800000"/>
            <a:headEnd/>
            <a:tailEnd/>
          </a:ln>
        </p:spPr>
      </p:pic>
      <p:sp>
        <p:nvSpPr>
          <p:cNvPr id="5" name="TextBox 4"/>
          <p:cNvSpPr txBox="1"/>
          <p:nvPr/>
        </p:nvSpPr>
        <p:spPr>
          <a:xfrm>
            <a:off x="685800" y="1524000"/>
            <a:ext cx="7772400" cy="1077218"/>
          </a:xfrm>
          <a:prstGeom prst="rect">
            <a:avLst/>
          </a:prstGeom>
          <a:noFill/>
        </p:spPr>
        <p:txBody>
          <a:bodyPr wrap="square" rtlCol="0">
            <a:spAutoFit/>
          </a:bodyPr>
          <a:lstStyle/>
          <a:p>
            <a:pPr marL="522288" indent="-298450" algn="just">
              <a:buFont typeface="Arial" pitchFamily="34" charset="0"/>
              <a:buChar char="•"/>
            </a:pPr>
            <a:r>
              <a:rPr lang="en-US" sz="3200" dirty="0" smtClean="0"/>
              <a:t>Attributes may be drawn showing only their names, as shown in below </a:t>
            </a:r>
            <a:r>
              <a:rPr lang="en-US" sz="3200" dirty="0" smtClean="0"/>
              <a:t>Figure.</a:t>
            </a:r>
            <a:endParaRPr lang="en-US" sz="3200"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Operations</a:t>
            </a:r>
            <a:endParaRPr lang="en-US" dirty="0"/>
          </a:p>
        </p:txBody>
      </p:sp>
      <p:sp>
        <p:nvSpPr>
          <p:cNvPr id="3" name="Content Placeholder 2"/>
          <p:cNvSpPr>
            <a:spLocks noGrp="1"/>
          </p:cNvSpPr>
          <p:nvPr>
            <p:ph idx="1"/>
          </p:nvPr>
        </p:nvSpPr>
        <p:spPr/>
        <p:txBody>
          <a:bodyPr>
            <a:normAutofit/>
          </a:bodyPr>
          <a:lstStyle/>
          <a:p>
            <a:pPr algn="just"/>
            <a:r>
              <a:rPr lang="en-US" dirty="0" smtClean="0"/>
              <a:t>An operation is a service provided by the objects of a class. </a:t>
            </a:r>
          </a:p>
          <a:p>
            <a:pPr algn="just"/>
            <a:r>
              <a:rPr lang="en-US" dirty="0" smtClean="0"/>
              <a:t>An operation is the abstraction of what can be done to an object. </a:t>
            </a:r>
          </a:p>
          <a:p>
            <a:pPr algn="just"/>
            <a:r>
              <a:rPr lang="en-US" dirty="0" smtClean="0"/>
              <a:t>Operations are shared by all the objects.</a:t>
            </a:r>
          </a:p>
          <a:p>
            <a:pPr algn="just"/>
            <a:r>
              <a:rPr lang="en-US" dirty="0" smtClean="0"/>
              <a:t>A class may have any number of operations or no operations at all.</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Operations</a:t>
            </a:r>
            <a:endParaRPr lang="en-US" dirty="0"/>
          </a:p>
        </p:txBody>
      </p:sp>
      <p:sp>
        <p:nvSpPr>
          <p:cNvPr id="3" name="Content Placeholder 2"/>
          <p:cNvSpPr>
            <a:spLocks noGrp="1"/>
          </p:cNvSpPr>
          <p:nvPr>
            <p:ph idx="1"/>
          </p:nvPr>
        </p:nvSpPr>
        <p:spPr>
          <a:xfrm>
            <a:off x="457200" y="1219200"/>
            <a:ext cx="8229600" cy="4525963"/>
          </a:xfrm>
        </p:spPr>
        <p:txBody>
          <a:bodyPr/>
          <a:lstStyle/>
          <a:p>
            <a:pPr algn="just"/>
            <a:r>
              <a:rPr lang="en-US" dirty="0" smtClean="0"/>
              <a:t>Operations are listed in a compartment below the attributes of the class.</a:t>
            </a:r>
          </a:p>
          <a:p>
            <a:pPr algn="just"/>
            <a:r>
              <a:rPr lang="en-US" dirty="0" smtClean="0"/>
              <a:t>Operations are listed as simple names.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pic>
        <p:nvPicPr>
          <p:cNvPr id="5" name="Picture 2"/>
          <p:cNvPicPr>
            <a:picLocks noChangeAspect="1" noChangeArrowheads="1"/>
          </p:cNvPicPr>
          <p:nvPr/>
        </p:nvPicPr>
        <p:blipFill>
          <a:blip r:embed="rId2" cstate="print"/>
          <a:srcRect/>
          <a:stretch>
            <a:fillRect/>
          </a:stretch>
        </p:blipFill>
        <p:spPr bwMode="auto">
          <a:xfrm>
            <a:off x="1676400" y="3030731"/>
            <a:ext cx="5562600" cy="344626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Operations</a:t>
            </a:r>
            <a:endParaRPr lang="en-US" dirty="0"/>
          </a:p>
        </p:txBody>
      </p:sp>
      <p:sp>
        <p:nvSpPr>
          <p:cNvPr id="3" name="Content Placeholder 2"/>
          <p:cNvSpPr>
            <a:spLocks noGrp="1"/>
          </p:cNvSpPr>
          <p:nvPr>
            <p:ph idx="1"/>
          </p:nvPr>
        </p:nvSpPr>
        <p:spPr>
          <a:xfrm>
            <a:off x="457200" y="1295400"/>
            <a:ext cx="8229600" cy="4525963"/>
          </a:xfrm>
        </p:spPr>
        <p:txBody>
          <a:bodyPr/>
          <a:lstStyle/>
          <a:p>
            <a:pPr algn="just"/>
            <a:r>
              <a:rPr lang="en-US" dirty="0" smtClean="0"/>
              <a:t>Operations can also be listed by stating its signature, covering the name, type, and default value of all parameters and (in the case of functions) a return type, as shown below.</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pic>
        <p:nvPicPr>
          <p:cNvPr id="5" name="Picture 2"/>
          <p:cNvPicPr>
            <a:picLocks noChangeAspect="1" noChangeArrowheads="1"/>
          </p:cNvPicPr>
          <p:nvPr/>
        </p:nvPicPr>
        <p:blipFill>
          <a:blip r:embed="rId2" cstate="print"/>
          <a:srcRect/>
          <a:stretch>
            <a:fillRect/>
          </a:stretch>
        </p:blipFill>
        <p:spPr bwMode="auto">
          <a:xfrm>
            <a:off x="762000" y="3810000"/>
            <a:ext cx="7704666" cy="2971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Organizing Attributes and Operations</a:t>
            </a:r>
            <a:endParaRPr lang="en-US" dirty="0"/>
          </a:p>
        </p:txBody>
      </p:sp>
      <p:sp>
        <p:nvSpPr>
          <p:cNvPr id="3" name="Content Placeholder 2"/>
          <p:cNvSpPr>
            <a:spLocks noGrp="1"/>
          </p:cNvSpPr>
          <p:nvPr>
            <p:ph idx="1"/>
          </p:nvPr>
        </p:nvSpPr>
        <p:spPr/>
        <p:txBody>
          <a:bodyPr>
            <a:normAutofit/>
          </a:bodyPr>
          <a:lstStyle/>
          <a:p>
            <a:pPr algn="just"/>
            <a:r>
              <a:rPr lang="en-US" dirty="0" smtClean="0"/>
              <a:t>To better organize long lists of attributes and operations, you can also prefix each group with a descriptive category by using stereotypes.</a:t>
            </a:r>
          </a:p>
          <a:p>
            <a:pPr algn="just"/>
            <a:r>
              <a:rPr lang="en-US" dirty="0" smtClean="0"/>
              <a:t>You can explicitly specify that there are more attributes or properties than shown by ending each list with an ellipsis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Organizing Attributes and Operations</a:t>
            </a:r>
            <a:endParaRPr lang="en-US" dirty="0"/>
          </a:p>
        </p:txBody>
      </p:sp>
      <p:pic>
        <p:nvPicPr>
          <p:cNvPr id="7170" name="Picture 2"/>
          <p:cNvPicPr>
            <a:picLocks noGrp="1" noChangeAspect="1" noChangeArrowheads="1"/>
          </p:cNvPicPr>
          <p:nvPr>
            <p:ph idx="1"/>
          </p:nvPr>
        </p:nvPicPr>
        <p:blipFill>
          <a:blip r:embed="rId2" cstate="print"/>
          <a:srcRect/>
          <a:stretch>
            <a:fillRect/>
          </a:stretch>
        </p:blipFill>
        <p:spPr bwMode="auto">
          <a:xfrm>
            <a:off x="1371600" y="1305763"/>
            <a:ext cx="6400800" cy="5095037"/>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Responsibilities</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The responsibilities of a class specify the contract between the class and its objects. </a:t>
            </a:r>
          </a:p>
          <a:p>
            <a:pPr algn="just"/>
            <a:r>
              <a:rPr lang="en-US" dirty="0" smtClean="0"/>
              <a:t>The responsibilities of a class represent its features (attributes and operations).</a:t>
            </a:r>
          </a:p>
          <a:p>
            <a:pPr algn="just"/>
            <a:r>
              <a:rPr lang="en-US" dirty="0" smtClean="0"/>
              <a:t>For example, the responsibility of a wall class is to represent the height, width and thickness of the wall. </a:t>
            </a:r>
          </a:p>
          <a:p>
            <a:pPr algn="just"/>
            <a:r>
              <a:rPr lang="en-US" dirty="0" smtClean="0"/>
              <a:t>Responsibilities are represented as text in a compartment at the bottom of the class.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Responsibilities</a:t>
            </a:r>
            <a:endParaRPr lang="en-US" dirty="0"/>
          </a:p>
        </p:txBody>
      </p:sp>
      <p:pic>
        <p:nvPicPr>
          <p:cNvPr id="6146" name="Picture 2"/>
          <p:cNvPicPr>
            <a:picLocks noGrp="1" noChangeAspect="1" noChangeArrowheads="1"/>
          </p:cNvPicPr>
          <p:nvPr>
            <p:ph idx="1"/>
          </p:nvPr>
        </p:nvPicPr>
        <p:blipFill>
          <a:blip r:embed="rId2" cstate="print"/>
          <a:srcRect/>
          <a:stretch>
            <a:fillRect/>
          </a:stretch>
        </p:blipFill>
        <p:spPr bwMode="auto">
          <a:xfrm>
            <a:off x="762000" y="1600199"/>
            <a:ext cx="7696200" cy="3894277"/>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Common Modeling Techniques</a:t>
            </a:r>
            <a:endParaRPr lang="en-US" dirty="0"/>
          </a:p>
        </p:txBody>
      </p:sp>
      <p:sp>
        <p:nvSpPr>
          <p:cNvPr id="3" name="Content Placeholder 2"/>
          <p:cNvSpPr>
            <a:spLocks noGrp="1"/>
          </p:cNvSpPr>
          <p:nvPr>
            <p:ph idx="1"/>
          </p:nvPr>
        </p:nvSpPr>
        <p:spPr/>
        <p:txBody>
          <a:bodyPr/>
          <a:lstStyle/>
          <a:p>
            <a:pPr marL="514350" indent="-514350" algn="just">
              <a:buNone/>
            </a:pPr>
            <a:r>
              <a:rPr lang="en-US" dirty="0" smtClean="0"/>
              <a:t>	</a:t>
            </a:r>
            <a:r>
              <a:rPr lang="en-US" dirty="0" smtClean="0">
                <a:solidFill>
                  <a:srgbClr val="FF0000"/>
                </a:solidFill>
              </a:rPr>
              <a:t>There are four types of modeling techniques for classes.</a:t>
            </a:r>
          </a:p>
          <a:p>
            <a:pPr marL="514350" indent="-514350" algn="just">
              <a:buFont typeface="+mj-lt"/>
              <a:buAutoNum type="arabicPeriod"/>
            </a:pPr>
            <a:r>
              <a:rPr lang="en-US" dirty="0" smtClean="0"/>
              <a:t>Modeling the Vocabulary of a System</a:t>
            </a:r>
          </a:p>
          <a:p>
            <a:pPr marL="514350" indent="-514350" algn="just">
              <a:buFont typeface="+mj-lt"/>
              <a:buAutoNum type="arabicPeriod"/>
            </a:pPr>
            <a:r>
              <a:rPr lang="en-US" dirty="0" smtClean="0"/>
              <a:t>Modeling the Distribution of Responsibilities in a System</a:t>
            </a:r>
          </a:p>
          <a:p>
            <a:pPr marL="514350" indent="-514350" algn="just">
              <a:buFont typeface="+mj-lt"/>
              <a:buAutoNum type="arabicPeriod"/>
            </a:pPr>
            <a:r>
              <a:rPr lang="en-US" dirty="0" smtClean="0"/>
              <a:t>Modeling </a:t>
            </a:r>
            <a:r>
              <a:rPr lang="en-US" dirty="0" err="1" smtClean="0"/>
              <a:t>Nonsoftware</a:t>
            </a:r>
            <a:r>
              <a:rPr lang="en-US" dirty="0" smtClean="0"/>
              <a:t> Things</a:t>
            </a:r>
          </a:p>
          <a:p>
            <a:pPr marL="514350" indent="-514350" algn="just">
              <a:buFont typeface="+mj-lt"/>
              <a:buAutoNum type="arabicPeriod"/>
            </a:pPr>
            <a:r>
              <a:rPr lang="en-US" dirty="0" smtClean="0"/>
              <a:t>Modeling Primitive Types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Topics to be Covered</a:t>
            </a:r>
            <a:endParaRPr lang="en-US" dirty="0"/>
          </a:p>
        </p:txBody>
      </p:sp>
      <p:sp>
        <p:nvSpPr>
          <p:cNvPr id="3" name="Content Placeholder 2"/>
          <p:cNvSpPr>
            <a:spLocks noGrp="1"/>
          </p:cNvSpPr>
          <p:nvPr>
            <p:ph idx="1"/>
          </p:nvPr>
        </p:nvSpPr>
        <p:spPr/>
        <p:txBody>
          <a:bodyPr/>
          <a:lstStyle/>
          <a:p>
            <a:r>
              <a:rPr lang="en-US" dirty="0" smtClean="0"/>
              <a:t>Classes</a:t>
            </a:r>
          </a:p>
          <a:p>
            <a:r>
              <a:rPr lang="en-US" dirty="0" smtClean="0"/>
              <a:t>Relationships</a:t>
            </a:r>
          </a:p>
          <a:p>
            <a:r>
              <a:rPr lang="en-US" dirty="0" smtClean="0"/>
              <a:t>Common Mechanisms</a:t>
            </a:r>
          </a:p>
          <a:p>
            <a:r>
              <a:rPr lang="en-US" dirty="0" smtClean="0"/>
              <a:t>Diagrams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1. Modeling the Vocabulary of a System</a:t>
            </a:r>
            <a:endParaRPr lang="en-US" sz="3600" dirty="0"/>
          </a:p>
        </p:txBody>
      </p:sp>
      <p:sp>
        <p:nvSpPr>
          <p:cNvPr id="3" name="Content Placeholder 2"/>
          <p:cNvSpPr>
            <a:spLocks noGrp="1"/>
          </p:cNvSpPr>
          <p:nvPr>
            <p:ph idx="1"/>
          </p:nvPr>
        </p:nvSpPr>
        <p:spPr/>
        <p:txBody>
          <a:bodyPr>
            <a:normAutofit fontScale="92500" lnSpcReduction="10000"/>
          </a:bodyPr>
          <a:lstStyle/>
          <a:p>
            <a:pPr algn="just">
              <a:buNone/>
            </a:pPr>
            <a:r>
              <a:rPr lang="en-US" dirty="0" smtClean="0"/>
              <a:t>	</a:t>
            </a:r>
            <a:r>
              <a:rPr lang="en-US" b="1" dirty="0" smtClean="0">
                <a:solidFill>
                  <a:srgbClr val="FF0000"/>
                </a:solidFill>
              </a:rPr>
              <a:t>To model the vocabulary of a system,</a:t>
            </a:r>
          </a:p>
          <a:p>
            <a:pPr algn="just"/>
            <a:r>
              <a:rPr lang="en-US" dirty="0" smtClean="0"/>
              <a:t>Identify those things that users or implementers use to describe the problem or solution. Use use case-based analysis to help find these abstractions.</a:t>
            </a:r>
          </a:p>
          <a:p>
            <a:pPr algn="just"/>
            <a:r>
              <a:rPr lang="en-US" dirty="0" smtClean="0"/>
              <a:t>For each abstraction, identify a set of responsibilities. </a:t>
            </a:r>
          </a:p>
          <a:p>
            <a:pPr algn="just"/>
            <a:r>
              <a:rPr lang="en-US" dirty="0" smtClean="0"/>
              <a:t>Provide the attributes and operations that are needed to carry out these responsibilities for each class.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1. Modeling the Vocabulary of a System</a:t>
            </a:r>
            <a:endParaRPr lang="en-US" sz="3600" dirty="0"/>
          </a:p>
        </p:txBody>
      </p:sp>
      <p:pic>
        <p:nvPicPr>
          <p:cNvPr id="8194" name="Picture 2"/>
          <p:cNvPicPr>
            <a:picLocks noGrp="1" noChangeAspect="1" noChangeArrowheads="1"/>
          </p:cNvPicPr>
          <p:nvPr>
            <p:ph idx="1"/>
          </p:nvPr>
        </p:nvPicPr>
        <p:blipFill>
          <a:blip r:embed="rId2" cstate="print"/>
          <a:srcRect/>
          <a:stretch>
            <a:fillRect/>
          </a:stretch>
        </p:blipFill>
        <p:spPr bwMode="auto">
          <a:xfrm>
            <a:off x="1516951" y="1219200"/>
            <a:ext cx="5874449" cy="533400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 Modeling the Distribution of Responsibilities in a System</a:t>
            </a:r>
            <a:endParaRPr lang="en-US" dirty="0"/>
          </a:p>
        </p:txBody>
      </p:sp>
      <p:sp>
        <p:nvSpPr>
          <p:cNvPr id="3" name="Content Placeholder 2"/>
          <p:cNvSpPr>
            <a:spLocks noGrp="1"/>
          </p:cNvSpPr>
          <p:nvPr>
            <p:ph idx="1"/>
          </p:nvPr>
        </p:nvSpPr>
        <p:spPr/>
        <p:txBody>
          <a:bodyPr>
            <a:normAutofit fontScale="77500" lnSpcReduction="20000"/>
          </a:bodyPr>
          <a:lstStyle/>
          <a:p>
            <a:pPr algn="just">
              <a:buNone/>
            </a:pPr>
            <a:r>
              <a:rPr lang="en-US" dirty="0" smtClean="0">
                <a:solidFill>
                  <a:srgbClr val="FF0000"/>
                </a:solidFill>
              </a:rPr>
              <a:t>	</a:t>
            </a:r>
            <a:r>
              <a:rPr lang="en-US" b="1" dirty="0" smtClean="0">
                <a:solidFill>
                  <a:srgbClr val="FF0000"/>
                </a:solidFill>
              </a:rPr>
              <a:t>To model the distribution of responsibilities in a system</a:t>
            </a:r>
            <a:r>
              <a:rPr lang="en-US" dirty="0" smtClean="0"/>
              <a:t>,</a:t>
            </a:r>
          </a:p>
          <a:p>
            <a:pPr algn="just"/>
            <a:r>
              <a:rPr lang="en-US" dirty="0" smtClean="0"/>
              <a:t>Identify a set of classes that work together closely to carry out some behavior.</a:t>
            </a:r>
          </a:p>
          <a:p>
            <a:pPr algn="just"/>
            <a:r>
              <a:rPr lang="en-US" dirty="0" smtClean="0"/>
              <a:t>Identify a set of responsibilities for each of these classes.</a:t>
            </a:r>
          </a:p>
          <a:p>
            <a:pPr algn="just"/>
            <a:r>
              <a:rPr lang="en-US" dirty="0" smtClean="0"/>
              <a:t>Look at this set of classes as a whole, split classes that have too many responsibilities into smaller abstractions, collapse tiny classes that have trivial responsibilities into larger ones, and reallocate responsibilities so that each abstraction reasonably stands on its own.</a:t>
            </a:r>
          </a:p>
          <a:p>
            <a:pPr algn="just"/>
            <a:r>
              <a:rPr lang="en-US" dirty="0" smtClean="0"/>
              <a:t>Consider the ways in which those classes collaborate with one another, and redistribute their responsibilities accordingly so that no class within a collaboration does too much or too little.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 Modeling the Distribution of Responsibilities in a System</a:t>
            </a:r>
            <a:endParaRPr lang="en-US" dirty="0"/>
          </a:p>
        </p:txBody>
      </p:sp>
      <p:pic>
        <p:nvPicPr>
          <p:cNvPr id="9218" name="Picture 2"/>
          <p:cNvPicPr>
            <a:picLocks noGrp="1" noChangeAspect="1" noChangeArrowheads="1"/>
          </p:cNvPicPr>
          <p:nvPr>
            <p:ph idx="1"/>
          </p:nvPr>
        </p:nvPicPr>
        <p:blipFill>
          <a:blip r:embed="rId2" cstate="print"/>
          <a:srcRect/>
          <a:stretch>
            <a:fillRect/>
          </a:stretch>
        </p:blipFill>
        <p:spPr bwMode="auto">
          <a:xfrm>
            <a:off x="1066800" y="1600200"/>
            <a:ext cx="6670026" cy="502920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3. Modeling </a:t>
            </a:r>
            <a:r>
              <a:rPr lang="en-US" dirty="0" err="1" smtClean="0"/>
              <a:t>Nonsoftware</a:t>
            </a:r>
            <a:r>
              <a:rPr lang="en-US" dirty="0" smtClean="0"/>
              <a:t> Things</a:t>
            </a:r>
            <a:endParaRPr lang="en-US" dirty="0"/>
          </a:p>
        </p:txBody>
      </p:sp>
      <p:sp>
        <p:nvSpPr>
          <p:cNvPr id="3" name="Content Placeholder 2"/>
          <p:cNvSpPr>
            <a:spLocks noGrp="1"/>
          </p:cNvSpPr>
          <p:nvPr>
            <p:ph idx="1"/>
          </p:nvPr>
        </p:nvSpPr>
        <p:spPr/>
        <p:txBody>
          <a:bodyPr>
            <a:normAutofit lnSpcReduction="10000"/>
          </a:bodyPr>
          <a:lstStyle/>
          <a:p>
            <a:pPr algn="just">
              <a:buNone/>
            </a:pPr>
            <a:r>
              <a:rPr lang="en-US" b="1" dirty="0" smtClean="0">
                <a:solidFill>
                  <a:srgbClr val="FF0000"/>
                </a:solidFill>
              </a:rPr>
              <a:t>	To model </a:t>
            </a:r>
            <a:r>
              <a:rPr lang="en-US" b="1" dirty="0" err="1" smtClean="0">
                <a:solidFill>
                  <a:srgbClr val="FF0000"/>
                </a:solidFill>
              </a:rPr>
              <a:t>nonsoftware</a:t>
            </a:r>
            <a:r>
              <a:rPr lang="en-US" b="1" dirty="0" smtClean="0">
                <a:solidFill>
                  <a:srgbClr val="FF0000"/>
                </a:solidFill>
              </a:rPr>
              <a:t> things,</a:t>
            </a:r>
          </a:p>
          <a:p>
            <a:pPr algn="just"/>
            <a:r>
              <a:rPr lang="en-US" dirty="0" smtClean="0"/>
              <a:t>Model the thing you are abstracting as a class.</a:t>
            </a:r>
          </a:p>
          <a:p>
            <a:pPr algn="just"/>
            <a:r>
              <a:rPr lang="en-US" dirty="0" smtClean="0"/>
              <a:t>If you want to distinguish these things from the UML's defined building blocks, create a new building block by using stereotypes to specify these new semantics.</a:t>
            </a:r>
          </a:p>
          <a:p>
            <a:pPr algn="just"/>
            <a:r>
              <a:rPr lang="en-US" dirty="0" smtClean="0"/>
              <a:t>If the thing you are modeling is some kind of hardware that itself contains software, consider modeling it as a kind of node.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3. Modeling </a:t>
            </a:r>
            <a:r>
              <a:rPr lang="en-US" dirty="0" err="1" smtClean="0"/>
              <a:t>Nonsoftware</a:t>
            </a:r>
            <a:r>
              <a:rPr lang="en-US" dirty="0" smtClean="0"/>
              <a:t> Things</a:t>
            </a:r>
            <a:endParaRPr lang="en-US" dirty="0"/>
          </a:p>
        </p:txBody>
      </p:sp>
      <p:pic>
        <p:nvPicPr>
          <p:cNvPr id="10242" name="Picture 2"/>
          <p:cNvPicPr>
            <a:picLocks noGrp="1" noChangeAspect="1" noChangeArrowheads="1"/>
          </p:cNvPicPr>
          <p:nvPr>
            <p:ph idx="1"/>
          </p:nvPr>
        </p:nvPicPr>
        <p:blipFill>
          <a:blip r:embed="rId2" cstate="print"/>
          <a:srcRect/>
          <a:stretch>
            <a:fillRect/>
          </a:stretch>
        </p:blipFill>
        <p:spPr bwMode="auto">
          <a:xfrm>
            <a:off x="533400" y="1524000"/>
            <a:ext cx="7971108" cy="274320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4. Modeling Primitive Types</a:t>
            </a:r>
            <a:endParaRPr lang="en-US" dirty="0"/>
          </a:p>
        </p:txBody>
      </p:sp>
      <p:sp>
        <p:nvSpPr>
          <p:cNvPr id="3" name="Content Placeholder 2"/>
          <p:cNvSpPr>
            <a:spLocks noGrp="1"/>
          </p:cNvSpPr>
          <p:nvPr>
            <p:ph idx="1"/>
          </p:nvPr>
        </p:nvSpPr>
        <p:spPr/>
        <p:txBody>
          <a:bodyPr/>
          <a:lstStyle/>
          <a:p>
            <a:pPr algn="just">
              <a:buNone/>
            </a:pPr>
            <a:r>
              <a:rPr lang="en-US" b="1" dirty="0" smtClean="0">
                <a:solidFill>
                  <a:srgbClr val="FF0000"/>
                </a:solidFill>
              </a:rPr>
              <a:t>	To model primitive types,</a:t>
            </a:r>
          </a:p>
          <a:p>
            <a:pPr algn="just"/>
            <a:r>
              <a:rPr lang="en-US" dirty="0" smtClean="0"/>
              <a:t>Model the thing you are abstracting as </a:t>
            </a:r>
            <a:r>
              <a:rPr lang="en-US" smtClean="0"/>
              <a:t>a type, </a:t>
            </a:r>
            <a:r>
              <a:rPr lang="en-US" dirty="0" smtClean="0"/>
              <a:t>which is rendered using class notation with the appropriate stereotype.</a:t>
            </a:r>
          </a:p>
          <a:p>
            <a:pPr algn="just"/>
            <a:r>
              <a:rPr lang="en-US" dirty="0" smtClean="0"/>
              <a:t>If you need to specify the range of values associated with this type, use constraints.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4. Modeling Primitive Types</a:t>
            </a:r>
            <a:endParaRPr lang="en-US" dirty="0"/>
          </a:p>
        </p:txBody>
      </p:sp>
      <p:pic>
        <p:nvPicPr>
          <p:cNvPr id="11266" name="Picture 2"/>
          <p:cNvPicPr>
            <a:picLocks noGrp="1" noChangeAspect="1" noChangeArrowheads="1"/>
          </p:cNvPicPr>
          <p:nvPr>
            <p:ph idx="1"/>
          </p:nvPr>
        </p:nvPicPr>
        <p:blipFill>
          <a:blip r:embed="rId2" cstate="print"/>
          <a:srcRect/>
          <a:stretch>
            <a:fillRect/>
          </a:stretch>
        </p:blipFill>
        <p:spPr bwMode="auto">
          <a:xfrm>
            <a:off x="1270325" y="1307840"/>
            <a:ext cx="6730675" cy="5169159"/>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normAutofit/>
          </a:bodyPr>
          <a:lstStyle/>
          <a:p>
            <a:r>
              <a:rPr lang="en-US" dirty="0" smtClean="0"/>
              <a:t>Classes</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Introduction</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Modeling a system involves identifying the things that are important to your particular view. </a:t>
            </a:r>
          </a:p>
          <a:p>
            <a:pPr algn="just"/>
            <a:r>
              <a:rPr lang="en-US" dirty="0" smtClean="0"/>
              <a:t>These things form the vocabulary of the system you are modeling. </a:t>
            </a:r>
          </a:p>
          <a:p>
            <a:pPr algn="just"/>
            <a:r>
              <a:rPr lang="en-US" dirty="0" smtClean="0"/>
              <a:t>For ex- if you are building a house, things like walls, doors, windows, cabinets, and lights are some of the things that will be important to you as a home owner.</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Introduction</a:t>
            </a:r>
            <a:endParaRPr lang="en-US" dirty="0"/>
          </a:p>
        </p:txBody>
      </p:sp>
      <p:sp>
        <p:nvSpPr>
          <p:cNvPr id="3" name="Content Placeholder 2"/>
          <p:cNvSpPr>
            <a:spLocks noGrp="1"/>
          </p:cNvSpPr>
          <p:nvPr>
            <p:ph idx="1"/>
          </p:nvPr>
        </p:nvSpPr>
        <p:spPr/>
        <p:txBody>
          <a:bodyPr>
            <a:normAutofit/>
          </a:bodyPr>
          <a:lstStyle/>
          <a:p>
            <a:pPr algn="just"/>
            <a:r>
              <a:rPr lang="en-US" dirty="0" smtClean="0"/>
              <a:t>The UML provides a graphical representation of class.</a:t>
            </a:r>
          </a:p>
          <a:p>
            <a:pPr algn="just"/>
            <a:r>
              <a:rPr lang="en-US" dirty="0" smtClean="0"/>
              <a:t>This notation permits you to visualize an abstraction apart from any specific programming language and in a way that lets you emphasize the most important parts of an abstraction: its name, attributes, and operations.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Introduction</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142999" y="1676400"/>
            <a:ext cx="6650181" cy="365760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Terms and Concepts</a:t>
            </a:r>
            <a:endParaRPr lang="en-US" dirty="0"/>
          </a:p>
        </p:txBody>
      </p:sp>
      <p:sp>
        <p:nvSpPr>
          <p:cNvPr id="3" name="Content Placeholder 2"/>
          <p:cNvSpPr>
            <a:spLocks noGrp="1"/>
          </p:cNvSpPr>
          <p:nvPr>
            <p:ph idx="1"/>
          </p:nvPr>
        </p:nvSpPr>
        <p:spPr/>
        <p:txBody>
          <a:bodyPr/>
          <a:lstStyle/>
          <a:p>
            <a:pPr algn="just"/>
            <a:r>
              <a:rPr lang="en-US" dirty="0" smtClean="0"/>
              <a:t>A class is a description of a set of objects that share the same attributes, operations, relationships, and semantics. </a:t>
            </a:r>
          </a:p>
          <a:p>
            <a:pPr algn="just"/>
            <a:r>
              <a:rPr lang="en-US" dirty="0" smtClean="0"/>
              <a:t>Graphically, a class is rendered as a rectangle.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Names</a:t>
            </a:r>
            <a:endParaRPr lang="en-US" dirty="0"/>
          </a:p>
        </p:txBody>
      </p:sp>
      <p:sp>
        <p:nvSpPr>
          <p:cNvPr id="3" name="Content Placeholder 2"/>
          <p:cNvSpPr>
            <a:spLocks noGrp="1"/>
          </p:cNvSpPr>
          <p:nvPr>
            <p:ph idx="1"/>
          </p:nvPr>
        </p:nvSpPr>
        <p:spPr/>
        <p:txBody>
          <a:bodyPr/>
          <a:lstStyle/>
          <a:p>
            <a:pPr algn="just"/>
            <a:r>
              <a:rPr lang="en-US" dirty="0" smtClean="0"/>
              <a:t>Every class must have a name that distinguishes it from other classes. </a:t>
            </a:r>
          </a:p>
          <a:p>
            <a:pPr algn="just"/>
            <a:r>
              <a:rPr lang="en-US" dirty="0" smtClean="0"/>
              <a:t>A name is a textual string.</a:t>
            </a:r>
          </a:p>
          <a:p>
            <a:pPr algn="just"/>
            <a:r>
              <a:rPr lang="en-US" dirty="0" smtClean="0"/>
              <a:t>That name alone is known as a simple name; a path name is the class name prefixed by the name of the package in which that class lives.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Names</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304800" y="1524000"/>
            <a:ext cx="8558696" cy="236220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1456</TotalTime>
  <Words>626</Words>
  <Application>Microsoft Office PowerPoint</Application>
  <PresentationFormat>On-screen Show (4:3)</PresentationFormat>
  <Paragraphs>109</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Basic Structural Modeling</vt:lpstr>
      <vt:lpstr>Topics to be Covered</vt:lpstr>
      <vt:lpstr>Classes</vt:lpstr>
      <vt:lpstr>Introduction</vt:lpstr>
      <vt:lpstr>Introduction</vt:lpstr>
      <vt:lpstr>Introduction</vt:lpstr>
      <vt:lpstr>Terms and Concepts</vt:lpstr>
      <vt:lpstr>Names</vt:lpstr>
      <vt:lpstr>Names</vt:lpstr>
      <vt:lpstr>Attributes</vt:lpstr>
      <vt:lpstr>Attributes</vt:lpstr>
      <vt:lpstr>Operations</vt:lpstr>
      <vt:lpstr>Operations</vt:lpstr>
      <vt:lpstr>Operations</vt:lpstr>
      <vt:lpstr>Organizing Attributes and Operations</vt:lpstr>
      <vt:lpstr>Organizing Attributes and Operations</vt:lpstr>
      <vt:lpstr>Responsibilities</vt:lpstr>
      <vt:lpstr>Responsibilities</vt:lpstr>
      <vt:lpstr>Common Modeling Techniques</vt:lpstr>
      <vt:lpstr>1. Modeling the Vocabulary of a System</vt:lpstr>
      <vt:lpstr>1. Modeling the Vocabulary of a System</vt:lpstr>
      <vt:lpstr>2. Modeling the Distribution of Responsibilities in a System</vt:lpstr>
      <vt:lpstr>2. Modeling the Distribution of Responsibilities in a System</vt:lpstr>
      <vt:lpstr>3. Modeling Nonsoftware Things</vt:lpstr>
      <vt:lpstr>3. Modeling Nonsoftware Things</vt:lpstr>
      <vt:lpstr>4. Modeling Primitive Types</vt:lpstr>
      <vt:lpstr>4. Modeling Primitive Types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Structural Modeling</dc:title>
  <dc:creator>AVINASH</dc:creator>
  <cp:lastModifiedBy>AVINASH</cp:lastModifiedBy>
  <cp:revision>57</cp:revision>
  <dcterms:created xsi:type="dcterms:W3CDTF">2006-08-16T00:00:00Z</dcterms:created>
  <dcterms:modified xsi:type="dcterms:W3CDTF">2023-09-06T15:07:09Z</dcterms:modified>
</cp:coreProperties>
</file>