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256" r:id="rId2"/>
    <p:sldId id="257" r:id="rId3"/>
    <p:sldId id="261" r:id="rId4"/>
    <p:sldId id="259" r:id="rId5"/>
    <p:sldId id="263" r:id="rId6"/>
    <p:sldId id="264" r:id="rId7"/>
    <p:sldId id="265" r:id="rId8"/>
    <p:sldId id="266" r:id="rId9"/>
    <p:sldId id="267" r:id="rId10"/>
    <p:sldId id="269" r:id="rId11"/>
    <p:sldId id="270" r:id="rId12"/>
    <p:sldId id="271" r:id="rId13"/>
    <p:sldId id="273" r:id="rId14"/>
    <p:sldId id="274" r:id="rId15"/>
    <p:sldId id="276" r:id="rId16"/>
    <p:sldId id="275" r:id="rId17"/>
    <p:sldId id="278" r:id="rId18"/>
    <p:sldId id="277" r:id="rId19"/>
    <p:sldId id="280" r:id="rId20"/>
    <p:sldId id="281" r:id="rId21"/>
    <p:sldId id="283" r:id="rId22"/>
    <p:sldId id="297" r:id="rId23"/>
    <p:sldId id="298" r:id="rId24"/>
    <p:sldId id="299" r:id="rId25"/>
    <p:sldId id="309" r:id="rId26"/>
    <p:sldId id="312" r:id="rId27"/>
    <p:sldId id="310" r:id="rId28"/>
    <p:sldId id="311" r:id="rId29"/>
    <p:sldId id="313" r:id="rId30"/>
    <p:sldId id="301" r:id="rId31"/>
    <p:sldId id="302" r:id="rId32"/>
    <p:sldId id="303" r:id="rId33"/>
    <p:sldId id="317" r:id="rId34"/>
    <p:sldId id="304" r:id="rId35"/>
    <p:sldId id="305" r:id="rId36"/>
    <p:sldId id="306" r:id="rId37"/>
    <p:sldId id="307" r:id="rId38"/>
    <p:sldId id="308" r:id="rId39"/>
    <p:sldId id="314" r:id="rId40"/>
    <p:sldId id="315" r:id="rId41"/>
    <p:sldId id="282" r:id="rId42"/>
    <p:sldId id="288" r:id="rId43"/>
    <p:sldId id="289" r:id="rId44"/>
    <p:sldId id="296" r:id="rId45"/>
    <p:sldId id="284" r:id="rId46"/>
    <p:sldId id="285" r:id="rId47"/>
    <p:sldId id="287" r:id="rId48"/>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AC92CAB7-D278-4248-BE07-42D0EBCE53AF}" type="datetimeFigureOut">
              <a:rPr lang="en-US" smtClean="0"/>
              <a:pPr/>
              <a:t>9/15/2023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D14AA19A-5512-4FA4-8811-E62381CBED3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88D418C0-8946-4FA7-94FE-D04A54EE417F}" type="datetimeFigureOut">
              <a:rPr lang="en-US" smtClean="0"/>
              <a:pPr/>
              <a:t>9/15/2023</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8C1727EB-6F53-44BD-80E2-088538E5482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F45E24-1DE1-4417-8F4B-1D51EE283870}" type="datetime1">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53CB06-EE22-4493-9D23-7B0BE5634730}" type="datetime1">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FC24A2-B19E-4AB6-8B1F-98C9C9113A1A}" type="datetime1">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3E827-1311-4E6C-A759-83221F167F3A}" type="datetime1">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5A8941-E966-41A5-89C6-91F1B68E7083}" type="datetime1">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F130F-7F84-4CCE-B7C5-0F0135C079EA}" type="datetime1">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F12318-BAE1-497D-810A-2528077A3CEA}" type="datetime1">
              <a:rPr lang="en-US" smtClean="0"/>
              <a:pPr/>
              <a:t>9/15/2023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03739F-BFC0-4CC8-BA0C-C90619DD5465}" type="datetime1">
              <a:rPr lang="en-US" smtClean="0"/>
              <a:pPr/>
              <a:t>9/15/2023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26C674-7791-4C67-958D-011ED386F6CC}" type="datetime1">
              <a:rPr lang="en-US" smtClean="0"/>
              <a:pPr/>
              <a:t>9/15/2023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9B2D09-7F5F-4395-93E7-56B251E89F81}" type="datetime1">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C570D-AC99-4444-8513-761AB5C33BF1}" type="datetime1">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46237-7664-478A-8C4C-DBD8FB573199}" type="datetime1">
              <a:rPr lang="en-US" smtClean="0"/>
              <a:pPr/>
              <a:t>9/15/2023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 Id="rId5" Type="http://schemas.openxmlformats.org/officeDocument/2006/relationships/image" Target="../media/image10.gif"/><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 Id="rId4" Type="http://schemas.openxmlformats.org/officeDocument/2006/relationships/image" Target="../media/image13.gif"/></Relationships>
</file>

<file path=ppt/slides/_rels/slide13.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4" Type="http://schemas.openxmlformats.org/officeDocument/2006/relationships/image" Target="../media/image16.gif"/></Relationships>
</file>

<file path=ppt/slides/_rels/slide14.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 Id="rId5" Type="http://schemas.openxmlformats.org/officeDocument/2006/relationships/image" Target="../media/image20.gif"/><Relationship Id="rId4" Type="http://schemas.openxmlformats.org/officeDocument/2006/relationships/image" Target="../media/image19.gif"/></Relationships>
</file>

<file path=ppt/slides/_rels/slide15.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7.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3.gif"/><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Advanced Relationships</a:t>
            </a:r>
            <a:endParaRPr lang="en-US" dirty="0"/>
          </a:p>
        </p:txBody>
      </p:sp>
      <p:sp>
        <p:nvSpPr>
          <p:cNvPr id="3" name="Subtitle 2"/>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pic>
        <p:nvPicPr>
          <p:cNvPr id="4098" name="Picture 2" descr="C:\Users\RAMESH\Desktop\bind.gif"/>
          <p:cNvPicPr>
            <a:picLocks noChangeAspect="1" noChangeArrowheads="1"/>
          </p:cNvPicPr>
          <p:nvPr/>
        </p:nvPicPr>
        <p:blipFill>
          <a:blip r:embed="rId2" cstate="print"/>
          <a:srcRect/>
          <a:stretch>
            <a:fillRect/>
          </a:stretch>
        </p:blipFill>
        <p:spPr bwMode="auto">
          <a:xfrm>
            <a:off x="685799" y="1524000"/>
            <a:ext cx="3386667" cy="1219200"/>
          </a:xfrm>
          <a:prstGeom prst="rect">
            <a:avLst/>
          </a:prstGeom>
          <a:noFill/>
        </p:spPr>
      </p:pic>
      <p:pic>
        <p:nvPicPr>
          <p:cNvPr id="4099" name="Picture 3" descr="C:\Users\RAMESH\Desktop\derive.gif"/>
          <p:cNvPicPr>
            <a:picLocks noChangeAspect="1" noChangeArrowheads="1"/>
          </p:cNvPicPr>
          <p:nvPr/>
        </p:nvPicPr>
        <p:blipFill>
          <a:blip r:embed="rId3" cstate="print"/>
          <a:srcRect/>
          <a:stretch>
            <a:fillRect/>
          </a:stretch>
        </p:blipFill>
        <p:spPr bwMode="auto">
          <a:xfrm>
            <a:off x="4343400" y="1524000"/>
            <a:ext cx="4515592" cy="990600"/>
          </a:xfrm>
          <a:prstGeom prst="rect">
            <a:avLst/>
          </a:prstGeom>
          <a:noFill/>
        </p:spPr>
      </p:pic>
      <p:pic>
        <p:nvPicPr>
          <p:cNvPr id="4100" name="Picture 4" descr="C:\Users\RAMESH\Desktop\5-friend-example.gif"/>
          <p:cNvPicPr>
            <a:picLocks noChangeAspect="1" noChangeArrowheads="1"/>
          </p:cNvPicPr>
          <p:nvPr/>
        </p:nvPicPr>
        <p:blipFill>
          <a:blip r:embed="rId4" cstate="print"/>
          <a:srcRect/>
          <a:stretch>
            <a:fillRect/>
          </a:stretch>
        </p:blipFill>
        <p:spPr bwMode="auto">
          <a:xfrm>
            <a:off x="1371600" y="3276600"/>
            <a:ext cx="6548510" cy="1066800"/>
          </a:xfrm>
          <a:prstGeom prst="rect">
            <a:avLst/>
          </a:prstGeom>
          <a:noFill/>
        </p:spPr>
      </p:pic>
      <p:pic>
        <p:nvPicPr>
          <p:cNvPr id="4101" name="Picture 5" descr="C:\Users\RAMESH\Desktop\6-instance-of-example.gif"/>
          <p:cNvPicPr>
            <a:picLocks noChangeAspect="1" noChangeArrowheads="1"/>
          </p:cNvPicPr>
          <p:nvPr/>
        </p:nvPicPr>
        <p:blipFill>
          <a:blip r:embed="rId5" cstate="print"/>
          <a:srcRect/>
          <a:stretch>
            <a:fillRect/>
          </a:stretch>
        </p:blipFill>
        <p:spPr bwMode="auto">
          <a:xfrm>
            <a:off x="1752600" y="4800600"/>
            <a:ext cx="5471809" cy="685800"/>
          </a:xfrm>
          <a:prstGeom prst="rect">
            <a:avLst/>
          </a:prstGeom>
          <a:noFill/>
        </p:spPr>
      </p:pic>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pic>
        <p:nvPicPr>
          <p:cNvPr id="5122" name="Picture 2" descr="C:\Users\RAMESH\Desktop\7-instantiate-example.gif"/>
          <p:cNvPicPr>
            <a:picLocks noChangeAspect="1" noChangeArrowheads="1"/>
          </p:cNvPicPr>
          <p:nvPr/>
        </p:nvPicPr>
        <p:blipFill>
          <a:blip r:embed="rId2" cstate="print"/>
          <a:srcRect/>
          <a:stretch>
            <a:fillRect/>
          </a:stretch>
        </p:blipFill>
        <p:spPr bwMode="auto">
          <a:xfrm>
            <a:off x="2133600" y="1295400"/>
            <a:ext cx="4597400" cy="609600"/>
          </a:xfrm>
          <a:prstGeom prst="rect">
            <a:avLst/>
          </a:prstGeom>
          <a:noFill/>
        </p:spPr>
      </p:pic>
      <p:pic>
        <p:nvPicPr>
          <p:cNvPr id="5123" name="Picture 3" descr="C:\Users\RAMESH\Desktop\8-powertype-example.gif"/>
          <p:cNvPicPr>
            <a:picLocks noChangeAspect="1" noChangeArrowheads="1"/>
          </p:cNvPicPr>
          <p:nvPr/>
        </p:nvPicPr>
        <p:blipFill>
          <a:blip r:embed="rId3" cstate="print"/>
          <a:srcRect/>
          <a:stretch>
            <a:fillRect/>
          </a:stretch>
        </p:blipFill>
        <p:spPr bwMode="auto">
          <a:xfrm>
            <a:off x="1676400" y="2438400"/>
            <a:ext cx="5486400" cy="609600"/>
          </a:xfrm>
          <a:prstGeom prst="rect">
            <a:avLst/>
          </a:prstGeom>
          <a:noFill/>
        </p:spPr>
      </p:pic>
      <p:pic>
        <p:nvPicPr>
          <p:cNvPr id="5124" name="Picture 4" descr="C:\Users\RAMESH\Desktop\9-refine-example.gif"/>
          <p:cNvPicPr>
            <a:picLocks noChangeAspect="1" noChangeArrowheads="1"/>
          </p:cNvPicPr>
          <p:nvPr/>
        </p:nvPicPr>
        <p:blipFill>
          <a:blip r:embed="rId4" cstate="print"/>
          <a:srcRect/>
          <a:stretch>
            <a:fillRect/>
          </a:stretch>
        </p:blipFill>
        <p:spPr bwMode="auto">
          <a:xfrm>
            <a:off x="2082800" y="3505200"/>
            <a:ext cx="4851400" cy="1524000"/>
          </a:xfrm>
          <a:prstGeom prst="rect">
            <a:avLst/>
          </a:prstGeom>
          <a:noFill/>
        </p:spPr>
      </p:pic>
      <p:pic>
        <p:nvPicPr>
          <p:cNvPr id="5125" name="Picture 5" descr="C:\Users\RAMESH\Desktop\10-use-example.gif"/>
          <p:cNvPicPr>
            <a:picLocks noChangeAspect="1" noChangeArrowheads="1"/>
          </p:cNvPicPr>
          <p:nvPr/>
        </p:nvPicPr>
        <p:blipFill>
          <a:blip r:embed="rId5" cstate="print"/>
          <a:srcRect/>
          <a:stretch>
            <a:fillRect/>
          </a:stretch>
        </p:blipFill>
        <p:spPr bwMode="auto">
          <a:xfrm>
            <a:off x="2073965" y="5181600"/>
            <a:ext cx="4784035" cy="609600"/>
          </a:xfrm>
          <a:prstGeom prst="rect">
            <a:avLst/>
          </a:prstGeom>
          <a:noFill/>
        </p:spPr>
      </p:pic>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lstStyle/>
          <a:p>
            <a:pPr algn="just"/>
            <a:r>
              <a:rPr lang="en-US" dirty="0" smtClean="0"/>
              <a:t>There are </a:t>
            </a:r>
            <a:r>
              <a:rPr lang="en-US" dirty="0" smtClean="0">
                <a:solidFill>
                  <a:srgbClr val="FF0000"/>
                </a:solidFill>
              </a:rPr>
              <a:t>two</a:t>
            </a:r>
            <a:r>
              <a:rPr lang="en-US" dirty="0" smtClean="0"/>
              <a:t> stereotypes that apply to dependency relationships among </a:t>
            </a:r>
            <a:r>
              <a:rPr lang="en-US" dirty="0" smtClean="0">
                <a:solidFill>
                  <a:srgbClr val="FF0000"/>
                </a:solidFill>
              </a:rPr>
              <a:t>packages</a:t>
            </a:r>
            <a:r>
              <a:rPr lang="en-US" dirty="0" smtClean="0"/>
              <a:t>.</a:t>
            </a:r>
            <a:endParaRPr lang="en-US" dirty="0"/>
          </a:p>
        </p:txBody>
      </p:sp>
      <p:pic>
        <p:nvPicPr>
          <p:cNvPr id="1026" name="Picture 2" descr="C:\Users\RAMESH\Desktop\11-dependency-package-stereotypes.gif"/>
          <p:cNvPicPr>
            <a:picLocks noChangeAspect="1" noChangeArrowheads="1"/>
          </p:cNvPicPr>
          <p:nvPr/>
        </p:nvPicPr>
        <p:blipFill>
          <a:blip r:embed="rId2" cstate="print"/>
          <a:srcRect/>
          <a:stretch>
            <a:fillRect/>
          </a:stretch>
        </p:blipFill>
        <p:spPr bwMode="auto">
          <a:xfrm>
            <a:off x="420102" y="2743200"/>
            <a:ext cx="8342898" cy="1371600"/>
          </a:xfrm>
          <a:prstGeom prst="rect">
            <a:avLst/>
          </a:prstGeom>
          <a:noFill/>
        </p:spPr>
      </p:pic>
      <p:pic>
        <p:nvPicPr>
          <p:cNvPr id="1028" name="Picture 4" descr="C:\Users\RAMESH\Desktop\12-access-example.gif"/>
          <p:cNvPicPr>
            <a:picLocks noChangeAspect="1" noChangeArrowheads="1"/>
          </p:cNvPicPr>
          <p:nvPr/>
        </p:nvPicPr>
        <p:blipFill>
          <a:blip r:embed="rId3" cstate="print"/>
          <a:srcRect/>
          <a:stretch>
            <a:fillRect/>
          </a:stretch>
        </p:blipFill>
        <p:spPr bwMode="auto">
          <a:xfrm>
            <a:off x="1752600" y="4114800"/>
            <a:ext cx="5824045" cy="838200"/>
          </a:xfrm>
          <a:prstGeom prst="rect">
            <a:avLst/>
          </a:prstGeom>
          <a:noFill/>
        </p:spPr>
      </p:pic>
      <p:pic>
        <p:nvPicPr>
          <p:cNvPr id="1029" name="Picture 5" descr="C:\Users\RAMESH\Desktop\13-import-example.gif"/>
          <p:cNvPicPr>
            <a:picLocks noChangeAspect="1" noChangeArrowheads="1"/>
          </p:cNvPicPr>
          <p:nvPr/>
        </p:nvPicPr>
        <p:blipFill>
          <a:blip r:embed="rId4" cstate="print"/>
          <a:srcRect/>
          <a:stretch>
            <a:fillRect/>
          </a:stretch>
        </p:blipFill>
        <p:spPr bwMode="auto">
          <a:xfrm>
            <a:off x="1752600" y="5410200"/>
            <a:ext cx="5970337" cy="838200"/>
          </a:xfrm>
          <a:prstGeom prst="rect">
            <a:avLst/>
          </a:prstGeom>
          <a:noFill/>
        </p:spPr>
      </p:pic>
      <p:sp>
        <p:nvSpPr>
          <p:cNvPr id="7" name="Slide Number Placeholder 6"/>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lstStyle/>
          <a:p>
            <a:pPr algn="just"/>
            <a:r>
              <a:rPr lang="en-US" dirty="0" smtClean="0"/>
              <a:t>There are </a:t>
            </a:r>
            <a:r>
              <a:rPr lang="en-US" dirty="0" smtClean="0">
                <a:solidFill>
                  <a:srgbClr val="FF0000"/>
                </a:solidFill>
              </a:rPr>
              <a:t>two</a:t>
            </a:r>
            <a:r>
              <a:rPr lang="en-US" dirty="0" smtClean="0"/>
              <a:t> stereotypes apply to dependency relationships among </a:t>
            </a:r>
            <a:r>
              <a:rPr lang="en-US" dirty="0" smtClean="0">
                <a:solidFill>
                  <a:srgbClr val="FF0000"/>
                </a:solidFill>
              </a:rPr>
              <a:t>use cases</a:t>
            </a:r>
            <a:r>
              <a:rPr lang="en-US" dirty="0" smtClean="0"/>
              <a:t>:</a:t>
            </a:r>
            <a:endParaRPr lang="en-US" dirty="0"/>
          </a:p>
        </p:txBody>
      </p:sp>
      <p:pic>
        <p:nvPicPr>
          <p:cNvPr id="3074" name="Picture 2" descr="C:\Users\RAMESH\Desktop\14-dependency-usecase-stereotypes.gif"/>
          <p:cNvPicPr>
            <a:picLocks noChangeAspect="1" noChangeArrowheads="1"/>
          </p:cNvPicPr>
          <p:nvPr/>
        </p:nvPicPr>
        <p:blipFill>
          <a:blip r:embed="rId2" cstate="print"/>
          <a:srcRect l="1942" t="13333" r="971" b="13333"/>
          <a:stretch>
            <a:fillRect/>
          </a:stretch>
        </p:blipFill>
        <p:spPr bwMode="auto">
          <a:xfrm>
            <a:off x="762000" y="2895600"/>
            <a:ext cx="7620000" cy="838200"/>
          </a:xfrm>
          <a:prstGeom prst="rect">
            <a:avLst/>
          </a:prstGeom>
          <a:noFill/>
        </p:spPr>
      </p:pic>
      <p:pic>
        <p:nvPicPr>
          <p:cNvPr id="3075" name="Picture 3" descr="C:\Users\RAMESH\Desktop\15-extend-example.gif"/>
          <p:cNvPicPr>
            <a:picLocks noChangeAspect="1" noChangeArrowheads="1"/>
          </p:cNvPicPr>
          <p:nvPr/>
        </p:nvPicPr>
        <p:blipFill>
          <a:blip r:embed="rId3" cstate="print"/>
          <a:srcRect/>
          <a:stretch>
            <a:fillRect/>
          </a:stretch>
        </p:blipFill>
        <p:spPr bwMode="auto">
          <a:xfrm>
            <a:off x="1828800" y="3886200"/>
            <a:ext cx="5592817" cy="838200"/>
          </a:xfrm>
          <a:prstGeom prst="rect">
            <a:avLst/>
          </a:prstGeom>
          <a:noFill/>
        </p:spPr>
      </p:pic>
      <p:pic>
        <p:nvPicPr>
          <p:cNvPr id="3076" name="Picture 4" descr="C:\Users\RAMESH\Desktop\16-include-example.gif"/>
          <p:cNvPicPr>
            <a:picLocks noChangeAspect="1" noChangeArrowheads="1"/>
          </p:cNvPicPr>
          <p:nvPr/>
        </p:nvPicPr>
        <p:blipFill>
          <a:blip r:embed="rId4" cstate="print"/>
          <a:srcRect/>
          <a:stretch>
            <a:fillRect/>
          </a:stretch>
        </p:blipFill>
        <p:spPr bwMode="auto">
          <a:xfrm>
            <a:off x="1828800" y="5105400"/>
            <a:ext cx="5621721" cy="838200"/>
          </a:xfrm>
          <a:prstGeom prst="rect">
            <a:avLst/>
          </a:prstGeom>
          <a:noFill/>
        </p:spPr>
      </p:pic>
      <p:sp>
        <p:nvSpPr>
          <p:cNvPr id="7" name="Slide Number Placeholder 6"/>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lstStyle/>
          <a:p>
            <a:pPr algn="just"/>
            <a:r>
              <a:rPr lang="en-US" dirty="0" smtClean="0"/>
              <a:t>There are </a:t>
            </a:r>
            <a:r>
              <a:rPr lang="en-US" dirty="0" smtClean="0">
                <a:solidFill>
                  <a:srgbClr val="FF0000"/>
                </a:solidFill>
              </a:rPr>
              <a:t>three</a:t>
            </a:r>
            <a:r>
              <a:rPr lang="en-US" dirty="0" smtClean="0"/>
              <a:t> stereotypes when modeling </a:t>
            </a:r>
            <a:r>
              <a:rPr lang="en-US" dirty="0" smtClean="0">
                <a:solidFill>
                  <a:srgbClr val="FF0000"/>
                </a:solidFill>
              </a:rPr>
              <a:t>interactions among objects</a:t>
            </a:r>
            <a:r>
              <a:rPr lang="en-US" dirty="0" smtClean="0"/>
              <a:t>:</a:t>
            </a:r>
            <a:endParaRPr lang="en-US" dirty="0"/>
          </a:p>
        </p:txBody>
      </p:sp>
      <p:pic>
        <p:nvPicPr>
          <p:cNvPr id="4098" name="Picture 2" descr="C:\Users\RAMESH\Desktop\17-dependency-object-stereotypes.gif"/>
          <p:cNvPicPr>
            <a:picLocks noChangeAspect="1" noChangeArrowheads="1"/>
          </p:cNvPicPr>
          <p:nvPr/>
        </p:nvPicPr>
        <p:blipFill>
          <a:blip r:embed="rId2" cstate="print"/>
          <a:srcRect/>
          <a:stretch>
            <a:fillRect/>
          </a:stretch>
        </p:blipFill>
        <p:spPr bwMode="auto">
          <a:xfrm>
            <a:off x="457200" y="2667000"/>
            <a:ext cx="8446168" cy="1143000"/>
          </a:xfrm>
          <a:prstGeom prst="rect">
            <a:avLst/>
          </a:prstGeom>
          <a:noFill/>
        </p:spPr>
      </p:pic>
      <p:pic>
        <p:nvPicPr>
          <p:cNvPr id="4099" name="Picture 3" descr="C:\Users\RAMESH\Desktop\18-become-example.gif"/>
          <p:cNvPicPr>
            <a:picLocks noChangeAspect="1" noChangeArrowheads="1"/>
          </p:cNvPicPr>
          <p:nvPr/>
        </p:nvPicPr>
        <p:blipFill>
          <a:blip r:embed="rId3" cstate="print"/>
          <a:srcRect/>
          <a:stretch>
            <a:fillRect/>
          </a:stretch>
        </p:blipFill>
        <p:spPr bwMode="auto">
          <a:xfrm>
            <a:off x="2438399" y="3886200"/>
            <a:ext cx="4437529" cy="762000"/>
          </a:xfrm>
          <a:prstGeom prst="rect">
            <a:avLst/>
          </a:prstGeom>
          <a:noFill/>
        </p:spPr>
      </p:pic>
      <p:pic>
        <p:nvPicPr>
          <p:cNvPr id="4100" name="Picture 4" descr="C:\Users\RAMESH\Desktop\19-call-example.gif"/>
          <p:cNvPicPr>
            <a:picLocks noChangeAspect="1" noChangeArrowheads="1"/>
          </p:cNvPicPr>
          <p:nvPr/>
        </p:nvPicPr>
        <p:blipFill>
          <a:blip r:embed="rId4" cstate="print"/>
          <a:srcRect/>
          <a:stretch>
            <a:fillRect/>
          </a:stretch>
        </p:blipFill>
        <p:spPr bwMode="auto">
          <a:xfrm>
            <a:off x="2619375" y="4800600"/>
            <a:ext cx="4114800" cy="609600"/>
          </a:xfrm>
          <a:prstGeom prst="rect">
            <a:avLst/>
          </a:prstGeom>
          <a:noFill/>
        </p:spPr>
      </p:pic>
      <p:pic>
        <p:nvPicPr>
          <p:cNvPr id="4101" name="Picture 5" descr="C:\Users\RAMESH\Desktop\20-copy-example.gif"/>
          <p:cNvPicPr>
            <a:picLocks noChangeAspect="1" noChangeArrowheads="1"/>
          </p:cNvPicPr>
          <p:nvPr/>
        </p:nvPicPr>
        <p:blipFill>
          <a:blip r:embed="rId5" cstate="print"/>
          <a:srcRect/>
          <a:stretch>
            <a:fillRect/>
          </a:stretch>
        </p:blipFill>
        <p:spPr bwMode="auto">
          <a:xfrm>
            <a:off x="2667000" y="5562600"/>
            <a:ext cx="4114800" cy="609600"/>
          </a:xfrm>
          <a:prstGeom prst="rect">
            <a:avLst/>
          </a:prstGeom>
          <a:noFill/>
        </p:spPr>
      </p:pic>
      <p:sp>
        <p:nvSpPr>
          <p:cNvPr id="8" name="Slide Number Placeholder 7"/>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One</a:t>
            </a:r>
            <a:r>
              <a:rPr lang="en-US" dirty="0" smtClean="0"/>
              <a:t> stereotype you'll encounter in the </a:t>
            </a:r>
            <a:r>
              <a:rPr lang="en-US" dirty="0" smtClean="0">
                <a:solidFill>
                  <a:srgbClr val="FF0000"/>
                </a:solidFill>
              </a:rPr>
              <a:t>context of state machines is:</a:t>
            </a:r>
            <a:endParaRPr lang="en-US" dirty="0">
              <a:solidFill>
                <a:srgbClr val="FF0000"/>
              </a:solidFill>
            </a:endParaRPr>
          </a:p>
        </p:txBody>
      </p:sp>
      <p:pic>
        <p:nvPicPr>
          <p:cNvPr id="5122" name="Picture 2" descr="C:\Users\RAMESH\Desktop\21-dependency-state-stereotypes.gif"/>
          <p:cNvPicPr>
            <a:picLocks noChangeAspect="1" noChangeArrowheads="1"/>
          </p:cNvPicPr>
          <p:nvPr/>
        </p:nvPicPr>
        <p:blipFill>
          <a:blip r:embed="rId2" cstate="print"/>
          <a:srcRect/>
          <a:stretch>
            <a:fillRect/>
          </a:stretch>
        </p:blipFill>
        <p:spPr bwMode="auto">
          <a:xfrm>
            <a:off x="685800" y="2743200"/>
            <a:ext cx="8229600" cy="914400"/>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One</a:t>
            </a:r>
            <a:r>
              <a:rPr lang="en-US" dirty="0" smtClean="0"/>
              <a:t> stereotype that you'll encounter in the context of </a:t>
            </a:r>
            <a:r>
              <a:rPr lang="en-US" dirty="0" smtClean="0">
                <a:solidFill>
                  <a:srgbClr val="FF0000"/>
                </a:solidFill>
              </a:rPr>
              <a:t>organizing the elements of your system into subsystems and models </a:t>
            </a:r>
            <a:r>
              <a:rPr lang="en-US" dirty="0" smtClean="0"/>
              <a:t>is</a:t>
            </a:r>
            <a:endParaRPr lang="en-US" dirty="0"/>
          </a:p>
        </p:txBody>
      </p:sp>
      <p:pic>
        <p:nvPicPr>
          <p:cNvPr id="6146" name="Picture 2" descr="C:\Users\RAMESH\Desktop\22-dependency-subsystem-stereotype.gif"/>
          <p:cNvPicPr>
            <a:picLocks noChangeAspect="1" noChangeArrowheads="1"/>
          </p:cNvPicPr>
          <p:nvPr/>
        </p:nvPicPr>
        <p:blipFill>
          <a:blip r:embed="rId2" cstate="print"/>
          <a:srcRect/>
          <a:stretch>
            <a:fillRect/>
          </a:stretch>
        </p:blipFill>
        <p:spPr bwMode="auto">
          <a:xfrm>
            <a:off x="457200" y="3200400"/>
            <a:ext cx="8229600" cy="762000"/>
          </a:xfrm>
          <a:prstGeom prst="rect">
            <a:avLst/>
          </a:prstGeom>
          <a:noFill/>
        </p:spPr>
      </p:pic>
      <p:pic>
        <p:nvPicPr>
          <p:cNvPr id="6147" name="Picture 3" descr="C:\Users\RAMESH\Desktop\23-trace-example.gif"/>
          <p:cNvPicPr>
            <a:picLocks noChangeAspect="1" noChangeArrowheads="1"/>
          </p:cNvPicPr>
          <p:nvPr/>
        </p:nvPicPr>
        <p:blipFill>
          <a:blip r:embed="rId3" cstate="print"/>
          <a:srcRect/>
          <a:stretch>
            <a:fillRect/>
          </a:stretch>
        </p:blipFill>
        <p:spPr bwMode="auto">
          <a:xfrm>
            <a:off x="1371600" y="4267200"/>
            <a:ext cx="6431280" cy="685800"/>
          </a:xfrm>
          <a:prstGeom prst="rect">
            <a:avLst/>
          </a:prstGeom>
          <a:noFill/>
        </p:spPr>
      </p:pic>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Generalization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 generalization is a relationship between a general thing (called the </a:t>
            </a:r>
            <a:r>
              <a:rPr lang="en-US" dirty="0" err="1" smtClean="0"/>
              <a:t>superclass</a:t>
            </a:r>
            <a:r>
              <a:rPr lang="en-US" dirty="0" smtClean="0"/>
              <a:t> or parent) and a more specific kind of that thing (called the subclass or child).</a:t>
            </a:r>
          </a:p>
          <a:p>
            <a:pPr algn="just"/>
            <a:r>
              <a:rPr lang="en-US" dirty="0" smtClean="0"/>
              <a:t>A subclass in the generalization relationship automatically inherits the state and behavior of the </a:t>
            </a:r>
            <a:r>
              <a:rPr lang="en-US" dirty="0" err="1" smtClean="0"/>
              <a:t>superclass</a:t>
            </a:r>
            <a:r>
              <a:rPr lang="en-US" dirty="0" smtClean="0"/>
              <a:t>.</a:t>
            </a:r>
          </a:p>
          <a:p>
            <a:pPr algn="just"/>
            <a:r>
              <a:rPr lang="en-US" dirty="0" smtClean="0"/>
              <a:t>The generalization relationship is also known as the </a:t>
            </a:r>
            <a:r>
              <a:rPr lang="en-US" dirty="0" smtClean="0">
                <a:solidFill>
                  <a:srgbClr val="FF0000"/>
                </a:solidFill>
              </a:rPr>
              <a:t>“is-a” </a:t>
            </a:r>
            <a:r>
              <a:rPr lang="en-US" dirty="0" smtClean="0"/>
              <a:t>relationship.</a:t>
            </a:r>
          </a:p>
          <a:p>
            <a:pPr algn="just"/>
            <a:r>
              <a:rPr lang="en-US" dirty="0" smtClean="0"/>
              <a:t>If a class has only one parent, such inheritance is known as </a:t>
            </a:r>
            <a:r>
              <a:rPr lang="en-US" dirty="0" smtClean="0">
                <a:solidFill>
                  <a:srgbClr val="FF0000"/>
                </a:solidFill>
              </a:rPr>
              <a:t>single inheritance </a:t>
            </a:r>
            <a:r>
              <a:rPr lang="en-US" dirty="0" smtClean="0"/>
              <a:t>and if a class has one or more parents, such inheritance is known as </a:t>
            </a:r>
            <a:r>
              <a:rPr lang="en-US" dirty="0" smtClean="0">
                <a:solidFill>
                  <a:srgbClr val="FF0000"/>
                </a:solidFill>
              </a:rPr>
              <a:t>multiple inheritance.</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Generalization</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371600" y="2057400"/>
            <a:ext cx="6243277" cy="2971800"/>
          </a:xfrm>
          <a:prstGeom prst="rect">
            <a:avLst/>
          </a:prstGeom>
          <a:noFill/>
          <a:ln w="9525">
            <a:noFill/>
            <a:miter lim="800000"/>
            <a:headEnd/>
            <a:tailEnd/>
          </a:ln>
        </p:spPr>
      </p:pic>
      <p:sp>
        <p:nvSpPr>
          <p:cNvPr id="5" name="TextBox 4"/>
          <p:cNvSpPr txBox="1"/>
          <p:nvPr/>
        </p:nvSpPr>
        <p:spPr>
          <a:xfrm>
            <a:off x="2590800" y="5562600"/>
            <a:ext cx="4343400" cy="461665"/>
          </a:xfrm>
          <a:prstGeom prst="rect">
            <a:avLst/>
          </a:prstGeom>
          <a:noFill/>
        </p:spPr>
        <p:txBody>
          <a:bodyPr wrap="square" rtlCol="0">
            <a:spAutoFit/>
          </a:bodyPr>
          <a:lstStyle/>
          <a:p>
            <a:r>
              <a:rPr lang="en-US" sz="2400" dirty="0" smtClean="0">
                <a:solidFill>
                  <a:srgbClr val="FF0000"/>
                </a:solidFill>
              </a:rPr>
              <a:t>Single and Multiple inheritance</a:t>
            </a:r>
            <a:endParaRPr lang="en-US" sz="2400" dirty="0">
              <a:solidFill>
                <a:srgbClr val="FF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Generalization</a:t>
            </a:r>
            <a:endParaRPr lang="en-US" dirty="0"/>
          </a:p>
        </p:txBody>
      </p:sp>
      <p:sp>
        <p:nvSpPr>
          <p:cNvPr id="3" name="Content Placeholder 2"/>
          <p:cNvSpPr>
            <a:spLocks noGrp="1"/>
          </p:cNvSpPr>
          <p:nvPr>
            <p:ph idx="1"/>
          </p:nvPr>
        </p:nvSpPr>
        <p:spPr/>
        <p:txBody>
          <a:bodyPr>
            <a:normAutofit/>
          </a:bodyPr>
          <a:lstStyle/>
          <a:p>
            <a:pPr algn="just"/>
            <a:r>
              <a:rPr lang="en-US" dirty="0" smtClean="0"/>
              <a:t>To represent </a:t>
            </a:r>
            <a:r>
              <a:rPr lang="en-US" dirty="0" smtClean="0">
                <a:solidFill>
                  <a:srgbClr val="FF0000"/>
                </a:solidFill>
              </a:rPr>
              <a:t>extra semantics </a:t>
            </a:r>
            <a:r>
              <a:rPr lang="en-US" dirty="0" smtClean="0"/>
              <a:t>in a generalization relationship, UML provides </a:t>
            </a:r>
            <a:r>
              <a:rPr lang="en-US" dirty="0" smtClean="0">
                <a:solidFill>
                  <a:srgbClr val="FF0000"/>
                </a:solidFill>
              </a:rPr>
              <a:t>one </a:t>
            </a:r>
            <a:r>
              <a:rPr lang="en-US" dirty="0" smtClean="0"/>
              <a:t>stereotype and </a:t>
            </a:r>
            <a:r>
              <a:rPr lang="en-US" dirty="0" smtClean="0">
                <a:solidFill>
                  <a:srgbClr val="FF0000"/>
                </a:solidFill>
              </a:rPr>
              <a:t>four</a:t>
            </a:r>
            <a:r>
              <a:rPr lang="en-US" dirty="0" smtClean="0"/>
              <a:t> constraints.</a:t>
            </a:r>
          </a:p>
          <a:p>
            <a:pPr algn="just"/>
            <a:r>
              <a:rPr lang="en-US" dirty="0" smtClean="0"/>
              <a:t>The stereotype on generalization relationship is:</a:t>
            </a:r>
            <a:endParaRPr lang="en-US" dirty="0">
              <a:solidFill>
                <a:srgbClr val="FF0000"/>
              </a:solidFill>
            </a:endParaRPr>
          </a:p>
        </p:txBody>
      </p:sp>
      <p:pic>
        <p:nvPicPr>
          <p:cNvPr id="8194" name="Picture 2" descr="C:\Users\RAMESH\Desktop\2-generalization-stereotype.gif"/>
          <p:cNvPicPr>
            <a:picLocks noChangeAspect="1" noChangeArrowheads="1"/>
          </p:cNvPicPr>
          <p:nvPr/>
        </p:nvPicPr>
        <p:blipFill>
          <a:blip r:embed="rId2" cstate="print"/>
          <a:srcRect/>
          <a:stretch>
            <a:fillRect/>
          </a:stretch>
        </p:blipFill>
        <p:spPr bwMode="auto">
          <a:xfrm>
            <a:off x="533400" y="4191000"/>
            <a:ext cx="8229600" cy="762000"/>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Generalization</a:t>
            </a:r>
            <a:endParaRPr lang="en-US" dirty="0"/>
          </a:p>
        </p:txBody>
      </p:sp>
      <p:sp>
        <p:nvSpPr>
          <p:cNvPr id="3" name="Content Placeholder 2"/>
          <p:cNvSpPr>
            <a:spLocks noGrp="1"/>
          </p:cNvSpPr>
          <p:nvPr>
            <p:ph idx="1"/>
          </p:nvPr>
        </p:nvSpPr>
        <p:spPr/>
        <p:txBody>
          <a:bodyPr/>
          <a:lstStyle/>
          <a:p>
            <a:pPr algn="just"/>
            <a:r>
              <a:rPr lang="en-US" dirty="0" smtClean="0"/>
              <a:t>There are </a:t>
            </a:r>
            <a:r>
              <a:rPr lang="en-US" dirty="0" smtClean="0">
                <a:solidFill>
                  <a:srgbClr val="FF0000"/>
                </a:solidFill>
              </a:rPr>
              <a:t>four</a:t>
            </a:r>
            <a:r>
              <a:rPr lang="en-US" dirty="0" smtClean="0"/>
              <a:t> standard constraints that apply to generalization relationships.</a:t>
            </a:r>
            <a:endParaRPr lang="en-US" dirty="0"/>
          </a:p>
        </p:txBody>
      </p:sp>
      <p:pic>
        <p:nvPicPr>
          <p:cNvPr id="9218" name="Picture 2" descr="C:\Users\RAMESH\Desktop\3-generalization-constraints (1).gif"/>
          <p:cNvPicPr>
            <a:picLocks noChangeAspect="1" noChangeArrowheads="1"/>
          </p:cNvPicPr>
          <p:nvPr/>
        </p:nvPicPr>
        <p:blipFill>
          <a:blip r:embed="rId2" cstate="print"/>
          <a:srcRect/>
          <a:stretch>
            <a:fillRect/>
          </a:stretch>
        </p:blipFill>
        <p:spPr bwMode="auto">
          <a:xfrm>
            <a:off x="609600" y="2743200"/>
            <a:ext cx="7976382" cy="1600200"/>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An </a:t>
            </a:r>
            <a:r>
              <a:rPr lang="en-US" dirty="0" smtClean="0">
                <a:solidFill>
                  <a:srgbClr val="FF0000"/>
                </a:solidFill>
              </a:rPr>
              <a:t>association</a:t>
            </a:r>
            <a:r>
              <a:rPr lang="en-US" dirty="0" smtClean="0"/>
              <a:t> is a structural relationship, specifying that objects of one thing are connected to objects of another.</a:t>
            </a:r>
          </a:p>
          <a:p>
            <a:pPr algn="just"/>
            <a:r>
              <a:rPr lang="en-US" dirty="0" smtClean="0"/>
              <a:t>The association relationship can represent either </a:t>
            </a:r>
            <a:r>
              <a:rPr lang="en-US" dirty="0" smtClean="0">
                <a:solidFill>
                  <a:srgbClr val="FF0000"/>
                </a:solidFill>
              </a:rPr>
              <a:t>physical or logical connections between things</a:t>
            </a:r>
            <a:r>
              <a:rPr lang="en-US" dirty="0" smtClean="0"/>
              <a:t>.</a:t>
            </a:r>
          </a:p>
          <a:p>
            <a:pPr algn="just"/>
            <a:r>
              <a:rPr lang="en-US" dirty="0" smtClean="0"/>
              <a:t>Graphically, an association is rendered as a </a:t>
            </a:r>
            <a:r>
              <a:rPr lang="en-US" dirty="0" smtClean="0">
                <a:solidFill>
                  <a:srgbClr val="FF0000"/>
                </a:solidFill>
              </a:rPr>
              <a:t>solid line</a:t>
            </a:r>
            <a:r>
              <a:rPr lang="en-US" dirty="0" smtClean="0"/>
              <a:t> connecting the same or different classes.</a:t>
            </a:r>
          </a:p>
          <a:p>
            <a:pPr algn="just"/>
            <a:r>
              <a:rPr lang="en-US" dirty="0" smtClean="0"/>
              <a:t>You use associations when you want to show </a:t>
            </a:r>
            <a:r>
              <a:rPr lang="en-US" dirty="0" smtClean="0">
                <a:solidFill>
                  <a:srgbClr val="FF0000"/>
                </a:solidFill>
              </a:rPr>
              <a:t>structural relationships</a:t>
            </a: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a:t>
            </a:r>
            <a:endParaRPr lang="en-US" dirty="0"/>
          </a:p>
        </p:txBody>
      </p:sp>
      <p:sp>
        <p:nvSpPr>
          <p:cNvPr id="3" name="Content Placeholder 2"/>
          <p:cNvSpPr>
            <a:spLocks noGrp="1"/>
          </p:cNvSpPr>
          <p:nvPr>
            <p:ph idx="1"/>
          </p:nvPr>
        </p:nvSpPr>
        <p:spPr/>
        <p:txBody>
          <a:bodyPr/>
          <a:lstStyle/>
          <a:p>
            <a:pPr algn="just"/>
            <a:r>
              <a:rPr lang="en-US" dirty="0" smtClean="0"/>
              <a:t>There are </a:t>
            </a:r>
            <a:r>
              <a:rPr lang="en-US" dirty="0" smtClean="0">
                <a:solidFill>
                  <a:srgbClr val="FF0000"/>
                </a:solidFill>
              </a:rPr>
              <a:t>four</a:t>
            </a:r>
            <a:r>
              <a:rPr lang="en-US" dirty="0" smtClean="0"/>
              <a:t> basic adornments that apply to an association: a </a:t>
            </a:r>
            <a:r>
              <a:rPr lang="en-US" dirty="0" smtClean="0">
                <a:solidFill>
                  <a:srgbClr val="FF0000"/>
                </a:solidFill>
              </a:rPr>
              <a:t>name</a:t>
            </a:r>
            <a:r>
              <a:rPr lang="en-US" dirty="0" smtClean="0"/>
              <a:t>, the </a:t>
            </a:r>
            <a:r>
              <a:rPr lang="en-US" dirty="0" smtClean="0">
                <a:solidFill>
                  <a:srgbClr val="FF0000"/>
                </a:solidFill>
              </a:rPr>
              <a:t>role</a:t>
            </a:r>
            <a:r>
              <a:rPr lang="en-US" dirty="0" smtClean="0"/>
              <a:t> at each end of the association, the </a:t>
            </a:r>
            <a:r>
              <a:rPr lang="en-US" dirty="0" smtClean="0">
                <a:solidFill>
                  <a:srgbClr val="FF0000"/>
                </a:solidFill>
              </a:rPr>
              <a:t>multiplicity</a:t>
            </a:r>
            <a:r>
              <a:rPr lang="en-US" dirty="0" smtClean="0"/>
              <a:t> at each end of the association, and </a:t>
            </a:r>
            <a:r>
              <a:rPr lang="en-US" dirty="0" smtClean="0">
                <a:solidFill>
                  <a:srgbClr val="FF0000"/>
                </a:solidFill>
              </a:rPr>
              <a:t>aggregation</a:t>
            </a:r>
            <a:r>
              <a:rPr lang="en-US" dirty="0" smtClean="0"/>
              <a:t>.</a:t>
            </a:r>
          </a:p>
        </p:txBody>
      </p:sp>
      <p:pic>
        <p:nvPicPr>
          <p:cNvPr id="2050" name="Picture 2" descr="C:\Users\RAMESH\Desktop\4-association.gif"/>
          <p:cNvPicPr>
            <a:picLocks noChangeAspect="1" noChangeArrowheads="1"/>
          </p:cNvPicPr>
          <p:nvPr/>
        </p:nvPicPr>
        <p:blipFill>
          <a:blip r:embed="rId2" cstate="print"/>
          <a:srcRect/>
          <a:stretch>
            <a:fillRect/>
          </a:stretch>
        </p:blipFill>
        <p:spPr bwMode="auto">
          <a:xfrm>
            <a:off x="1828800" y="3962400"/>
            <a:ext cx="5495925" cy="2047875"/>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a:t>
            </a:r>
            <a:endParaRPr lang="en-US" dirty="0"/>
          </a:p>
        </p:txBody>
      </p:sp>
      <p:sp>
        <p:nvSpPr>
          <p:cNvPr id="3" name="Content Placeholder 2"/>
          <p:cNvSpPr>
            <a:spLocks noGrp="1"/>
          </p:cNvSpPr>
          <p:nvPr>
            <p:ph idx="1"/>
          </p:nvPr>
        </p:nvSpPr>
        <p:spPr/>
        <p:txBody>
          <a:bodyPr/>
          <a:lstStyle/>
          <a:p>
            <a:pPr algn="just"/>
            <a:r>
              <a:rPr lang="en-US" dirty="0" smtClean="0"/>
              <a:t>Over these basic features, there are other </a:t>
            </a:r>
            <a:r>
              <a:rPr lang="en-US" dirty="0" smtClean="0">
                <a:solidFill>
                  <a:srgbClr val="FF0000"/>
                </a:solidFill>
              </a:rPr>
              <a:t>advanced features </a:t>
            </a:r>
            <a:r>
              <a:rPr lang="en-US" dirty="0" smtClean="0"/>
              <a:t>like: </a:t>
            </a:r>
            <a:r>
              <a:rPr lang="en-US" dirty="0" smtClean="0">
                <a:solidFill>
                  <a:srgbClr val="FF0000"/>
                </a:solidFill>
              </a:rPr>
              <a:t>navigation</a:t>
            </a:r>
            <a:r>
              <a:rPr lang="en-US" dirty="0" smtClean="0"/>
              <a:t>, </a:t>
            </a:r>
            <a:r>
              <a:rPr lang="en-US" dirty="0" smtClean="0">
                <a:solidFill>
                  <a:srgbClr val="FF0000"/>
                </a:solidFill>
              </a:rPr>
              <a:t>visibility</a:t>
            </a:r>
            <a:r>
              <a:rPr lang="en-US" dirty="0" smtClean="0"/>
              <a:t>, </a:t>
            </a:r>
            <a:r>
              <a:rPr lang="en-US" dirty="0" smtClean="0">
                <a:solidFill>
                  <a:srgbClr val="FF0000"/>
                </a:solidFill>
              </a:rPr>
              <a:t>qualification</a:t>
            </a:r>
            <a:r>
              <a:rPr lang="en-US" dirty="0" smtClean="0"/>
              <a:t>, </a:t>
            </a:r>
            <a:r>
              <a:rPr lang="en-US" dirty="0" smtClean="0">
                <a:solidFill>
                  <a:srgbClr val="FF0000"/>
                </a:solidFill>
              </a:rPr>
              <a:t>interface </a:t>
            </a:r>
            <a:r>
              <a:rPr lang="en-US" dirty="0" err="1" smtClean="0">
                <a:solidFill>
                  <a:srgbClr val="FF0000"/>
                </a:solidFill>
              </a:rPr>
              <a:t>specifier</a:t>
            </a:r>
            <a:r>
              <a:rPr lang="en-US" dirty="0" smtClean="0"/>
              <a:t>, </a:t>
            </a:r>
            <a:r>
              <a:rPr lang="en-US" dirty="0" smtClean="0">
                <a:solidFill>
                  <a:srgbClr val="FF0000"/>
                </a:solidFill>
              </a:rPr>
              <a:t>composition</a:t>
            </a:r>
            <a:r>
              <a:rPr lang="en-US" dirty="0" smtClean="0"/>
              <a:t> and </a:t>
            </a:r>
            <a:r>
              <a:rPr lang="en-US" dirty="0" smtClean="0">
                <a:solidFill>
                  <a:srgbClr val="FF0000"/>
                </a:solidFill>
              </a:rPr>
              <a:t>association classes</a:t>
            </a: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Navigation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Given an association between two things, we can navigate from one thing to another and vice versa.</a:t>
            </a:r>
          </a:p>
          <a:p>
            <a:pPr algn="just"/>
            <a:r>
              <a:rPr lang="en-US" dirty="0" smtClean="0"/>
              <a:t>By default the navigation of an association is </a:t>
            </a:r>
            <a:r>
              <a:rPr lang="en-US" dirty="0" smtClean="0">
                <a:solidFill>
                  <a:srgbClr val="FF0000"/>
                </a:solidFill>
              </a:rPr>
              <a:t>bidirectional</a:t>
            </a:r>
            <a:r>
              <a:rPr lang="en-US" dirty="0" smtClean="0"/>
              <a:t>.</a:t>
            </a:r>
          </a:p>
          <a:p>
            <a:pPr algn="just"/>
            <a:r>
              <a:rPr lang="en-US" dirty="0" smtClean="0"/>
              <a:t>In </a:t>
            </a:r>
            <a:r>
              <a:rPr lang="en-US" dirty="0" smtClean="0">
                <a:solidFill>
                  <a:srgbClr val="FF0000"/>
                </a:solidFill>
              </a:rPr>
              <a:t>some cases </a:t>
            </a:r>
            <a:r>
              <a:rPr lang="en-US" dirty="0" smtClean="0"/>
              <a:t>we may need to navigate in </a:t>
            </a:r>
            <a:r>
              <a:rPr lang="en-US" dirty="0" smtClean="0">
                <a:solidFill>
                  <a:srgbClr val="FF0000"/>
                </a:solidFill>
              </a:rPr>
              <a:t>only one direction</a:t>
            </a:r>
            <a:r>
              <a:rPr lang="en-US" dirty="0" smtClean="0"/>
              <a:t>.</a:t>
            </a:r>
          </a:p>
          <a:p>
            <a:pPr algn="just"/>
            <a:r>
              <a:rPr lang="en-US" dirty="0" smtClean="0"/>
              <a:t>You can explicitly represent the direction of navigation by adorning an association with an </a:t>
            </a:r>
            <a:r>
              <a:rPr lang="en-US" dirty="0" smtClean="0">
                <a:solidFill>
                  <a:srgbClr val="FF0000"/>
                </a:solidFill>
              </a:rPr>
              <a:t>arrowhead pointing to the direction of traversal</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Navigation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813425" y="2743200"/>
            <a:ext cx="5442857" cy="22098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Visibility</a:t>
            </a:r>
            <a:endParaRPr lang="en-US" b="1" dirty="0"/>
          </a:p>
        </p:txBody>
      </p:sp>
      <p:sp>
        <p:nvSpPr>
          <p:cNvPr id="3" name="Content Placeholder 2"/>
          <p:cNvSpPr>
            <a:spLocks noGrp="1"/>
          </p:cNvSpPr>
          <p:nvPr>
            <p:ph idx="1"/>
          </p:nvPr>
        </p:nvSpPr>
        <p:spPr/>
        <p:txBody>
          <a:bodyPr/>
          <a:lstStyle/>
          <a:p>
            <a:pPr algn="just"/>
            <a:r>
              <a:rPr lang="en-US" dirty="0" smtClean="0"/>
              <a:t>Given an association, we can navigate from one object to another.</a:t>
            </a:r>
          </a:p>
          <a:p>
            <a:pPr algn="just"/>
            <a:r>
              <a:rPr lang="en-US" dirty="0" smtClean="0"/>
              <a:t>In some situations we may want to limit the visibility (access) of an object to the objects outside the association relationship.</a:t>
            </a:r>
          </a:p>
          <a:p>
            <a:pPr algn="just"/>
            <a:r>
              <a:rPr lang="en-US" dirty="0" smtClean="0"/>
              <a:t>To limit the visibility of an object, we can use the visibility </a:t>
            </a:r>
            <a:r>
              <a:rPr lang="en-US" dirty="0" err="1" smtClean="0"/>
              <a:t>specifiers</a:t>
            </a:r>
            <a:r>
              <a:rPr lang="en-US" dirty="0" smtClean="0"/>
              <a:t>: public (+), private (-) and protected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Visibility</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143000" y="2133600"/>
            <a:ext cx="6976057" cy="19812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In binary associations, </a:t>
            </a:r>
            <a:r>
              <a:rPr lang="en-US" dirty="0" smtClean="0">
                <a:solidFill>
                  <a:srgbClr val="FF0000"/>
                </a:solidFill>
              </a:rPr>
              <a:t>where two classes are connected together, if one object of a class has to identify a set of instances of another class</a:t>
            </a:r>
            <a:r>
              <a:rPr lang="en-US" dirty="0" smtClean="0"/>
              <a:t>, we can use qualifiers.</a:t>
            </a:r>
          </a:p>
          <a:p>
            <a:pPr algn="just"/>
            <a:r>
              <a:rPr lang="en-US" dirty="0" smtClean="0">
                <a:solidFill>
                  <a:srgbClr val="FF0000"/>
                </a:solidFill>
              </a:rPr>
              <a:t>A qualifier is a set of attributes of an association which is used to identify a set of instances of a class</a:t>
            </a:r>
            <a:r>
              <a:rPr lang="en-US" dirty="0" smtClean="0"/>
              <a:t>.</a:t>
            </a:r>
          </a:p>
          <a:p>
            <a:pPr algn="just"/>
            <a:r>
              <a:rPr lang="en-US" dirty="0" smtClean="0"/>
              <a:t>Each qualifier is </a:t>
            </a:r>
            <a:r>
              <a:rPr lang="en-US" dirty="0" smtClean="0">
                <a:solidFill>
                  <a:srgbClr val="FF0000"/>
                </a:solidFill>
              </a:rPr>
              <a:t>represented with a name and type in a rectangle box </a:t>
            </a:r>
            <a:r>
              <a:rPr lang="en-US" dirty="0" smtClean="0"/>
              <a:t>at the qualified end of the association relationship.</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a:t>
            </a:r>
            <a:endParaRPr lang="en-US" dirty="0"/>
          </a:p>
        </p:txBody>
      </p:sp>
      <p:sp>
        <p:nvSpPr>
          <p:cNvPr id="7" name="Content Placeholder 6"/>
          <p:cNvSpPr>
            <a:spLocks noGrp="1"/>
          </p:cNvSpPr>
          <p:nvPr>
            <p:ph idx="1"/>
          </p:nvPr>
        </p:nvSpPr>
        <p:spPr/>
        <p:txBody>
          <a:bodyPr/>
          <a:lstStyle/>
          <a:p>
            <a:pPr algn="just"/>
            <a:r>
              <a:rPr lang="en-US" dirty="0" smtClean="0">
                <a:solidFill>
                  <a:srgbClr val="FF0000"/>
                </a:solidFill>
              </a:rPr>
              <a:t>For example</a:t>
            </a:r>
            <a:r>
              <a:rPr lang="en-US" dirty="0" smtClean="0"/>
              <a:t>, a bank object is able to recognize the person (account holder) based on the account number. So, </a:t>
            </a:r>
            <a:r>
              <a:rPr lang="en-US" dirty="0" smtClean="0">
                <a:solidFill>
                  <a:srgbClr val="FF0000"/>
                </a:solidFill>
              </a:rPr>
              <a:t>account number is the qualifier </a:t>
            </a:r>
            <a:r>
              <a:rPr lang="en-US" dirty="0" smtClean="0"/>
              <a:t>which is used to identify an account holder.</a:t>
            </a:r>
            <a:endParaRPr lang="en-US" dirty="0"/>
          </a:p>
        </p:txBody>
      </p:sp>
      <p:pic>
        <p:nvPicPr>
          <p:cNvPr id="3076" name="Picture 4" descr="C:\Users\RAMESH\Desktop\7-association-qualification.gif"/>
          <p:cNvPicPr>
            <a:picLocks noChangeAspect="1" noChangeArrowheads="1"/>
          </p:cNvPicPr>
          <p:nvPr/>
        </p:nvPicPr>
        <p:blipFill>
          <a:blip r:embed="rId2" cstate="print"/>
          <a:srcRect/>
          <a:stretch>
            <a:fillRect/>
          </a:stretch>
        </p:blipFill>
        <p:spPr bwMode="auto">
          <a:xfrm>
            <a:off x="762000" y="4495800"/>
            <a:ext cx="7633448" cy="990600"/>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Dependencies, generalizations, and associations are the most common relationships you'll encounter when modeling software-intensive systems.</a:t>
            </a:r>
          </a:p>
          <a:p>
            <a:pPr algn="just"/>
            <a:r>
              <a:rPr lang="en-US" dirty="0" smtClean="0"/>
              <a:t>You need a number of advanced features of these relationships in order to capture the details of many systems - details that are important for you to consider so that you avoid real flaws in your design.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Interface </a:t>
            </a:r>
            <a:r>
              <a:rPr lang="en-US" b="1" dirty="0" err="1" smtClean="0"/>
              <a:t>Specifier</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solidFill>
                  <a:srgbClr val="FF0000"/>
                </a:solidFill>
              </a:rPr>
              <a:t>An interface is a collection of operations that are used to specify a service of class or component</a:t>
            </a:r>
            <a:r>
              <a:rPr lang="en-US" dirty="0" smtClean="0"/>
              <a:t>; every class may realize many interfaces. </a:t>
            </a:r>
          </a:p>
          <a:p>
            <a:pPr algn="just"/>
            <a:r>
              <a:rPr lang="en-US" dirty="0" smtClean="0"/>
              <a:t>The interfaces realized by a class represent a complete specification of the behavior of that class.</a:t>
            </a:r>
          </a:p>
          <a:p>
            <a:pPr algn="just"/>
            <a:r>
              <a:rPr lang="en-US" dirty="0" smtClean="0"/>
              <a:t>In the context of an association with another target class, </a:t>
            </a:r>
            <a:r>
              <a:rPr lang="en-US" dirty="0" smtClean="0">
                <a:solidFill>
                  <a:srgbClr val="FF0000"/>
                </a:solidFill>
              </a:rPr>
              <a:t>a source class may choose to present only part of its face to the world.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Interface </a:t>
            </a:r>
            <a:r>
              <a:rPr lang="en-US" b="1" dirty="0" err="1" smtClean="0"/>
              <a:t>Specifier</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828800" y="2667000"/>
            <a:ext cx="5831633" cy="2286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Composition</a:t>
            </a:r>
            <a:endParaRPr lang="en-US" dirty="0"/>
          </a:p>
        </p:txBody>
      </p:sp>
      <p:sp>
        <p:nvSpPr>
          <p:cNvPr id="3" name="Content Placeholder 2"/>
          <p:cNvSpPr>
            <a:spLocks noGrp="1"/>
          </p:cNvSpPr>
          <p:nvPr>
            <p:ph idx="1"/>
          </p:nvPr>
        </p:nvSpPr>
        <p:spPr/>
        <p:txBody>
          <a:bodyPr/>
          <a:lstStyle/>
          <a:p>
            <a:pPr algn="just"/>
            <a:r>
              <a:rPr lang="en-US" dirty="0" smtClean="0"/>
              <a:t>The </a:t>
            </a:r>
            <a:r>
              <a:rPr lang="en-US" dirty="0" smtClean="0">
                <a:solidFill>
                  <a:srgbClr val="FF0000"/>
                </a:solidFill>
              </a:rPr>
              <a:t>composition</a:t>
            </a:r>
            <a:r>
              <a:rPr lang="en-US" dirty="0" smtClean="0"/>
              <a:t> is a </a:t>
            </a:r>
            <a:r>
              <a:rPr lang="en-US" dirty="0" smtClean="0">
                <a:solidFill>
                  <a:srgbClr val="FF0000"/>
                </a:solidFill>
              </a:rPr>
              <a:t>flavor of association </a:t>
            </a:r>
            <a:r>
              <a:rPr lang="en-US" dirty="0" smtClean="0"/>
              <a:t>relationship.</a:t>
            </a:r>
          </a:p>
          <a:p>
            <a:pPr algn="just"/>
            <a:r>
              <a:rPr lang="en-US" dirty="0" smtClean="0"/>
              <a:t>Composition as well as aggregation relationships represent </a:t>
            </a:r>
            <a:r>
              <a:rPr lang="en-US" dirty="0" smtClean="0">
                <a:solidFill>
                  <a:srgbClr val="FF0000"/>
                </a:solidFill>
              </a:rPr>
              <a:t>whole-part relationships</a:t>
            </a:r>
            <a:r>
              <a:rPr lang="en-US" dirty="0" smtClean="0"/>
              <a:t>, in which one thing is a part of the other thing.</a:t>
            </a:r>
          </a:p>
          <a:p>
            <a:pPr algn="just"/>
            <a:r>
              <a:rPr lang="en-US" dirty="0" smtClean="0"/>
              <a:t>There is a </a:t>
            </a:r>
            <a:r>
              <a:rPr lang="en-US" dirty="0" smtClean="0">
                <a:solidFill>
                  <a:srgbClr val="FF0000"/>
                </a:solidFill>
              </a:rPr>
              <a:t>simple difference between </a:t>
            </a:r>
            <a:r>
              <a:rPr lang="en-US" dirty="0" smtClean="0"/>
              <a:t>the </a:t>
            </a:r>
            <a:r>
              <a:rPr lang="en-US" dirty="0" smtClean="0">
                <a:solidFill>
                  <a:srgbClr val="FF0000"/>
                </a:solidFill>
              </a:rPr>
              <a:t>association and composition relationships</a:t>
            </a: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Composition</a:t>
            </a:r>
            <a:endParaRPr lang="en-US" dirty="0"/>
          </a:p>
        </p:txBody>
      </p:sp>
      <p:sp>
        <p:nvSpPr>
          <p:cNvPr id="3" name="Content Placeholder 2"/>
          <p:cNvSpPr>
            <a:spLocks noGrp="1"/>
          </p:cNvSpPr>
          <p:nvPr>
            <p:ph idx="1"/>
          </p:nvPr>
        </p:nvSpPr>
        <p:spPr/>
        <p:txBody>
          <a:bodyPr/>
          <a:lstStyle/>
          <a:p>
            <a:pPr algn="just"/>
            <a:r>
              <a:rPr lang="en-US" dirty="0" smtClean="0"/>
              <a:t>In </a:t>
            </a:r>
            <a:r>
              <a:rPr lang="en-US" dirty="0" smtClean="0">
                <a:solidFill>
                  <a:srgbClr val="FF0000"/>
                </a:solidFill>
              </a:rPr>
              <a:t>composition</a:t>
            </a:r>
            <a:r>
              <a:rPr lang="en-US" dirty="0" smtClean="0"/>
              <a:t>, the </a:t>
            </a:r>
            <a:r>
              <a:rPr lang="en-US" dirty="0" smtClean="0">
                <a:solidFill>
                  <a:srgbClr val="FF0000"/>
                </a:solidFill>
              </a:rPr>
              <a:t>lifetime of the part is dependent of the lifetime of the whole thing</a:t>
            </a:r>
            <a:r>
              <a:rPr lang="en-US" dirty="0" smtClean="0"/>
              <a:t>.</a:t>
            </a:r>
          </a:p>
          <a:p>
            <a:pPr algn="just"/>
            <a:r>
              <a:rPr lang="en-US" dirty="0" smtClean="0"/>
              <a:t>In </a:t>
            </a:r>
            <a:r>
              <a:rPr lang="en-US" dirty="0" smtClean="0">
                <a:solidFill>
                  <a:srgbClr val="FF0000"/>
                </a:solidFill>
              </a:rPr>
              <a:t>aggregation</a:t>
            </a:r>
            <a:r>
              <a:rPr lang="en-US" dirty="0" smtClean="0"/>
              <a:t>, the</a:t>
            </a:r>
            <a:r>
              <a:rPr lang="en-US" dirty="0" smtClean="0">
                <a:solidFill>
                  <a:srgbClr val="FF0000"/>
                </a:solidFill>
              </a:rPr>
              <a:t> lifetime of the part is independent of the whole thing</a:t>
            </a:r>
            <a:r>
              <a:rPr lang="en-US" dirty="0" smtClean="0"/>
              <a:t>.</a:t>
            </a:r>
          </a:p>
          <a:p>
            <a:pPr algn="just"/>
            <a:r>
              <a:rPr lang="en-US" dirty="0" smtClean="0"/>
              <a:t>Composition is graphically represented by adorning the association relationship with a </a:t>
            </a:r>
            <a:r>
              <a:rPr lang="en-US" dirty="0" smtClean="0">
                <a:solidFill>
                  <a:srgbClr val="FF0000"/>
                </a:solidFill>
              </a:rPr>
              <a:t>filled diamond head near the whole end</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Composition</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2590800" y="1828800"/>
            <a:ext cx="3810000" cy="2141220"/>
          </a:xfrm>
          <a:prstGeom prst="rect">
            <a:avLst/>
          </a:prstGeom>
          <a:noFill/>
          <a:ln w="9525">
            <a:noFill/>
            <a:miter lim="800000"/>
            <a:headEnd/>
            <a:tailEnd/>
          </a:ln>
        </p:spPr>
      </p:pic>
      <p:pic>
        <p:nvPicPr>
          <p:cNvPr id="5124" name="Picture 4" descr="C:\Users\RAMESH\Desktop\8-association-composition.gif"/>
          <p:cNvPicPr>
            <a:picLocks noChangeAspect="1" noChangeArrowheads="1"/>
          </p:cNvPicPr>
          <p:nvPr/>
        </p:nvPicPr>
        <p:blipFill>
          <a:blip r:embed="rId3" cstate="print"/>
          <a:srcRect/>
          <a:stretch>
            <a:fillRect/>
          </a:stretch>
        </p:blipFill>
        <p:spPr bwMode="auto">
          <a:xfrm>
            <a:off x="1857375" y="5029200"/>
            <a:ext cx="5076825" cy="581025"/>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 Classes</a:t>
            </a:r>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Sometimes</a:t>
            </a:r>
            <a:r>
              <a:rPr lang="en-US" dirty="0" smtClean="0"/>
              <a:t> in an association relationship, the association might have </a:t>
            </a:r>
            <a:r>
              <a:rPr lang="en-US" dirty="0" smtClean="0">
                <a:solidFill>
                  <a:srgbClr val="FF0000"/>
                </a:solidFill>
              </a:rPr>
              <a:t>attributes or properties like a class does</a:t>
            </a:r>
            <a:r>
              <a:rPr lang="en-US" dirty="0" smtClean="0"/>
              <a:t>. In such cases, </a:t>
            </a:r>
            <a:r>
              <a:rPr lang="en-US" dirty="0" smtClean="0">
                <a:solidFill>
                  <a:srgbClr val="FF0000"/>
                </a:solidFill>
              </a:rPr>
              <a:t>it is modeled as an association class.</a:t>
            </a:r>
          </a:p>
          <a:p>
            <a:pPr algn="just"/>
            <a:r>
              <a:rPr lang="en-US" dirty="0" smtClean="0"/>
              <a:t>An </a:t>
            </a:r>
            <a:r>
              <a:rPr lang="en-US" dirty="0" smtClean="0">
                <a:solidFill>
                  <a:srgbClr val="FF0000"/>
                </a:solidFill>
              </a:rPr>
              <a:t>association class </a:t>
            </a:r>
            <a:r>
              <a:rPr lang="en-US" dirty="0" smtClean="0"/>
              <a:t>in UML is </a:t>
            </a:r>
            <a:r>
              <a:rPr lang="en-US" dirty="0" smtClean="0">
                <a:solidFill>
                  <a:srgbClr val="FF0000"/>
                </a:solidFill>
              </a:rPr>
              <a:t>represented with a class icon attached to the association with a dashed line.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 Classes</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1925723" y="2286000"/>
            <a:ext cx="5114094" cy="3048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US" dirty="0"/>
          </a:p>
        </p:txBody>
      </p:sp>
      <p:sp>
        <p:nvSpPr>
          <p:cNvPr id="3" name="Content Placeholder 2"/>
          <p:cNvSpPr>
            <a:spLocks noGrp="1"/>
          </p:cNvSpPr>
          <p:nvPr>
            <p:ph idx="1"/>
          </p:nvPr>
        </p:nvSpPr>
        <p:spPr/>
        <p:txBody>
          <a:bodyPr/>
          <a:lstStyle/>
          <a:p>
            <a:pPr algn="just"/>
            <a:r>
              <a:rPr lang="en-US" dirty="0" smtClean="0"/>
              <a:t>Apart from the above advanced features, the UML defines </a:t>
            </a:r>
            <a:r>
              <a:rPr lang="en-US" dirty="0" smtClean="0">
                <a:solidFill>
                  <a:srgbClr val="FF0000"/>
                </a:solidFill>
              </a:rPr>
              <a:t>five</a:t>
            </a:r>
            <a:r>
              <a:rPr lang="en-US" dirty="0" smtClean="0"/>
              <a:t> constraints that may be applied to association relationships.</a:t>
            </a:r>
          </a:p>
          <a:p>
            <a:pPr algn="just"/>
            <a:r>
              <a:rPr lang="en-US" dirty="0" smtClean="0"/>
              <a:t>First, you can distinguish if the </a:t>
            </a:r>
            <a:r>
              <a:rPr lang="en-US" dirty="0" smtClean="0">
                <a:solidFill>
                  <a:srgbClr val="FF0000"/>
                </a:solidFill>
              </a:rPr>
              <a:t>association is real or conceptual</a:t>
            </a:r>
            <a:r>
              <a:rPr lang="en-US" dirty="0" smtClean="0"/>
              <a:t>.</a:t>
            </a:r>
          </a:p>
        </p:txBody>
      </p:sp>
      <p:graphicFrame>
        <p:nvGraphicFramePr>
          <p:cNvPr id="4" name="Table 3"/>
          <p:cNvGraphicFramePr>
            <a:graphicFrameLocks noGrp="1"/>
          </p:cNvGraphicFramePr>
          <p:nvPr/>
        </p:nvGraphicFramePr>
        <p:xfrm>
          <a:off x="914400" y="4267200"/>
          <a:ext cx="7391400" cy="640080"/>
        </p:xfrm>
        <a:graphic>
          <a:graphicData uri="http://schemas.openxmlformats.org/drawingml/2006/table">
            <a:tbl>
              <a:tblPr firstRow="1" bandRow="1">
                <a:tableStyleId>{2D5ABB26-0587-4C30-8999-92F81FD0307C}</a:tableStyleId>
              </a:tblPr>
              <a:tblGrid>
                <a:gridCol w="369570"/>
                <a:gridCol w="925830"/>
                <a:gridCol w="6096000"/>
              </a:tblGrid>
              <a:tr h="370840">
                <a:tc>
                  <a:txBody>
                    <a:bodyPr/>
                    <a:lstStyle/>
                    <a:p>
                      <a:pPr algn="ctr"/>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baseline="0" dirty="0" smtClean="0">
                          <a:solidFill>
                            <a:schemeClr val="tx1"/>
                          </a:solidFill>
                          <a:latin typeface="+mn-lt"/>
                          <a:ea typeface="+mn-ea"/>
                          <a:cs typeface="+mn-cs"/>
                        </a:rPr>
                        <a:t>implicit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that the relationship is not manifest but, rather, is only conceptual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US" dirty="0"/>
          </a:p>
        </p:txBody>
      </p:sp>
      <p:sp>
        <p:nvSpPr>
          <p:cNvPr id="3" name="Content Placeholder 2"/>
          <p:cNvSpPr>
            <a:spLocks noGrp="1"/>
          </p:cNvSpPr>
          <p:nvPr>
            <p:ph idx="1"/>
          </p:nvPr>
        </p:nvSpPr>
        <p:spPr/>
        <p:txBody>
          <a:bodyPr/>
          <a:lstStyle/>
          <a:p>
            <a:pPr algn="just"/>
            <a:r>
              <a:rPr lang="en-US" dirty="0" smtClean="0"/>
              <a:t>Second, you can specify that the objects at one end of an association (with a multiplicity greater than one) are </a:t>
            </a:r>
            <a:r>
              <a:rPr lang="en-US" dirty="0" smtClean="0">
                <a:solidFill>
                  <a:srgbClr val="FF0000"/>
                </a:solidFill>
              </a:rPr>
              <a:t>ordered or unordered</a:t>
            </a:r>
            <a:r>
              <a:rPr lang="en-US" dirty="0" smtClean="0"/>
              <a:t>.</a:t>
            </a:r>
          </a:p>
        </p:txBody>
      </p:sp>
      <p:graphicFrame>
        <p:nvGraphicFramePr>
          <p:cNvPr id="4" name="Table 3"/>
          <p:cNvGraphicFramePr>
            <a:graphicFrameLocks noGrp="1"/>
          </p:cNvGraphicFramePr>
          <p:nvPr/>
        </p:nvGraphicFramePr>
        <p:xfrm>
          <a:off x="990600" y="3200400"/>
          <a:ext cx="7391400" cy="640080"/>
        </p:xfrm>
        <a:graphic>
          <a:graphicData uri="http://schemas.openxmlformats.org/drawingml/2006/table">
            <a:tbl>
              <a:tblPr firstRow="1" bandRow="1">
                <a:tableStyleId>{2D5ABB26-0587-4C30-8999-92F81FD0307C}</a:tableStyleId>
              </a:tblPr>
              <a:tblGrid>
                <a:gridCol w="369570"/>
                <a:gridCol w="1002030"/>
                <a:gridCol w="6019800"/>
              </a:tblGrid>
              <a:tr h="370840">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baseline="0" dirty="0" smtClean="0">
                          <a:solidFill>
                            <a:schemeClr val="tx1"/>
                          </a:solidFill>
                          <a:latin typeface="+mn-lt"/>
                          <a:ea typeface="+mn-ea"/>
                          <a:cs typeface="+mn-cs"/>
                        </a:rPr>
                        <a:t>ordered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that the set of objects at one end of an association are in an explicit order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US" dirty="0"/>
          </a:p>
        </p:txBody>
      </p:sp>
      <p:sp>
        <p:nvSpPr>
          <p:cNvPr id="3" name="Content Placeholder 2"/>
          <p:cNvSpPr>
            <a:spLocks noGrp="1"/>
          </p:cNvSpPr>
          <p:nvPr>
            <p:ph idx="1"/>
          </p:nvPr>
        </p:nvSpPr>
        <p:spPr/>
        <p:txBody>
          <a:bodyPr/>
          <a:lstStyle/>
          <a:p>
            <a:pPr algn="just"/>
            <a:r>
              <a:rPr lang="en-US" dirty="0" smtClean="0"/>
              <a:t>There are three defined constraints that relate to the </a:t>
            </a:r>
            <a:r>
              <a:rPr lang="en-US" dirty="0" smtClean="0">
                <a:solidFill>
                  <a:srgbClr val="FF0000"/>
                </a:solidFill>
              </a:rPr>
              <a:t>changeability of the instances of an association</a:t>
            </a:r>
            <a:r>
              <a:rPr lang="en-US" dirty="0" smtClean="0"/>
              <a:t>.</a:t>
            </a:r>
          </a:p>
          <a:p>
            <a:pPr algn="just"/>
            <a:endParaRPr lang="en-US" dirty="0"/>
          </a:p>
        </p:txBody>
      </p:sp>
      <p:graphicFrame>
        <p:nvGraphicFramePr>
          <p:cNvPr id="4" name="Table 3"/>
          <p:cNvGraphicFramePr>
            <a:graphicFrameLocks noGrp="1"/>
          </p:cNvGraphicFramePr>
          <p:nvPr/>
        </p:nvGraphicFramePr>
        <p:xfrm>
          <a:off x="914401" y="3276600"/>
          <a:ext cx="7619999" cy="1920240"/>
        </p:xfrm>
        <a:graphic>
          <a:graphicData uri="http://schemas.openxmlformats.org/drawingml/2006/table">
            <a:tbl>
              <a:tblPr firstRow="1" bandRow="1">
                <a:tableStyleId>{2D5ABB26-0587-4C30-8999-92F81FD0307C}</a:tableStyleId>
              </a:tblPr>
              <a:tblGrid>
                <a:gridCol w="304799"/>
                <a:gridCol w="1295400"/>
                <a:gridCol w="6019800"/>
              </a:tblGrid>
              <a:tr h="370840">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baseline="0" dirty="0" smtClean="0">
                          <a:solidFill>
                            <a:schemeClr val="tx1"/>
                          </a:solidFill>
                          <a:latin typeface="+mn-lt"/>
                          <a:ea typeface="+mn-ea"/>
                          <a:cs typeface="+mn-cs"/>
                        </a:rPr>
                        <a:t>changeable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Links between objects may be added, removed, and changed freely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baseline="0" dirty="0" err="1" smtClean="0">
                          <a:solidFill>
                            <a:schemeClr val="tx1"/>
                          </a:solidFill>
                          <a:latin typeface="+mn-lt"/>
                          <a:ea typeface="+mn-ea"/>
                          <a:cs typeface="+mn-cs"/>
                        </a:rPr>
                        <a:t>addOnly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New links may be added from an object on the opposite end of the association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baseline="0" dirty="0" smtClean="0">
                          <a:solidFill>
                            <a:schemeClr val="tx1"/>
                          </a:solidFill>
                          <a:latin typeface="+mn-lt"/>
                          <a:ea typeface="+mn-ea"/>
                          <a:cs typeface="+mn-cs"/>
                        </a:rPr>
                        <a:t>frozen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link, once added from an object on the opposite end of the association, may not be modified or deleted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295400" y="3124200"/>
            <a:ext cx="6612396" cy="3200400"/>
          </a:xfrm>
          <a:prstGeom prst="rect">
            <a:avLst/>
          </a:prstGeom>
          <a:noFill/>
          <a:ln w="9525">
            <a:noFill/>
            <a:miter lim="800000"/>
            <a:headEnd/>
            <a:tailEnd/>
          </a:ln>
        </p:spPr>
      </p:pic>
      <p:sp>
        <p:nvSpPr>
          <p:cNvPr id="5" name="TextBox 4"/>
          <p:cNvSpPr txBox="1"/>
          <p:nvPr/>
        </p:nvSpPr>
        <p:spPr>
          <a:xfrm>
            <a:off x="533400" y="1295400"/>
            <a:ext cx="7848600" cy="830997"/>
          </a:xfrm>
          <a:prstGeom prst="rect">
            <a:avLst/>
          </a:prstGeom>
          <a:noFill/>
        </p:spPr>
        <p:txBody>
          <a:bodyPr wrap="square" rtlCol="0">
            <a:spAutoFit/>
          </a:bodyPr>
          <a:lstStyle/>
          <a:p>
            <a:pPr algn="just">
              <a:buFont typeface="Arial" pitchFamily="34" charset="0"/>
              <a:buChar char="•"/>
            </a:pPr>
            <a:r>
              <a:rPr lang="en-US" dirty="0" smtClean="0"/>
              <a:t>  </a:t>
            </a:r>
            <a:r>
              <a:rPr lang="en-US" sz="2400" dirty="0" smtClean="0"/>
              <a:t>The UML provides a representation for a number of advanced properties, as shown in below figure.</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US" dirty="0"/>
          </a:p>
        </p:txBody>
      </p:sp>
      <p:sp>
        <p:nvSpPr>
          <p:cNvPr id="3" name="Content Placeholder 2"/>
          <p:cNvSpPr>
            <a:spLocks noGrp="1"/>
          </p:cNvSpPr>
          <p:nvPr>
            <p:ph idx="1"/>
          </p:nvPr>
        </p:nvSpPr>
        <p:spPr/>
        <p:txBody>
          <a:bodyPr/>
          <a:lstStyle/>
          <a:p>
            <a:pPr algn="just"/>
            <a:r>
              <a:rPr lang="en-US" dirty="0" smtClean="0"/>
              <a:t>Finally, there is </a:t>
            </a:r>
            <a:r>
              <a:rPr lang="en-US" dirty="0" smtClean="0">
                <a:solidFill>
                  <a:srgbClr val="FF0000"/>
                </a:solidFill>
              </a:rPr>
              <a:t>one constraint for managing related sets of associations</a:t>
            </a:r>
            <a:r>
              <a:rPr lang="en-US" dirty="0" smtClean="0"/>
              <a:t>.</a:t>
            </a:r>
          </a:p>
          <a:p>
            <a:pPr algn="just"/>
            <a:endParaRPr lang="en-US" dirty="0" smtClean="0"/>
          </a:p>
        </p:txBody>
      </p:sp>
      <p:graphicFrame>
        <p:nvGraphicFramePr>
          <p:cNvPr id="4" name="Table 3"/>
          <p:cNvGraphicFramePr>
            <a:graphicFrameLocks noGrp="1"/>
          </p:cNvGraphicFramePr>
          <p:nvPr/>
        </p:nvGraphicFramePr>
        <p:xfrm>
          <a:off x="838200" y="2819400"/>
          <a:ext cx="7772400" cy="640080"/>
        </p:xfrm>
        <a:graphic>
          <a:graphicData uri="http://schemas.openxmlformats.org/drawingml/2006/table">
            <a:tbl>
              <a:tblPr firstRow="1" bandRow="1">
                <a:tableStyleId>{2D5ABB26-0587-4C30-8999-92F81FD0307C}</a:tableStyleId>
              </a:tblPr>
              <a:tblGrid>
                <a:gridCol w="304800"/>
                <a:gridCol w="533400"/>
                <a:gridCol w="6934200"/>
              </a:tblGrid>
              <a:tr h="370840">
                <a:tc>
                  <a:txBody>
                    <a:bodyPr/>
                    <a:lstStyle/>
                    <a:p>
                      <a:pPr algn="just"/>
                      <a:r>
                        <a:rPr lang="en-US" dirty="0" smtClean="0"/>
                        <a:t>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err="1" smtClean="0"/>
                        <a:t>xor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Indicates that among a set of associations, only one can be applied for each object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Realization</a:t>
            </a:r>
            <a:endParaRPr lang="en-US" dirty="0"/>
          </a:p>
        </p:txBody>
      </p:sp>
      <p:sp>
        <p:nvSpPr>
          <p:cNvPr id="3" name="Content Placeholder 2"/>
          <p:cNvSpPr>
            <a:spLocks noGrp="1"/>
          </p:cNvSpPr>
          <p:nvPr>
            <p:ph idx="1"/>
          </p:nvPr>
        </p:nvSpPr>
        <p:spPr/>
        <p:txBody>
          <a:bodyPr>
            <a:normAutofit/>
          </a:bodyPr>
          <a:lstStyle/>
          <a:p>
            <a:pPr algn="just"/>
            <a:r>
              <a:rPr lang="en-US" dirty="0" smtClean="0"/>
              <a:t>A </a:t>
            </a:r>
            <a:r>
              <a:rPr lang="en-US" dirty="0" smtClean="0">
                <a:solidFill>
                  <a:srgbClr val="FF0000"/>
                </a:solidFill>
              </a:rPr>
              <a:t>realization</a:t>
            </a:r>
            <a:r>
              <a:rPr lang="en-US" dirty="0" smtClean="0"/>
              <a:t> is a semantic relationship between classifiers in which one classifier specifies a contract that another classifier guarantees to carry out.</a:t>
            </a:r>
          </a:p>
          <a:p>
            <a:pPr algn="just"/>
            <a:r>
              <a:rPr lang="en-US" dirty="0" smtClean="0"/>
              <a:t>Graphically, a realization is rendered as a </a:t>
            </a:r>
            <a:r>
              <a:rPr lang="en-US" dirty="0" smtClean="0">
                <a:solidFill>
                  <a:srgbClr val="FF0000"/>
                </a:solidFill>
              </a:rPr>
              <a:t>dashed directed line with a large open arrowhead pointing to the classifier that specifies the contract</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Realization</a:t>
            </a:r>
            <a:endParaRPr lang="en-US" dirty="0"/>
          </a:p>
        </p:txBody>
      </p:sp>
      <p:sp>
        <p:nvSpPr>
          <p:cNvPr id="3" name="Content Placeholder 2"/>
          <p:cNvSpPr>
            <a:spLocks noGrp="1"/>
          </p:cNvSpPr>
          <p:nvPr>
            <p:ph idx="1"/>
          </p:nvPr>
        </p:nvSpPr>
        <p:spPr/>
        <p:txBody>
          <a:bodyPr/>
          <a:lstStyle/>
          <a:p>
            <a:pPr algn="just"/>
            <a:r>
              <a:rPr lang="en-US" dirty="0" smtClean="0"/>
              <a:t>You'll use realization in </a:t>
            </a:r>
            <a:r>
              <a:rPr lang="en-US" dirty="0" smtClean="0">
                <a:solidFill>
                  <a:srgbClr val="FF0000"/>
                </a:solidFill>
              </a:rPr>
              <a:t>two</a:t>
            </a:r>
            <a:r>
              <a:rPr lang="en-US" dirty="0" smtClean="0"/>
              <a:t> circumstances: in the context of </a:t>
            </a:r>
            <a:r>
              <a:rPr lang="en-US" dirty="0" smtClean="0">
                <a:solidFill>
                  <a:srgbClr val="FF0000"/>
                </a:solidFill>
              </a:rPr>
              <a:t>interfaces</a:t>
            </a:r>
            <a:r>
              <a:rPr lang="en-US" dirty="0" smtClean="0"/>
              <a:t> and in the context of </a:t>
            </a:r>
            <a:r>
              <a:rPr lang="en-US" dirty="0" smtClean="0">
                <a:solidFill>
                  <a:srgbClr val="FF0000"/>
                </a:solidFill>
              </a:rPr>
              <a:t>collaborations</a:t>
            </a: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Realization</a:t>
            </a:r>
            <a:endParaRPr lang="en-US" dirty="0"/>
          </a:p>
        </p:txBody>
      </p:sp>
      <p:pic>
        <p:nvPicPr>
          <p:cNvPr id="10242" name="Picture 2"/>
          <p:cNvPicPr>
            <a:picLocks noGrp="1" noChangeAspect="1" noChangeArrowheads="1"/>
          </p:cNvPicPr>
          <p:nvPr>
            <p:ph idx="1"/>
          </p:nvPr>
        </p:nvPicPr>
        <p:blipFill>
          <a:blip r:embed="rId2" cstate="print"/>
          <a:srcRect/>
          <a:stretch>
            <a:fillRect/>
          </a:stretch>
        </p:blipFill>
        <p:spPr bwMode="auto">
          <a:xfrm>
            <a:off x="2057400" y="3581400"/>
            <a:ext cx="4628972" cy="2971800"/>
          </a:xfrm>
          <a:prstGeom prst="rect">
            <a:avLst/>
          </a:prstGeom>
          <a:noFill/>
          <a:ln w="9525">
            <a:noFill/>
            <a:miter lim="800000"/>
            <a:headEnd/>
            <a:tailEnd/>
          </a:ln>
        </p:spPr>
      </p:pic>
      <p:sp>
        <p:nvSpPr>
          <p:cNvPr id="5" name="TextBox 4"/>
          <p:cNvSpPr txBox="1"/>
          <p:nvPr/>
        </p:nvSpPr>
        <p:spPr>
          <a:xfrm>
            <a:off x="533400" y="1524000"/>
            <a:ext cx="8153400" cy="2062103"/>
          </a:xfrm>
          <a:prstGeom prst="rect">
            <a:avLst/>
          </a:prstGeom>
          <a:noFill/>
        </p:spPr>
        <p:txBody>
          <a:bodyPr wrap="square" rtlCol="0">
            <a:spAutoFit/>
          </a:bodyPr>
          <a:lstStyle/>
          <a:p>
            <a:pPr algn="just">
              <a:buFont typeface="Arial" pitchFamily="34" charset="0"/>
              <a:buChar char="•"/>
            </a:pPr>
            <a:r>
              <a:rPr lang="en-US" sz="3200" dirty="0" smtClean="0"/>
              <a:t>  You'll use realization to specify the relationship </a:t>
            </a:r>
            <a:r>
              <a:rPr lang="en-US" sz="3200" dirty="0" smtClean="0">
                <a:solidFill>
                  <a:srgbClr val="FF0000"/>
                </a:solidFill>
              </a:rPr>
              <a:t>between an interface and the class or component</a:t>
            </a:r>
            <a:r>
              <a:rPr lang="en-US" sz="3200" dirty="0" smtClean="0"/>
              <a:t> that provides an operation or service for it.</a:t>
            </a:r>
          </a:p>
        </p:txBody>
      </p:sp>
      <p:sp>
        <p:nvSpPr>
          <p:cNvPr id="6" name="TextBox 5"/>
          <p:cNvSpPr txBox="1"/>
          <p:nvPr/>
        </p:nvSpPr>
        <p:spPr>
          <a:xfrm>
            <a:off x="3048000" y="6477000"/>
            <a:ext cx="2895600" cy="369332"/>
          </a:xfrm>
          <a:prstGeom prst="rect">
            <a:avLst/>
          </a:prstGeom>
          <a:noFill/>
        </p:spPr>
        <p:txBody>
          <a:bodyPr wrap="square" rtlCol="0">
            <a:spAutoFit/>
          </a:bodyPr>
          <a:lstStyle/>
          <a:p>
            <a:r>
              <a:rPr lang="en-US" b="1" dirty="0" smtClean="0"/>
              <a:t>Realization of an Interface</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Realization</a:t>
            </a:r>
            <a:endParaRPr lang="en-US" dirty="0"/>
          </a:p>
        </p:txBody>
      </p:sp>
      <p:sp>
        <p:nvSpPr>
          <p:cNvPr id="5" name="TextBox 4"/>
          <p:cNvSpPr txBox="1"/>
          <p:nvPr/>
        </p:nvSpPr>
        <p:spPr>
          <a:xfrm>
            <a:off x="533400" y="1524000"/>
            <a:ext cx="8153400" cy="1569660"/>
          </a:xfrm>
          <a:prstGeom prst="rect">
            <a:avLst/>
          </a:prstGeom>
          <a:noFill/>
        </p:spPr>
        <p:txBody>
          <a:bodyPr wrap="square" rtlCol="0">
            <a:spAutoFit/>
          </a:bodyPr>
          <a:lstStyle/>
          <a:p>
            <a:pPr algn="just">
              <a:buFont typeface="Arial" pitchFamily="34" charset="0"/>
              <a:buChar char="•"/>
            </a:pPr>
            <a:r>
              <a:rPr lang="en-US" sz="3200" dirty="0" smtClean="0"/>
              <a:t>  You'll also use realization to specify the relationship </a:t>
            </a:r>
            <a:r>
              <a:rPr lang="en-US" sz="3200" dirty="0" smtClean="0">
                <a:solidFill>
                  <a:srgbClr val="FF0000"/>
                </a:solidFill>
              </a:rPr>
              <a:t>between a use case and the collaboration</a:t>
            </a:r>
            <a:r>
              <a:rPr lang="en-US" sz="3200" dirty="0" smtClean="0"/>
              <a:t> that realizes that use case.</a:t>
            </a:r>
          </a:p>
        </p:txBody>
      </p:sp>
      <p:pic>
        <p:nvPicPr>
          <p:cNvPr id="11266" name="Picture 2"/>
          <p:cNvPicPr>
            <a:picLocks noGrp="1" noChangeAspect="1" noChangeArrowheads="1"/>
          </p:cNvPicPr>
          <p:nvPr>
            <p:ph idx="1"/>
          </p:nvPr>
        </p:nvPicPr>
        <p:blipFill>
          <a:blip r:embed="rId2" cstate="print"/>
          <a:srcRect/>
          <a:stretch>
            <a:fillRect/>
          </a:stretch>
        </p:blipFill>
        <p:spPr bwMode="auto">
          <a:xfrm>
            <a:off x="2286000" y="3352800"/>
            <a:ext cx="4448629" cy="1868424"/>
          </a:xfrm>
          <a:prstGeom prst="rect">
            <a:avLst/>
          </a:prstGeom>
          <a:noFill/>
          <a:ln w="9525">
            <a:noFill/>
            <a:miter lim="800000"/>
            <a:headEnd/>
            <a:tailEnd/>
          </a:ln>
        </p:spPr>
      </p:pic>
      <p:sp>
        <p:nvSpPr>
          <p:cNvPr id="7" name="TextBox 6"/>
          <p:cNvSpPr txBox="1"/>
          <p:nvPr/>
        </p:nvSpPr>
        <p:spPr>
          <a:xfrm>
            <a:off x="3200400" y="5257800"/>
            <a:ext cx="2590800" cy="369332"/>
          </a:xfrm>
          <a:prstGeom prst="rect">
            <a:avLst/>
          </a:prstGeom>
          <a:noFill/>
        </p:spPr>
        <p:txBody>
          <a:bodyPr wrap="square" rtlCol="0">
            <a:spAutoFit/>
          </a:bodyPr>
          <a:lstStyle/>
          <a:p>
            <a:r>
              <a:rPr lang="en-US" dirty="0" smtClean="0"/>
              <a:t>Realization of a Use Case</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is only one type modeling techniques for Advanced Relationships.</a:t>
            </a:r>
            <a:endParaRPr lang="en-US" dirty="0" smtClean="0"/>
          </a:p>
          <a:p>
            <a:pPr algn="just"/>
            <a:r>
              <a:rPr lang="en-US" dirty="0" smtClean="0"/>
              <a:t>Modeling Webs of Relationships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Webs of Relationships</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dirty="0" smtClean="0"/>
              <a:t>	</a:t>
            </a:r>
            <a:r>
              <a:rPr lang="en-US" dirty="0" smtClean="0">
                <a:solidFill>
                  <a:srgbClr val="FF0000"/>
                </a:solidFill>
              </a:rPr>
              <a:t>To model webs of relationships,</a:t>
            </a:r>
          </a:p>
          <a:p>
            <a:pPr algn="just"/>
            <a:r>
              <a:rPr lang="en-US" dirty="0" smtClean="0"/>
              <a:t>Apply use cases and scenarios to find the relationships between the abstractions in the system.</a:t>
            </a:r>
          </a:p>
          <a:p>
            <a:pPr algn="just"/>
            <a:r>
              <a:rPr lang="en-US" dirty="0" smtClean="0"/>
              <a:t>Start by modeling the structural relationships (associations) between the things. These specify the structure of the system.</a:t>
            </a:r>
          </a:p>
          <a:p>
            <a:pPr algn="just"/>
            <a:r>
              <a:rPr lang="en-US" dirty="0" smtClean="0"/>
              <a:t>Then, model the generalization-specialization relationships.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Webs of Relationships</a:t>
            </a:r>
            <a:endParaRPr lang="en-US" dirty="0"/>
          </a:p>
        </p:txBody>
      </p:sp>
      <p:sp>
        <p:nvSpPr>
          <p:cNvPr id="3" name="Content Placeholder 2"/>
          <p:cNvSpPr>
            <a:spLocks noGrp="1"/>
          </p:cNvSpPr>
          <p:nvPr>
            <p:ph idx="1"/>
          </p:nvPr>
        </p:nvSpPr>
        <p:spPr/>
        <p:txBody>
          <a:bodyPr>
            <a:normAutofit/>
          </a:bodyPr>
          <a:lstStyle/>
          <a:p>
            <a:pPr algn="just"/>
            <a:r>
              <a:rPr lang="en-US" dirty="0" smtClean="0"/>
              <a:t>Finally, after modeling the remaining relationships go for dependency relationships.</a:t>
            </a:r>
          </a:p>
          <a:p>
            <a:pPr algn="just"/>
            <a:r>
              <a:rPr lang="en-US" dirty="0" smtClean="0"/>
              <a:t>After representing all the relationships, transform their basic representation by applying the advanced features to your intent.</a:t>
            </a:r>
          </a:p>
          <a:p>
            <a:pPr lvl="1" algn="just"/>
            <a:r>
              <a:rPr lang="en-US" dirty="0" smtClean="0">
                <a:solidFill>
                  <a:srgbClr val="FF0000"/>
                </a:solidFill>
              </a:rPr>
              <a:t>Note: </a:t>
            </a:r>
            <a:r>
              <a:rPr lang="en-US" dirty="0" smtClean="0"/>
              <a:t>It is both undesirable and unnecessary to model all relationships among a set of abstractions in a single diagram.</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The above notation permits you to visualize, specify, construct, and document webs of relationships to any level of detail you wish, even sufficient to support forward and reverse engineering of models and code.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normAutofit/>
          </a:bodyPr>
          <a:lstStyle/>
          <a:p>
            <a:pPr algn="just"/>
            <a:r>
              <a:rPr lang="en-US" dirty="0" smtClean="0"/>
              <a:t>A </a:t>
            </a:r>
            <a:r>
              <a:rPr lang="en-US" dirty="0" smtClean="0">
                <a:solidFill>
                  <a:srgbClr val="FF0000"/>
                </a:solidFill>
              </a:rPr>
              <a:t>relationship is a connection among things</a:t>
            </a:r>
            <a:r>
              <a:rPr lang="en-US" dirty="0" smtClean="0"/>
              <a:t>.</a:t>
            </a:r>
          </a:p>
          <a:p>
            <a:pPr algn="just"/>
            <a:r>
              <a:rPr lang="en-US" dirty="0" smtClean="0"/>
              <a:t>In object-oriented modeling, the </a:t>
            </a:r>
            <a:r>
              <a:rPr lang="en-US" dirty="0" smtClean="0">
                <a:solidFill>
                  <a:srgbClr val="FF0000"/>
                </a:solidFill>
              </a:rPr>
              <a:t>four</a:t>
            </a:r>
            <a:r>
              <a:rPr lang="en-US" dirty="0" smtClean="0"/>
              <a:t> most important relationships are </a:t>
            </a:r>
            <a:r>
              <a:rPr lang="en-US" dirty="0" smtClean="0">
                <a:solidFill>
                  <a:srgbClr val="FF0000"/>
                </a:solidFill>
              </a:rPr>
              <a:t>dependencies, generalizations, associations, and realizations</a:t>
            </a:r>
            <a:r>
              <a:rPr lang="en-US" dirty="0" smtClean="0"/>
              <a:t>. </a:t>
            </a:r>
          </a:p>
          <a:p>
            <a:pPr algn="just"/>
            <a:r>
              <a:rPr lang="en-US" dirty="0" smtClean="0"/>
              <a:t>Graphically, a relationship is rendered as a path, with different kinds of lines used to distinguish the different relationships.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dependency is a using relationship, specifying that a </a:t>
            </a:r>
            <a:r>
              <a:rPr lang="en-US" dirty="0" smtClean="0">
                <a:solidFill>
                  <a:srgbClr val="FF0000"/>
                </a:solidFill>
              </a:rPr>
              <a:t>change in the specification of one thing may affect another thing</a:t>
            </a:r>
            <a:r>
              <a:rPr lang="en-US" dirty="0" smtClean="0"/>
              <a:t> that uses it, but not necessarily the reverse.</a:t>
            </a:r>
          </a:p>
          <a:p>
            <a:pPr algn="just"/>
            <a:r>
              <a:rPr lang="en-US" dirty="0" smtClean="0"/>
              <a:t>Graphically, a dependency is rendered as a </a:t>
            </a:r>
            <a:r>
              <a:rPr lang="en-US" dirty="0" smtClean="0">
                <a:solidFill>
                  <a:srgbClr val="FF0000"/>
                </a:solidFill>
              </a:rPr>
              <a:t>dashed line</a:t>
            </a:r>
            <a:r>
              <a:rPr lang="en-US" dirty="0" smtClean="0"/>
              <a:t>, directed to the thing that is depended on.</a:t>
            </a:r>
          </a:p>
          <a:p>
            <a:pPr algn="just"/>
            <a:r>
              <a:rPr lang="en-US" dirty="0" smtClean="0"/>
              <a:t>Apply dependencies when you want to show </a:t>
            </a:r>
            <a:r>
              <a:rPr lang="en-US" dirty="0" smtClean="0">
                <a:solidFill>
                  <a:srgbClr val="FF0000"/>
                </a:solidFill>
              </a:rPr>
              <a:t>one thing using another</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normAutofit/>
          </a:bodyPr>
          <a:lstStyle/>
          <a:p>
            <a:pPr algn="just"/>
            <a:r>
              <a:rPr lang="en-US" dirty="0" smtClean="0"/>
              <a:t>If you want to specify a </a:t>
            </a:r>
            <a:r>
              <a:rPr lang="en-US" dirty="0" smtClean="0">
                <a:solidFill>
                  <a:srgbClr val="FF0000"/>
                </a:solidFill>
              </a:rPr>
              <a:t>shade of meaning</a:t>
            </a:r>
            <a:r>
              <a:rPr lang="en-US" dirty="0" smtClean="0"/>
              <a:t>, the UML defines a number of </a:t>
            </a:r>
            <a:r>
              <a:rPr lang="en-US" dirty="0" smtClean="0">
                <a:solidFill>
                  <a:srgbClr val="FF0000"/>
                </a:solidFill>
              </a:rPr>
              <a:t>stereotypes</a:t>
            </a:r>
            <a:r>
              <a:rPr lang="en-US" dirty="0" smtClean="0"/>
              <a:t> that may be applied to dependency relationships. </a:t>
            </a:r>
          </a:p>
          <a:p>
            <a:pPr algn="just"/>
            <a:r>
              <a:rPr lang="en-US" dirty="0" smtClean="0"/>
              <a:t>There are 17 such stereotypes, all of which can be organized into six groups.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a:t>
            </a:r>
            <a:endParaRPr lang="en-US" dirty="0"/>
          </a:p>
        </p:txBody>
      </p:sp>
      <p:sp>
        <p:nvSpPr>
          <p:cNvPr id="3" name="Content Placeholder 2"/>
          <p:cNvSpPr>
            <a:spLocks noGrp="1"/>
          </p:cNvSpPr>
          <p:nvPr>
            <p:ph idx="1"/>
          </p:nvPr>
        </p:nvSpPr>
        <p:spPr/>
        <p:txBody>
          <a:bodyPr>
            <a:normAutofit/>
          </a:bodyPr>
          <a:lstStyle/>
          <a:p>
            <a:pPr algn="just"/>
            <a:r>
              <a:rPr lang="en-US" dirty="0" smtClean="0"/>
              <a:t>There are </a:t>
            </a:r>
            <a:r>
              <a:rPr lang="en-US" dirty="0" smtClean="0">
                <a:solidFill>
                  <a:srgbClr val="FF0000"/>
                </a:solidFill>
              </a:rPr>
              <a:t>eight</a:t>
            </a:r>
            <a:r>
              <a:rPr lang="en-US" dirty="0" smtClean="0"/>
              <a:t> stereotypes that apply to </a:t>
            </a:r>
            <a:r>
              <a:rPr lang="en-US" dirty="0" smtClean="0">
                <a:solidFill>
                  <a:srgbClr val="FF0000"/>
                </a:solidFill>
              </a:rPr>
              <a:t>dependency relationships </a:t>
            </a:r>
            <a:r>
              <a:rPr lang="en-US" dirty="0" smtClean="0"/>
              <a:t>among </a:t>
            </a:r>
            <a:r>
              <a:rPr lang="en-US" dirty="0" smtClean="0">
                <a:solidFill>
                  <a:srgbClr val="FF0000"/>
                </a:solidFill>
              </a:rPr>
              <a:t>classes and objects in class diagrams</a:t>
            </a:r>
            <a:r>
              <a:rPr lang="en-US" dirty="0" smtClean="0"/>
              <a:t>.</a:t>
            </a:r>
          </a:p>
        </p:txBody>
      </p:sp>
      <p:pic>
        <p:nvPicPr>
          <p:cNvPr id="2051" name="Picture 3" descr="C:\Users\RAMESH\Desktop\2-dependency-stereotypes.gif"/>
          <p:cNvPicPr>
            <a:picLocks noChangeAspect="1" noChangeArrowheads="1"/>
          </p:cNvPicPr>
          <p:nvPr/>
        </p:nvPicPr>
        <p:blipFill>
          <a:blip r:embed="rId2" cstate="print"/>
          <a:srcRect/>
          <a:stretch>
            <a:fillRect/>
          </a:stretch>
        </p:blipFill>
        <p:spPr bwMode="auto">
          <a:xfrm>
            <a:off x="152400" y="3124200"/>
            <a:ext cx="8833607" cy="3124200"/>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1856</TotalTime>
  <Words>1528</Words>
  <Application>Microsoft Office PowerPoint</Application>
  <PresentationFormat>On-screen Show (4:3)</PresentationFormat>
  <Paragraphs>190</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Advanced Relationships</vt:lpstr>
      <vt:lpstr>Topics to be covered</vt:lpstr>
      <vt:lpstr>Getting Started</vt:lpstr>
      <vt:lpstr>Getting Started</vt:lpstr>
      <vt:lpstr>Getting Started</vt:lpstr>
      <vt:lpstr>Terms and Concepts</vt:lpstr>
      <vt:lpstr>Dependency</vt:lpstr>
      <vt:lpstr>Dependency</vt:lpstr>
      <vt:lpstr>Dependency</vt:lpstr>
      <vt:lpstr>Dependency</vt:lpstr>
      <vt:lpstr>Dependency</vt:lpstr>
      <vt:lpstr>Dependency</vt:lpstr>
      <vt:lpstr>Dependency</vt:lpstr>
      <vt:lpstr>Dependency</vt:lpstr>
      <vt:lpstr>Dependency</vt:lpstr>
      <vt:lpstr>Dependency</vt:lpstr>
      <vt:lpstr>Generalization</vt:lpstr>
      <vt:lpstr>Generalization</vt:lpstr>
      <vt:lpstr>Generalization</vt:lpstr>
      <vt:lpstr>Generalization</vt:lpstr>
      <vt:lpstr>Association</vt:lpstr>
      <vt:lpstr>Association</vt:lpstr>
      <vt:lpstr>Association</vt:lpstr>
      <vt:lpstr>Navigation</vt:lpstr>
      <vt:lpstr>Navigation</vt:lpstr>
      <vt:lpstr>Visibility</vt:lpstr>
      <vt:lpstr>Visibility</vt:lpstr>
      <vt:lpstr>Qualification</vt:lpstr>
      <vt:lpstr>Qualification</vt:lpstr>
      <vt:lpstr>Interface Specifier</vt:lpstr>
      <vt:lpstr>Interface Specifier</vt:lpstr>
      <vt:lpstr>Composition</vt:lpstr>
      <vt:lpstr>Composition</vt:lpstr>
      <vt:lpstr>Composition</vt:lpstr>
      <vt:lpstr>Association Classes</vt:lpstr>
      <vt:lpstr>Association Classes</vt:lpstr>
      <vt:lpstr>Constraints</vt:lpstr>
      <vt:lpstr>Constraints</vt:lpstr>
      <vt:lpstr>Constraints</vt:lpstr>
      <vt:lpstr>Constraints</vt:lpstr>
      <vt:lpstr>Realization</vt:lpstr>
      <vt:lpstr>Realization</vt:lpstr>
      <vt:lpstr>Realization</vt:lpstr>
      <vt:lpstr>Realization</vt:lpstr>
      <vt:lpstr>Common Modeling Techniques</vt:lpstr>
      <vt:lpstr>Modeling Webs of Relationships</vt:lpstr>
      <vt:lpstr>Modeling Webs of Relationships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Relationships</dc:title>
  <dc:creator>AVINASH</dc:creator>
  <cp:lastModifiedBy>AVINASH</cp:lastModifiedBy>
  <cp:revision>136</cp:revision>
  <dcterms:created xsi:type="dcterms:W3CDTF">2006-08-16T00:00:00Z</dcterms:created>
  <dcterms:modified xsi:type="dcterms:W3CDTF">2023-09-15T09:37:02Z</dcterms:modified>
</cp:coreProperties>
</file>