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3" r:id="rId7"/>
    <p:sldId id="264" r:id="rId8"/>
    <p:sldId id="261" r:id="rId9"/>
    <p:sldId id="265" r:id="rId10"/>
    <p:sldId id="267"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68" r:id="rId26"/>
    <p:sldId id="269" r:id="rId27"/>
    <p:sldId id="270" r:id="rId28"/>
    <p:sldId id="275" r:id="rId29"/>
    <p:sldId id="276" r:id="rId30"/>
    <p:sldId id="277" r:id="rId31"/>
    <p:sldId id="271" r:id="rId32"/>
    <p:sldId id="272" r:id="rId33"/>
    <p:sldId id="280" r:id="rId34"/>
    <p:sldId id="282" r:id="rId35"/>
    <p:sldId id="281" r:id="rId36"/>
    <p:sldId id="283" r:id="rId37"/>
    <p:sldId id="278" r:id="rId38"/>
    <p:sldId id="279" r:id="rId39"/>
    <p:sldId id="273" r:id="rId40"/>
    <p:sldId id="274"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Diagrams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Terms and Concepts</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In modeling real systems, you'll find yourself creating the same kinds of diagrams, because they represent common views into common models. </a:t>
            </a:r>
          </a:p>
          <a:p>
            <a:pPr algn="just"/>
            <a:r>
              <a:rPr lang="en-US" dirty="0" smtClean="0"/>
              <a:t>You'll view the </a:t>
            </a:r>
            <a:r>
              <a:rPr lang="en-US" dirty="0" smtClean="0">
                <a:solidFill>
                  <a:srgbClr val="FF0000"/>
                </a:solidFill>
              </a:rPr>
              <a:t>static parts </a:t>
            </a:r>
            <a:r>
              <a:rPr lang="en-US" dirty="0" smtClean="0"/>
              <a:t>of a system using one of the four following diagrams.</a:t>
            </a:r>
          </a:p>
          <a:p>
            <a:pPr algn="just">
              <a:buNone/>
            </a:pPr>
            <a:r>
              <a:rPr lang="en-US" dirty="0" smtClean="0"/>
              <a:t>	1. Class diagram</a:t>
            </a:r>
          </a:p>
          <a:p>
            <a:pPr algn="just">
              <a:buNone/>
            </a:pPr>
            <a:r>
              <a:rPr lang="en-US" dirty="0" smtClean="0"/>
              <a:t>	2. Object diagram</a:t>
            </a:r>
          </a:p>
          <a:p>
            <a:pPr algn="just">
              <a:buNone/>
            </a:pPr>
            <a:r>
              <a:rPr lang="en-US" dirty="0" smtClean="0"/>
              <a:t>	3. Component diagram</a:t>
            </a:r>
          </a:p>
          <a:p>
            <a:pPr algn="just">
              <a:buNone/>
            </a:pPr>
            <a:r>
              <a:rPr lang="en-US" dirty="0" smtClean="0"/>
              <a:t>	4. Deployment diagram</a:t>
            </a:r>
          </a:p>
          <a:p>
            <a:pPr algn="just"/>
            <a:r>
              <a:rPr lang="en-US" dirty="0" smtClean="0"/>
              <a:t>You'll view the </a:t>
            </a:r>
            <a:r>
              <a:rPr lang="en-US" dirty="0" smtClean="0">
                <a:solidFill>
                  <a:srgbClr val="FF0000"/>
                </a:solidFill>
              </a:rPr>
              <a:t>dynamic parts </a:t>
            </a:r>
            <a:r>
              <a:rPr lang="en-US" dirty="0" smtClean="0"/>
              <a:t>of a system using one of the four following diagrams.</a:t>
            </a:r>
          </a:p>
          <a:p>
            <a:pPr algn="just">
              <a:buNone/>
            </a:pPr>
            <a:r>
              <a:rPr lang="en-US" dirty="0" smtClean="0"/>
              <a:t>	1. Use case diagram</a:t>
            </a:r>
          </a:p>
          <a:p>
            <a:pPr algn="just">
              <a:buNone/>
            </a:pPr>
            <a:r>
              <a:rPr lang="en-US" dirty="0" smtClean="0"/>
              <a:t>	2. Sequence diagram</a:t>
            </a:r>
          </a:p>
          <a:p>
            <a:pPr algn="just">
              <a:buNone/>
            </a:pPr>
            <a:r>
              <a:rPr lang="en-US" dirty="0" smtClean="0"/>
              <a:t>	3. Collaboration diagram</a:t>
            </a:r>
          </a:p>
          <a:p>
            <a:pPr algn="just">
              <a:buNone/>
            </a:pPr>
            <a:r>
              <a:rPr lang="en-US" dirty="0" smtClean="0"/>
              <a:t>	4. </a:t>
            </a:r>
            <a:r>
              <a:rPr lang="en-US" dirty="0" err="1" smtClean="0"/>
              <a:t>Statechart</a:t>
            </a:r>
            <a:r>
              <a:rPr lang="en-US" dirty="0" smtClean="0"/>
              <a:t> diagram</a:t>
            </a:r>
          </a:p>
          <a:p>
            <a:pPr algn="just">
              <a:buNone/>
            </a:pPr>
            <a:r>
              <a:rPr lang="en-US" dirty="0" smtClean="0"/>
              <a:t>	5. Activity diagram</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Structural Diagrams</a:t>
            </a:r>
            <a:endParaRPr lang="en-US" dirty="0"/>
          </a:p>
        </p:txBody>
      </p:sp>
      <p:sp>
        <p:nvSpPr>
          <p:cNvPr id="3" name="Content Placeholder 2"/>
          <p:cNvSpPr>
            <a:spLocks noGrp="1"/>
          </p:cNvSpPr>
          <p:nvPr>
            <p:ph idx="1"/>
          </p:nvPr>
        </p:nvSpPr>
        <p:spPr/>
        <p:txBody>
          <a:bodyPr/>
          <a:lstStyle/>
          <a:p>
            <a:pPr algn="just"/>
            <a:r>
              <a:rPr lang="en-US" dirty="0" smtClean="0"/>
              <a:t>UML’s four structural diagrams allow us to model the static aspects of the software system.</a:t>
            </a:r>
          </a:p>
          <a:p>
            <a:pPr algn="just"/>
            <a:r>
              <a:rPr lang="en-US" dirty="0" smtClean="0"/>
              <a:t>Static aspects of the system represent the skeleton of the system.</a:t>
            </a:r>
          </a:p>
          <a:p>
            <a:pPr algn="just"/>
            <a:r>
              <a:rPr lang="en-US" dirty="0" smtClean="0"/>
              <a:t>The static aspects consist of classes, interfaces, collaborations, components and nodes.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Structural Diagrams</a:t>
            </a:r>
            <a:endParaRPr lang="en-US" dirty="0"/>
          </a:p>
        </p:txBody>
      </p:sp>
      <p:sp>
        <p:nvSpPr>
          <p:cNvPr id="3" name="Content Placeholder 2"/>
          <p:cNvSpPr>
            <a:spLocks noGrp="1"/>
          </p:cNvSpPr>
          <p:nvPr>
            <p:ph idx="1"/>
          </p:nvPr>
        </p:nvSpPr>
        <p:spPr/>
        <p:txBody>
          <a:bodyPr/>
          <a:lstStyle/>
          <a:p>
            <a:pPr algn="just"/>
            <a:r>
              <a:rPr lang="en-US" dirty="0" smtClean="0"/>
              <a:t>UML’s four structural diagrams are organized around the major groups of things we will find when modeling a system:</a:t>
            </a:r>
            <a:endParaRPr lang="en-US" dirty="0"/>
          </a:p>
        </p:txBody>
      </p:sp>
      <p:graphicFrame>
        <p:nvGraphicFramePr>
          <p:cNvPr id="4" name="Table 3"/>
          <p:cNvGraphicFramePr>
            <a:graphicFrameLocks noGrp="1"/>
          </p:cNvGraphicFramePr>
          <p:nvPr/>
        </p:nvGraphicFramePr>
        <p:xfrm>
          <a:off x="1295400" y="3352800"/>
          <a:ext cx="6781800" cy="1483360"/>
        </p:xfrm>
        <a:graphic>
          <a:graphicData uri="http://schemas.openxmlformats.org/drawingml/2006/table">
            <a:tbl>
              <a:tblPr firstRow="1" bandRow="1">
                <a:tableStyleId>{2D5ABB26-0587-4C30-8999-92F81FD0307C}</a:tableStyleId>
              </a:tblPr>
              <a:tblGrid>
                <a:gridCol w="571099"/>
                <a:gridCol w="2213008"/>
                <a:gridCol w="3997693"/>
              </a:tblGrid>
              <a:tr h="370840">
                <a:tc>
                  <a:txBody>
                    <a:bodyPr/>
                    <a:lstStyle/>
                    <a:p>
                      <a:r>
                        <a:rPr lang="en-US" sz="1800" kern="1200" baseline="0" dirty="0" smtClean="0">
                          <a:solidFill>
                            <a:schemeClr val="tx1"/>
                          </a:solidFill>
                          <a:latin typeface="+mn-lt"/>
                          <a:ea typeface="+mn-ea"/>
                          <a:cs typeface="+mn-cs"/>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Class diagram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Classes, interfaces, and collaborations</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dirty="0" smtClean="0"/>
                        <a:t>2</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Object diagram </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Objects</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dirty="0" smtClean="0"/>
                        <a:t>3</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Component diagram</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Components</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dirty="0" smtClean="0"/>
                        <a:t>4</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Deployment diagram </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Nodes</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Class Diagram</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 class diagram shows a set of classes, interfaces, and collaborations and their relationships.</a:t>
            </a:r>
          </a:p>
          <a:p>
            <a:pPr algn="just"/>
            <a:r>
              <a:rPr lang="en-US" dirty="0" smtClean="0"/>
              <a:t>Class diagrams are the most common diagram found in modeling object-oriented systems. </a:t>
            </a:r>
          </a:p>
          <a:p>
            <a:pPr algn="just"/>
            <a:r>
              <a:rPr lang="en-US" dirty="0" smtClean="0"/>
              <a:t>You use class diagrams to illustrate the static design view of a system. </a:t>
            </a:r>
          </a:p>
          <a:p>
            <a:pPr algn="just"/>
            <a:r>
              <a:rPr lang="en-US" dirty="0" smtClean="0"/>
              <a:t>Class diagrams that include active classes are used to address the static process view of a system.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Object Diagram</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An object diagram shows a set of objects and their relationships. </a:t>
            </a:r>
          </a:p>
          <a:p>
            <a:pPr algn="just"/>
            <a:r>
              <a:rPr lang="en-US" dirty="0" smtClean="0"/>
              <a:t>You use object diagrams to illustrate data structures, the static snapshots of instances of the things found in class diagrams.</a:t>
            </a:r>
          </a:p>
          <a:p>
            <a:pPr algn="just"/>
            <a:r>
              <a:rPr lang="en-US" dirty="0" smtClean="0"/>
              <a:t>Object diagrams address the static design view or static process view of a system just as do class diagrams, but from the perspective of real or prototypical cases.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Component Diagram</a:t>
            </a:r>
            <a:endParaRPr lang="en-US" dirty="0"/>
          </a:p>
        </p:txBody>
      </p:sp>
      <p:sp>
        <p:nvSpPr>
          <p:cNvPr id="3" name="Content Placeholder 2"/>
          <p:cNvSpPr>
            <a:spLocks noGrp="1"/>
          </p:cNvSpPr>
          <p:nvPr>
            <p:ph idx="1"/>
          </p:nvPr>
        </p:nvSpPr>
        <p:spPr/>
        <p:txBody>
          <a:bodyPr>
            <a:normAutofit/>
          </a:bodyPr>
          <a:lstStyle/>
          <a:p>
            <a:pPr algn="just"/>
            <a:r>
              <a:rPr lang="en-US" dirty="0" smtClean="0"/>
              <a:t>A component diagram shows a set of components and their relationships. </a:t>
            </a:r>
          </a:p>
          <a:p>
            <a:pPr algn="just"/>
            <a:r>
              <a:rPr lang="en-US" dirty="0" smtClean="0"/>
              <a:t>You use component diagrams to illustrate the static implementation view of a system. </a:t>
            </a:r>
          </a:p>
          <a:p>
            <a:pPr algn="just"/>
            <a:r>
              <a:rPr lang="en-US" dirty="0" smtClean="0"/>
              <a:t>Component diagrams are related to class diagrams in that a component typically maps to one or more classes, interfaces, or collaborations.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4. Deployment Diagram</a:t>
            </a:r>
            <a:endParaRPr lang="en-US" dirty="0"/>
          </a:p>
        </p:txBody>
      </p:sp>
      <p:sp>
        <p:nvSpPr>
          <p:cNvPr id="3" name="Content Placeholder 2"/>
          <p:cNvSpPr>
            <a:spLocks noGrp="1"/>
          </p:cNvSpPr>
          <p:nvPr>
            <p:ph idx="1"/>
          </p:nvPr>
        </p:nvSpPr>
        <p:spPr/>
        <p:txBody>
          <a:bodyPr/>
          <a:lstStyle/>
          <a:p>
            <a:pPr algn="just"/>
            <a:r>
              <a:rPr lang="en-US" dirty="0" smtClean="0"/>
              <a:t>A deployment diagram shows a set of nodes and their relationships. </a:t>
            </a:r>
          </a:p>
          <a:p>
            <a:pPr algn="just"/>
            <a:r>
              <a:rPr lang="en-US" dirty="0" smtClean="0"/>
              <a:t>You use deployment diagrams to illustrate the static deployment view of an architecture. </a:t>
            </a:r>
          </a:p>
          <a:p>
            <a:pPr algn="just"/>
            <a:r>
              <a:rPr lang="en-US" dirty="0" smtClean="0"/>
              <a:t>Deployment diagrams are related to component diagrams in that a node typically encloses one or more components.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Behavioral Diagrams</a:t>
            </a:r>
            <a:endParaRPr lang="en-US" dirty="0"/>
          </a:p>
        </p:txBody>
      </p:sp>
      <p:sp>
        <p:nvSpPr>
          <p:cNvPr id="3" name="Content Placeholder 2"/>
          <p:cNvSpPr>
            <a:spLocks noGrp="1"/>
          </p:cNvSpPr>
          <p:nvPr>
            <p:ph idx="1"/>
          </p:nvPr>
        </p:nvSpPr>
        <p:spPr/>
        <p:txBody>
          <a:bodyPr>
            <a:normAutofit/>
          </a:bodyPr>
          <a:lstStyle/>
          <a:p>
            <a:pPr algn="just"/>
            <a:r>
              <a:rPr lang="en-US" dirty="0" smtClean="0"/>
              <a:t>UML’s five behavioral diagrams allow us to model the dynamic aspects of the software system.</a:t>
            </a:r>
          </a:p>
          <a:p>
            <a:pPr algn="just"/>
            <a:r>
              <a:rPr lang="en-US" dirty="0" smtClean="0"/>
              <a:t>The dynamic aspects can be thought of as the changing parts in the system.</a:t>
            </a:r>
          </a:p>
          <a:p>
            <a:pPr algn="just"/>
            <a:r>
              <a:rPr lang="en-US" dirty="0" smtClean="0"/>
              <a:t>The dynamics of a system can be seen as messages between objects or components moving from one place to another.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Behavioral Diagrams</a:t>
            </a:r>
            <a:endParaRPr lang="en-US" dirty="0"/>
          </a:p>
        </p:txBody>
      </p:sp>
      <p:sp>
        <p:nvSpPr>
          <p:cNvPr id="3" name="Content Placeholder 2"/>
          <p:cNvSpPr>
            <a:spLocks noGrp="1"/>
          </p:cNvSpPr>
          <p:nvPr>
            <p:ph idx="1"/>
          </p:nvPr>
        </p:nvSpPr>
        <p:spPr/>
        <p:txBody>
          <a:bodyPr>
            <a:normAutofit/>
          </a:bodyPr>
          <a:lstStyle/>
          <a:p>
            <a:pPr algn="just"/>
            <a:r>
              <a:rPr lang="en-US" dirty="0" smtClean="0"/>
              <a:t>UML’s behavioral diagrams are organized around the major ways you can model the dynamics of a system:</a:t>
            </a:r>
          </a:p>
        </p:txBody>
      </p:sp>
      <p:graphicFrame>
        <p:nvGraphicFramePr>
          <p:cNvPr id="4" name="Table 3"/>
          <p:cNvGraphicFramePr>
            <a:graphicFrameLocks noGrp="1"/>
          </p:cNvGraphicFramePr>
          <p:nvPr/>
        </p:nvGraphicFramePr>
        <p:xfrm>
          <a:off x="304800" y="3352800"/>
          <a:ext cx="8610599" cy="2123440"/>
        </p:xfrm>
        <a:graphic>
          <a:graphicData uri="http://schemas.openxmlformats.org/drawingml/2006/table">
            <a:tbl>
              <a:tblPr firstRow="1" bandRow="1">
                <a:tableStyleId>{2D5ABB26-0587-4C30-8999-92F81FD0307C}</a:tableStyleId>
              </a:tblPr>
              <a:tblGrid>
                <a:gridCol w="381000"/>
                <a:gridCol w="2286000"/>
                <a:gridCol w="5943599"/>
              </a:tblGrid>
              <a:tr h="370840">
                <a:tc>
                  <a:txBody>
                    <a:bodyPr/>
                    <a:lstStyle/>
                    <a:p>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Use case diagram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Organizes the behaviors of the system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Sequence diagram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Focused on the time ordering of messages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Collaboration diagram</a:t>
                      </a:r>
                    </a:p>
                    <a:p>
                      <a:pPr algn="just"/>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Focused on the structural organization of objects that send and receive messages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err="1" smtClean="0">
                          <a:solidFill>
                            <a:schemeClr val="tx1"/>
                          </a:solidFill>
                          <a:latin typeface="+mn-lt"/>
                          <a:ea typeface="+mn-ea"/>
                          <a:cs typeface="+mn-cs"/>
                        </a:rPr>
                        <a:t>Statechart</a:t>
                      </a:r>
                      <a:r>
                        <a:rPr lang="en-US" sz="1800" kern="1200" baseline="0" dirty="0" smtClean="0">
                          <a:solidFill>
                            <a:schemeClr val="tx1"/>
                          </a:solidFill>
                          <a:latin typeface="+mn-lt"/>
                          <a:ea typeface="+mn-ea"/>
                          <a:cs typeface="+mn-cs"/>
                        </a:rPr>
                        <a:t> diagram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Focused on the changing state of a system driven by events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Activity diagram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Focused on the flow of control from activity to activity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Use Case Diagram</a:t>
            </a:r>
            <a:endParaRPr lang="en-US" dirty="0"/>
          </a:p>
        </p:txBody>
      </p:sp>
      <p:sp>
        <p:nvSpPr>
          <p:cNvPr id="3" name="Content Placeholder 2"/>
          <p:cNvSpPr>
            <a:spLocks noGrp="1"/>
          </p:cNvSpPr>
          <p:nvPr>
            <p:ph idx="1"/>
          </p:nvPr>
        </p:nvSpPr>
        <p:spPr/>
        <p:txBody>
          <a:bodyPr>
            <a:normAutofit/>
          </a:bodyPr>
          <a:lstStyle/>
          <a:p>
            <a:pPr algn="just"/>
            <a:r>
              <a:rPr lang="en-US" dirty="0" smtClean="0"/>
              <a:t>A use case diagram shows a set of use cases and actors (a special kind of class) and their relationships. </a:t>
            </a:r>
          </a:p>
          <a:p>
            <a:pPr algn="just"/>
            <a:r>
              <a:rPr lang="en-US" dirty="0" smtClean="0"/>
              <a:t>You apply use case diagrams to illustrate the static use case view of a system. </a:t>
            </a:r>
          </a:p>
          <a:p>
            <a:pPr algn="just"/>
            <a:r>
              <a:rPr lang="en-US" dirty="0" smtClean="0"/>
              <a:t>Use case diagrams are especially important in organizing and modeling the behaviors of a system.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lgn="just"/>
            <a:r>
              <a:rPr lang="en-US" dirty="0" smtClean="0"/>
              <a:t>When you model something, you create a simplification of reality so that you can better understand the system you are developing. </a:t>
            </a:r>
          </a:p>
          <a:p>
            <a:pPr algn="just"/>
            <a:r>
              <a:rPr lang="en-US" dirty="0" smtClean="0"/>
              <a:t>Using the UML, you build your models from basic building blocks, such as classes, interfaces, collaborations, components, nodes, dependencies, generalizations, and associations.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Sequence Diagram</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 sequence diagram is an interaction diagram that emphasizes the time ordering of messages. </a:t>
            </a:r>
          </a:p>
          <a:p>
            <a:pPr algn="just"/>
            <a:r>
              <a:rPr lang="en-US" dirty="0" smtClean="0"/>
              <a:t>A sequence diagram shows a set of objects and the messages sent and received by those objects.</a:t>
            </a:r>
          </a:p>
          <a:p>
            <a:pPr algn="just"/>
            <a:r>
              <a:rPr lang="en-US" dirty="0" smtClean="0"/>
              <a:t>The objects are typically named or anonymous instances of classes, but may also represent instances of other things, such as collaborations, components, and nodes.</a:t>
            </a:r>
          </a:p>
          <a:p>
            <a:pPr algn="just"/>
            <a:r>
              <a:rPr lang="en-US" dirty="0" smtClean="0"/>
              <a:t>You use sequence diagrams to illustrate the dynamic view of a system.</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Collaboration Diagram</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 collaboration diagram is an interaction diagram that emphasizes the structural organization of the objects that send and receive messages.</a:t>
            </a:r>
          </a:p>
          <a:p>
            <a:pPr algn="just"/>
            <a:r>
              <a:rPr lang="en-US" dirty="0" smtClean="0"/>
              <a:t>A collaboration diagram shows a set of objects, links among those objects, and messages sent and received by those objects.</a:t>
            </a:r>
          </a:p>
          <a:p>
            <a:pPr algn="just"/>
            <a:r>
              <a:rPr lang="en-US" dirty="0" smtClean="0"/>
              <a:t>The objects are typically named or anonymous instances of classes, but may also represent instances of other things, such as collaborations, components, and nodes.</a:t>
            </a:r>
          </a:p>
          <a:p>
            <a:pPr algn="just"/>
            <a:r>
              <a:rPr lang="en-US" dirty="0" smtClean="0"/>
              <a:t>You use collaboration diagrams to illustrate the dynamic view of a system.</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4. </a:t>
            </a:r>
            <a:r>
              <a:rPr lang="en-US" b="1" dirty="0" err="1" smtClean="0"/>
              <a:t>Statechart</a:t>
            </a:r>
            <a:r>
              <a:rPr lang="en-US" b="1" dirty="0" smtClean="0"/>
              <a:t> Diagram</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 </a:t>
            </a:r>
            <a:r>
              <a:rPr lang="en-US" dirty="0" err="1" smtClean="0"/>
              <a:t>statechart</a:t>
            </a:r>
            <a:r>
              <a:rPr lang="en-US" dirty="0" smtClean="0"/>
              <a:t> diagram shows a state machine, consisting of states, transitions, events, and activities.</a:t>
            </a:r>
          </a:p>
          <a:p>
            <a:pPr algn="just"/>
            <a:r>
              <a:rPr lang="en-US" dirty="0" smtClean="0"/>
              <a:t>You use </a:t>
            </a:r>
            <a:r>
              <a:rPr lang="en-US" dirty="0" err="1" smtClean="0"/>
              <a:t>statechart</a:t>
            </a:r>
            <a:r>
              <a:rPr lang="en-US" dirty="0" smtClean="0"/>
              <a:t> diagrams to illustrate the dynamic view of a system.</a:t>
            </a:r>
          </a:p>
          <a:p>
            <a:pPr algn="just"/>
            <a:r>
              <a:rPr lang="en-US" dirty="0" smtClean="0"/>
              <a:t>They are especially important in modeling the behavior of an interface, class, or collaboration.</a:t>
            </a:r>
          </a:p>
          <a:p>
            <a:pPr algn="just"/>
            <a:r>
              <a:rPr lang="en-US" dirty="0" err="1" smtClean="0"/>
              <a:t>Statechart</a:t>
            </a:r>
            <a:r>
              <a:rPr lang="en-US" dirty="0" smtClean="0"/>
              <a:t> diagrams emphasize the event-ordered behavior of an object, which is especially useful in modeling reactive systems.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5. Activity Diagram</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An activity diagram shows the flow from activity to activity within a system.</a:t>
            </a:r>
          </a:p>
          <a:p>
            <a:pPr algn="just"/>
            <a:r>
              <a:rPr lang="en-US" dirty="0" smtClean="0"/>
              <a:t>An activity shows a set of activities, the sequential or branching flow from activity to activity, and objects that act and are acted upon.</a:t>
            </a:r>
          </a:p>
          <a:p>
            <a:pPr algn="just"/>
            <a:r>
              <a:rPr lang="en-US" dirty="0" smtClean="0"/>
              <a:t>You use activity diagrams to illustrate the dynamic view of a system.</a:t>
            </a:r>
          </a:p>
          <a:p>
            <a:pPr algn="just"/>
            <a:r>
              <a:rPr lang="en-US" dirty="0" smtClean="0"/>
              <a:t>Activity diagrams are especially important in modeling the function of a system.</a:t>
            </a:r>
          </a:p>
          <a:p>
            <a:pPr algn="just"/>
            <a:r>
              <a:rPr lang="en-US" dirty="0" smtClean="0"/>
              <a:t>Activity diagrams emphasize the flow of control among objects.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MESH\Desktop\3-uml-diagrams.gif"/>
          <p:cNvPicPr>
            <a:picLocks noGrp="1" noChangeAspect="1" noChangeArrowheads="1"/>
          </p:cNvPicPr>
          <p:nvPr>
            <p:ph idx="1"/>
          </p:nvPr>
        </p:nvPicPr>
        <p:blipFill>
          <a:blip r:embed="rId2" cstate="print"/>
          <a:srcRect/>
          <a:stretch>
            <a:fillRect/>
          </a:stretch>
        </p:blipFill>
        <p:spPr bwMode="auto">
          <a:xfrm>
            <a:off x="228600" y="381000"/>
            <a:ext cx="8419025" cy="6065882"/>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Modeling Techniques</a:t>
            </a:r>
            <a:endParaRPr lang="en-US" dirty="0"/>
          </a:p>
        </p:txBody>
      </p:sp>
      <p:sp>
        <p:nvSpPr>
          <p:cNvPr id="3" name="Content Placeholder 2"/>
          <p:cNvSpPr>
            <a:spLocks noGrp="1"/>
          </p:cNvSpPr>
          <p:nvPr>
            <p:ph idx="1"/>
          </p:nvPr>
        </p:nvSpPr>
        <p:spPr/>
        <p:txBody>
          <a:bodyPr/>
          <a:lstStyle/>
          <a:p>
            <a:pPr>
              <a:buNone/>
            </a:pPr>
            <a:r>
              <a:rPr lang="en-US" b="1" dirty="0" smtClean="0">
                <a:solidFill>
                  <a:srgbClr val="FF0000"/>
                </a:solidFill>
              </a:rPr>
              <a:t>	There are three types of modeling techniques </a:t>
            </a:r>
            <a:r>
              <a:rPr lang="en-US" b="1" smtClean="0">
                <a:solidFill>
                  <a:srgbClr val="FF0000"/>
                </a:solidFill>
              </a:rPr>
              <a:t>for diagrams.</a:t>
            </a:r>
            <a:endParaRPr lang="en-US" dirty="0" smtClean="0"/>
          </a:p>
          <a:p>
            <a:r>
              <a:rPr lang="en-US" dirty="0" smtClean="0"/>
              <a:t>Modeling Different Views of a System</a:t>
            </a:r>
          </a:p>
          <a:p>
            <a:r>
              <a:rPr lang="en-US" dirty="0" smtClean="0"/>
              <a:t>Modeling Different Levels of Abstraction</a:t>
            </a:r>
          </a:p>
          <a:p>
            <a:r>
              <a:rPr lang="en-US" dirty="0" smtClean="0"/>
              <a:t>Modeling Complex Views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Views of a System</a:t>
            </a:r>
            <a:endParaRPr lang="en-US" dirty="0"/>
          </a:p>
        </p:txBody>
      </p:sp>
      <p:sp>
        <p:nvSpPr>
          <p:cNvPr id="3" name="Content Placeholder 2"/>
          <p:cNvSpPr>
            <a:spLocks noGrp="1"/>
          </p:cNvSpPr>
          <p:nvPr>
            <p:ph idx="1"/>
          </p:nvPr>
        </p:nvSpPr>
        <p:spPr/>
        <p:txBody>
          <a:bodyPr/>
          <a:lstStyle/>
          <a:p>
            <a:pPr algn="just">
              <a:buNone/>
            </a:pPr>
            <a:r>
              <a:rPr lang="en-US" dirty="0" smtClean="0"/>
              <a:t>	</a:t>
            </a:r>
            <a:r>
              <a:rPr lang="en-US" dirty="0" smtClean="0">
                <a:solidFill>
                  <a:srgbClr val="FF0000"/>
                </a:solidFill>
              </a:rPr>
              <a:t>To model a system from different views</a:t>
            </a:r>
            <a:r>
              <a:rPr lang="en-US" dirty="0" smtClean="0"/>
              <a:t>,</a:t>
            </a:r>
          </a:p>
          <a:p>
            <a:pPr algn="just"/>
            <a:r>
              <a:rPr lang="en-US" dirty="0" smtClean="0"/>
              <a:t>Decide which views you need to best express the architecture of your system and to expose the technical risks to your project.</a:t>
            </a:r>
          </a:p>
          <a:p>
            <a:pPr algn="just"/>
            <a:r>
              <a:rPr lang="en-US" dirty="0" smtClean="0"/>
              <a:t>For each of these views, decide which artifacts you need to create to capture the essential details of that view.</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Views of a System</a:t>
            </a:r>
            <a:endParaRPr lang="en-US" dirty="0"/>
          </a:p>
        </p:txBody>
      </p:sp>
      <p:sp>
        <p:nvSpPr>
          <p:cNvPr id="3" name="Content Placeholder 2"/>
          <p:cNvSpPr>
            <a:spLocks noGrp="1"/>
          </p:cNvSpPr>
          <p:nvPr>
            <p:ph idx="1"/>
          </p:nvPr>
        </p:nvSpPr>
        <p:spPr/>
        <p:txBody>
          <a:bodyPr/>
          <a:lstStyle/>
          <a:p>
            <a:pPr algn="just"/>
            <a:r>
              <a:rPr lang="en-US" dirty="0" smtClean="0"/>
              <a:t>As part of your process planning, decide which of these diagrams you'll want to put under some sort of formal or semi-formal control.</a:t>
            </a:r>
          </a:p>
          <a:p>
            <a:pPr algn="just"/>
            <a:r>
              <a:rPr lang="en-US" dirty="0" smtClean="0"/>
              <a:t>Allow room for diagrams that are thrown away.</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Views of a System</a:t>
            </a:r>
            <a:endParaRPr lang="en-US" dirty="0"/>
          </a:p>
        </p:txBody>
      </p:sp>
      <p:sp>
        <p:nvSpPr>
          <p:cNvPr id="3" name="Content Placeholder 2"/>
          <p:cNvSpPr>
            <a:spLocks noGrp="1"/>
          </p:cNvSpPr>
          <p:nvPr>
            <p:ph idx="1"/>
          </p:nvPr>
        </p:nvSpPr>
        <p:spPr/>
        <p:txBody>
          <a:bodyPr>
            <a:normAutofit/>
          </a:bodyPr>
          <a:lstStyle/>
          <a:p>
            <a:pPr algn="just"/>
            <a:r>
              <a:rPr lang="en-US" dirty="0" smtClean="0"/>
              <a:t>For example, if you are modeling a simple monolithic application that runs on a single machine, you might need only the following diagrams.</a:t>
            </a:r>
            <a:endParaRPr lang="en-US" dirty="0"/>
          </a:p>
        </p:txBody>
      </p:sp>
      <p:graphicFrame>
        <p:nvGraphicFramePr>
          <p:cNvPr id="4" name="Table 3"/>
          <p:cNvGraphicFramePr>
            <a:graphicFrameLocks noGrp="1"/>
          </p:cNvGraphicFramePr>
          <p:nvPr/>
        </p:nvGraphicFramePr>
        <p:xfrm>
          <a:off x="457199" y="3810000"/>
          <a:ext cx="8229601" cy="2123440"/>
        </p:xfrm>
        <a:graphic>
          <a:graphicData uri="http://schemas.openxmlformats.org/drawingml/2006/table">
            <a:tbl>
              <a:tblPr firstRow="1" bandRow="1">
                <a:tableStyleId>{2D5ABB26-0587-4C30-8999-92F81FD0307C}</a:tableStyleId>
              </a:tblPr>
              <a:tblGrid>
                <a:gridCol w="2317073"/>
                <a:gridCol w="5912528"/>
              </a:tblGrid>
              <a:tr h="370840">
                <a:tc>
                  <a:txBody>
                    <a:bodyPr/>
                    <a:lstStyle/>
                    <a:p>
                      <a:r>
                        <a:rPr lang="en-US" sz="1800" kern="1200" baseline="0" dirty="0" smtClean="0"/>
                        <a:t>Use case view</a:t>
                      </a:r>
                      <a:endParaRPr lang="en-US" sz="1800" b="1" kern="1200" baseline="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t>Use case diagrams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t>Design view</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t>Class diagrams (for structural modeling), Interaction diagrams (for behavioral modeling)</a:t>
                      </a:r>
                      <a:endParaRPr lang="en-US" sz="1800" b="1" kern="1200" baseline="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t>Process view</a:t>
                      </a:r>
                      <a:endParaRPr lang="en-US" sz="1800" b="1" kern="1200" baseline="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t>None required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t>Implementation view</a:t>
                      </a:r>
                      <a:endParaRPr lang="en-US"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baseline="0" dirty="0" smtClean="0"/>
                        <a:t>None required</a:t>
                      </a:r>
                      <a:endParaRPr lang="en-US" sz="1800" b="1" kern="1200" baseline="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t>Deployment view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baseline="0" dirty="0" smtClean="0"/>
                        <a:t>None required</a:t>
                      </a:r>
                      <a:endParaRPr lang="en-US" sz="1800" b="1" kern="1200" baseline="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Views of a System</a:t>
            </a:r>
            <a:endParaRPr lang="en-US" dirty="0"/>
          </a:p>
        </p:txBody>
      </p:sp>
      <p:sp>
        <p:nvSpPr>
          <p:cNvPr id="3" name="Content Placeholder 2"/>
          <p:cNvSpPr>
            <a:spLocks noGrp="1"/>
          </p:cNvSpPr>
          <p:nvPr>
            <p:ph idx="1"/>
          </p:nvPr>
        </p:nvSpPr>
        <p:spPr/>
        <p:txBody>
          <a:bodyPr>
            <a:normAutofit/>
          </a:bodyPr>
          <a:lstStyle/>
          <a:p>
            <a:pPr algn="just"/>
            <a:r>
              <a:rPr lang="en-US" dirty="0" smtClean="0"/>
              <a:t>Finally, if you are modeling a complex, distributed system, you'll need to employ the full range of the UML's diagrams in order to express the architecture of your system and the technical risks to your project, as in the following.</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lgn="just"/>
            <a:r>
              <a:rPr lang="en-US" dirty="0" smtClean="0"/>
              <a:t>Diagrams are the means by which you view these building blocks. </a:t>
            </a:r>
          </a:p>
          <a:p>
            <a:pPr algn="just"/>
            <a:r>
              <a:rPr lang="en-US" dirty="0" smtClean="0"/>
              <a:t>A diagram is a graphical presentation of a set of elements, most often rendered as a connected graph of vertices (things) and arcs (relationships).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Views of a System</a:t>
            </a:r>
            <a:endParaRPr lang="en-US" dirty="0"/>
          </a:p>
        </p:txBody>
      </p:sp>
      <p:graphicFrame>
        <p:nvGraphicFramePr>
          <p:cNvPr id="4" name="Content Placeholder 3"/>
          <p:cNvGraphicFramePr>
            <a:graphicFrameLocks noGrp="1"/>
          </p:cNvGraphicFramePr>
          <p:nvPr>
            <p:ph idx="1"/>
          </p:nvPr>
        </p:nvGraphicFramePr>
        <p:xfrm>
          <a:off x="457200" y="1600200"/>
          <a:ext cx="8229600" cy="2392680"/>
        </p:xfrm>
        <a:graphic>
          <a:graphicData uri="http://schemas.openxmlformats.org/drawingml/2006/table">
            <a:tbl>
              <a:tblPr firstRow="1" bandRow="1">
                <a:tableStyleId>{2D5ABB26-0587-4C30-8999-92F81FD0307C}</a:tableStyleId>
              </a:tblPr>
              <a:tblGrid>
                <a:gridCol w="2209800"/>
                <a:gridCol w="6019800"/>
              </a:tblGrid>
              <a:tr h="370840">
                <a:tc>
                  <a:txBody>
                    <a:bodyPr/>
                    <a:lstStyle/>
                    <a:p>
                      <a:r>
                        <a:rPr lang="en-US" sz="1800" kern="1200" baseline="0" dirty="0" smtClean="0">
                          <a:solidFill>
                            <a:schemeClr val="tx1"/>
                          </a:solidFill>
                          <a:latin typeface="+mn-lt"/>
                          <a:ea typeface="+mn-ea"/>
                          <a:cs typeface="+mn-cs"/>
                        </a:rPr>
                        <a:t>Use case 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Use case diagrams Activity diagrams (for behavioral modeling)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solidFill>
                            <a:schemeClr val="tx1"/>
                          </a:solidFill>
                          <a:latin typeface="+mn-lt"/>
                          <a:ea typeface="+mn-ea"/>
                          <a:cs typeface="+mn-cs"/>
                        </a:rPr>
                        <a:t>Design view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Class diagrams (for structural modeling), Interaction and  </a:t>
                      </a:r>
                      <a:r>
                        <a:rPr lang="en-US" sz="1800" kern="1200" baseline="0" dirty="0" err="1" smtClean="0">
                          <a:solidFill>
                            <a:schemeClr val="tx1"/>
                          </a:solidFill>
                          <a:latin typeface="+mn-lt"/>
                          <a:ea typeface="+mn-ea"/>
                          <a:cs typeface="+mn-cs"/>
                        </a:rPr>
                        <a:t>Statechart</a:t>
                      </a:r>
                      <a:r>
                        <a:rPr lang="en-US" sz="1800" kern="1200" baseline="0" dirty="0" smtClean="0">
                          <a:solidFill>
                            <a:schemeClr val="tx1"/>
                          </a:solidFill>
                          <a:latin typeface="+mn-lt"/>
                          <a:ea typeface="+mn-ea"/>
                          <a:cs typeface="+mn-cs"/>
                        </a:rPr>
                        <a:t> diagrams (for behavioral modeling)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solidFill>
                            <a:schemeClr val="tx1"/>
                          </a:solidFill>
                          <a:latin typeface="+mn-lt"/>
                          <a:ea typeface="+mn-ea"/>
                          <a:cs typeface="+mn-cs"/>
                        </a:rPr>
                        <a:t>Process view</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Class diagrams (for structural modeling), Interaction diagrams (for behavioral modeling)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solidFill>
                            <a:schemeClr val="tx1"/>
                          </a:solidFill>
                          <a:latin typeface="+mn-lt"/>
                          <a:ea typeface="+mn-ea"/>
                          <a:cs typeface="+mn-cs"/>
                        </a:rPr>
                        <a:t>Implementation 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Component diagram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solidFill>
                            <a:schemeClr val="tx1"/>
                          </a:solidFill>
                          <a:latin typeface="+mn-lt"/>
                          <a:ea typeface="+mn-ea"/>
                          <a:cs typeface="+mn-cs"/>
                        </a:rPr>
                        <a:t>Deployment view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Deployment diagrams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Levels of Abstraction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solidFill>
                  <a:srgbClr val="FF0000"/>
                </a:solidFill>
              </a:rPr>
              <a:t>To model a system at different levels of abstraction by presenting diagrams with different levels of detail</a:t>
            </a:r>
            <a:r>
              <a:rPr lang="en-US" dirty="0" smtClean="0"/>
              <a:t>,</a:t>
            </a:r>
          </a:p>
          <a:p>
            <a:pPr algn="just"/>
            <a:r>
              <a:rPr lang="en-US" dirty="0" smtClean="0"/>
              <a:t>Consider the needs of your readers, and start with a given model.</a:t>
            </a:r>
          </a:p>
          <a:p>
            <a:pPr algn="just"/>
            <a:r>
              <a:rPr lang="en-US" dirty="0" smtClean="0"/>
              <a:t>If your reader is using the model to construct an implementation, she'll need diagrams that are at a lower level of abstraction, which means that they'll need to reveal a lot of detail.</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Levels of Abstraction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Depending on where you land in this spectrum of low-to-high levels of abstraction, create a diagram at the right level of abstraction by hiding or revealing the following four categories of things from your model:</a:t>
            </a:r>
          </a:p>
          <a:p>
            <a:pPr algn="just"/>
            <a:r>
              <a:rPr lang="en-US" b="1" dirty="0" smtClean="0"/>
              <a:t>Building blocks and relationships:- </a:t>
            </a:r>
            <a:r>
              <a:rPr lang="en-US" dirty="0" smtClean="0"/>
              <a:t>Hide those that are not relevant to the intent of your diagram or the needs of your reader.</a:t>
            </a:r>
          </a:p>
          <a:p>
            <a:pPr algn="just"/>
            <a:r>
              <a:rPr lang="en-US" b="1" dirty="0" smtClean="0"/>
              <a:t>Adornments:- </a:t>
            </a:r>
            <a:r>
              <a:rPr lang="en-US" dirty="0" smtClean="0"/>
              <a:t>Reveal only the adornments of these building blocks and relationships that are essential to understanding your intent.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Levels of Abstraction</a:t>
            </a:r>
            <a:endParaRPr lang="en-US" dirty="0"/>
          </a:p>
        </p:txBody>
      </p:sp>
      <p:sp>
        <p:nvSpPr>
          <p:cNvPr id="3" name="Content Placeholder 2"/>
          <p:cNvSpPr>
            <a:spLocks noGrp="1"/>
          </p:cNvSpPr>
          <p:nvPr>
            <p:ph idx="1"/>
          </p:nvPr>
        </p:nvSpPr>
        <p:spPr/>
        <p:txBody>
          <a:bodyPr>
            <a:normAutofit lnSpcReduction="10000"/>
          </a:bodyPr>
          <a:lstStyle/>
          <a:p>
            <a:pPr algn="just"/>
            <a:r>
              <a:rPr lang="en-US" b="1" dirty="0" smtClean="0"/>
              <a:t>Flow:- </a:t>
            </a:r>
            <a:r>
              <a:rPr lang="en-US" dirty="0" smtClean="0"/>
              <a:t>In the context of behavioral diagrams, expand only those messages or transitions that are essential to understanding your intent.</a:t>
            </a:r>
          </a:p>
          <a:p>
            <a:pPr algn="just"/>
            <a:r>
              <a:rPr lang="en-US" b="1" dirty="0" smtClean="0"/>
              <a:t>Stereotypes:- </a:t>
            </a:r>
            <a:r>
              <a:rPr lang="en-US" dirty="0" smtClean="0"/>
              <a:t>In the context of stereotypes used to classify lists of things, such as attributes and operations, reveal only those stereotyped items that are essential to understanding your intent.</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Levels of Abstraction</a:t>
            </a:r>
            <a:endParaRPr lang="en-US" dirty="0"/>
          </a:p>
        </p:txBody>
      </p:sp>
      <p:sp>
        <p:nvSpPr>
          <p:cNvPr id="3" name="Content Placeholder 2"/>
          <p:cNvSpPr>
            <a:spLocks noGrp="1"/>
          </p:cNvSpPr>
          <p:nvPr>
            <p:ph idx="1"/>
          </p:nvPr>
        </p:nvSpPr>
        <p:spPr/>
        <p:txBody>
          <a:bodyPr>
            <a:normAutofit/>
          </a:bodyPr>
          <a:lstStyle/>
          <a:p>
            <a:pPr algn="just"/>
            <a:r>
              <a:rPr lang="en-US" dirty="0" smtClean="0">
                <a:solidFill>
                  <a:srgbClr val="FF0000"/>
                </a:solidFill>
              </a:rPr>
              <a:t>To model a system at different levels of abstraction by </a:t>
            </a:r>
            <a:r>
              <a:rPr lang="en-US" dirty="0" smtClean="0">
                <a:solidFill>
                  <a:srgbClr val="FF0000"/>
                </a:solidFill>
              </a:rPr>
              <a:t>creating models at different </a:t>
            </a:r>
            <a:r>
              <a:rPr lang="en-US" dirty="0" smtClean="0">
                <a:solidFill>
                  <a:srgbClr val="FF0000"/>
                </a:solidFill>
              </a:rPr>
              <a:t>levels of </a:t>
            </a:r>
            <a:r>
              <a:rPr lang="en-US" dirty="0" smtClean="0">
                <a:solidFill>
                  <a:srgbClr val="FF0000"/>
                </a:solidFill>
              </a:rPr>
              <a:t>abstraction,</a:t>
            </a:r>
            <a:endParaRPr lang="en-US" dirty="0" smtClean="0">
              <a:solidFill>
                <a:srgbClr val="FF0000"/>
              </a:solidFill>
            </a:endParaRPr>
          </a:p>
          <a:p>
            <a:pPr algn="just"/>
            <a:r>
              <a:rPr lang="en-US" dirty="0" smtClean="0"/>
              <a:t>Consider the needs of your readers and decide on the level of abstraction that each should view, forming a separate model for each level.</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Levels of Abstraction</a:t>
            </a:r>
            <a:endParaRPr lang="en-US" dirty="0"/>
          </a:p>
        </p:txBody>
      </p:sp>
      <p:sp>
        <p:nvSpPr>
          <p:cNvPr id="3" name="Content Placeholder 2"/>
          <p:cNvSpPr>
            <a:spLocks noGrp="1"/>
          </p:cNvSpPr>
          <p:nvPr>
            <p:ph idx="1"/>
          </p:nvPr>
        </p:nvSpPr>
        <p:spPr/>
        <p:txBody>
          <a:bodyPr>
            <a:normAutofit/>
          </a:bodyPr>
          <a:lstStyle/>
          <a:p>
            <a:pPr algn="just"/>
            <a:r>
              <a:rPr lang="en-US" dirty="0" smtClean="0"/>
              <a:t>In general, populate your models that are at a high level of abstraction with simple abstractions and your models that are at a low level of abstraction with detailed abstractions.</a:t>
            </a:r>
          </a:p>
          <a:p>
            <a:pPr algn="just"/>
            <a:r>
              <a:rPr lang="en-US" dirty="0" smtClean="0"/>
              <a:t>In practice, if you follow the five views of an architecture, there are four common situations you'll encounter when modeling a system at different levels of abstraction:</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Different Levels of Abstraction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smtClean="0"/>
              <a:t>Use cases and their realization:- </a:t>
            </a:r>
            <a:r>
              <a:rPr lang="en-US" dirty="0" smtClean="0"/>
              <a:t>Use cases in a use case model will trace to collaborations in a design model.</a:t>
            </a:r>
          </a:p>
          <a:p>
            <a:pPr algn="just"/>
            <a:r>
              <a:rPr lang="en-US" b="1" dirty="0" smtClean="0"/>
              <a:t>Collaborations and their realization:- </a:t>
            </a:r>
            <a:r>
              <a:rPr lang="en-US" dirty="0" smtClean="0"/>
              <a:t>Collaborations will trace to a society of classes that work together to carry out the collaboration.</a:t>
            </a:r>
          </a:p>
          <a:p>
            <a:pPr algn="just"/>
            <a:r>
              <a:rPr lang="en-US" b="1" dirty="0" smtClean="0"/>
              <a:t>Components and their design:- </a:t>
            </a:r>
            <a:r>
              <a:rPr lang="en-US" dirty="0" smtClean="0"/>
              <a:t>Components in an implementation model will trace to the elements in a design model.</a:t>
            </a:r>
          </a:p>
          <a:p>
            <a:pPr algn="just"/>
            <a:r>
              <a:rPr lang="en-US" b="1" dirty="0" smtClean="0"/>
              <a:t>Nodes and their components:- </a:t>
            </a:r>
            <a:r>
              <a:rPr lang="en-US" dirty="0" smtClean="0"/>
              <a:t>Nodes in a deployment model will trace to components in an implementation model.</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Interaction Diagram at a High Level of Abstraction</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47800" y="1951171"/>
            <a:ext cx="5791200" cy="3544214"/>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Interaction Diagram at a Low Level of Abstraction</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295400" y="1838242"/>
            <a:ext cx="6396372" cy="3952958"/>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Modeling Complex Views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solidFill>
                  <a:srgbClr val="FF0000"/>
                </a:solidFill>
              </a:rPr>
              <a:t>	To model complex views,</a:t>
            </a:r>
          </a:p>
          <a:p>
            <a:pPr algn="just"/>
            <a:r>
              <a:rPr lang="en-US" dirty="0" smtClean="0"/>
              <a:t>First, hide the unnecessary details using the notations of UML.</a:t>
            </a:r>
          </a:p>
          <a:p>
            <a:pPr algn="just"/>
            <a:r>
              <a:rPr lang="en-US" dirty="0" smtClean="0"/>
              <a:t>Still if the diagrams are complex, consider grouping the related elements using packages.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r>
              <a:rPr lang="en-US" dirty="0" smtClean="0"/>
              <a:t>You use diagrams to visualize your system from different perspectives.</a:t>
            </a:r>
          </a:p>
          <a:p>
            <a:pPr algn="just"/>
            <a:r>
              <a:rPr lang="en-US" dirty="0" smtClean="0"/>
              <a:t>Because no complex system can be understood in its entirety from only one perspective, the UML defines a number of diagrams so that you can focus on different aspects of your system independently.</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Modeling Complex Views</a:t>
            </a:r>
            <a:endParaRPr lang="en-US" dirty="0"/>
          </a:p>
        </p:txBody>
      </p:sp>
      <p:sp>
        <p:nvSpPr>
          <p:cNvPr id="3" name="Content Placeholder 2"/>
          <p:cNvSpPr>
            <a:spLocks noGrp="1"/>
          </p:cNvSpPr>
          <p:nvPr>
            <p:ph idx="1"/>
          </p:nvPr>
        </p:nvSpPr>
        <p:spPr/>
        <p:txBody>
          <a:bodyPr>
            <a:normAutofit/>
          </a:bodyPr>
          <a:lstStyle/>
          <a:p>
            <a:pPr algn="just"/>
            <a:r>
              <a:rPr lang="en-US" dirty="0" smtClean="0"/>
              <a:t>Still, if the diagrams are complex, consider using notes and different colors for the elements to draw the attention of the readers.</a:t>
            </a:r>
          </a:p>
          <a:p>
            <a:pPr algn="just"/>
            <a:r>
              <a:rPr lang="en-US" dirty="0" smtClean="0"/>
              <a:t>Still, if the diagrams are complex, print it in its entirety and hang it on a convenient large wall.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There are </a:t>
            </a:r>
            <a:r>
              <a:rPr lang="en-US" dirty="0" smtClean="0">
                <a:solidFill>
                  <a:srgbClr val="FF0000"/>
                </a:solidFill>
              </a:rPr>
              <a:t>five complementary </a:t>
            </a:r>
            <a:r>
              <a:rPr lang="en-US" dirty="0" smtClean="0"/>
              <a:t>views that are most important in </a:t>
            </a:r>
            <a:r>
              <a:rPr lang="en-US" dirty="0" smtClean="0">
                <a:solidFill>
                  <a:srgbClr val="FF0000"/>
                </a:solidFill>
              </a:rPr>
              <a:t>visualizing, specifying, constructing, and documenting </a:t>
            </a:r>
            <a:r>
              <a:rPr lang="en-US" dirty="0" smtClean="0"/>
              <a:t>a software architecture: </a:t>
            </a:r>
            <a:r>
              <a:rPr lang="en-US" dirty="0" smtClean="0">
                <a:solidFill>
                  <a:srgbClr val="FF0000"/>
                </a:solidFill>
              </a:rPr>
              <a:t>the use case view, the design view, the process view, the implementation view, and the deployment view. </a:t>
            </a:r>
          </a:p>
          <a:p>
            <a:pPr algn="just"/>
            <a:r>
              <a:rPr lang="en-US" dirty="0" smtClean="0"/>
              <a:t>Each of these views involves structural modeling (modeling static things), as well as behavioral modeling (modeling dynamic things).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When you view a software system from any perspective using the UML, you use diagrams to organize the elements of interest. </a:t>
            </a:r>
          </a:p>
          <a:p>
            <a:pPr algn="just"/>
            <a:r>
              <a:rPr lang="en-US" dirty="0" smtClean="0"/>
              <a:t>The UML defines </a:t>
            </a:r>
            <a:r>
              <a:rPr lang="en-US" dirty="0" smtClean="0">
                <a:solidFill>
                  <a:srgbClr val="FF0000"/>
                </a:solidFill>
              </a:rPr>
              <a:t>nine</a:t>
            </a:r>
            <a:r>
              <a:rPr lang="en-US" dirty="0" smtClean="0"/>
              <a:t> kinds of diagrams, which you can mix and match to assemble each view. </a:t>
            </a:r>
          </a:p>
          <a:p>
            <a:pPr algn="just"/>
            <a:r>
              <a:rPr lang="en-US" dirty="0" smtClean="0"/>
              <a:t>For example, the </a:t>
            </a:r>
            <a:r>
              <a:rPr lang="en-US" dirty="0" smtClean="0">
                <a:solidFill>
                  <a:srgbClr val="FF0000"/>
                </a:solidFill>
              </a:rPr>
              <a:t>static aspects </a:t>
            </a:r>
            <a:r>
              <a:rPr lang="en-US" dirty="0" smtClean="0"/>
              <a:t>of a system's implementation view might be visualized using </a:t>
            </a:r>
            <a:r>
              <a:rPr lang="en-US" dirty="0" smtClean="0">
                <a:solidFill>
                  <a:srgbClr val="FF0000"/>
                </a:solidFill>
              </a:rPr>
              <a:t>component diagrams</a:t>
            </a:r>
            <a:r>
              <a:rPr lang="en-US" dirty="0" smtClean="0"/>
              <a:t>; the </a:t>
            </a:r>
            <a:r>
              <a:rPr lang="en-US" dirty="0" smtClean="0">
                <a:solidFill>
                  <a:srgbClr val="FF0000"/>
                </a:solidFill>
              </a:rPr>
              <a:t>dynamic aspects </a:t>
            </a:r>
            <a:r>
              <a:rPr lang="en-US" dirty="0" smtClean="0"/>
              <a:t>of the same implementation view might be visualized using </a:t>
            </a:r>
            <a:r>
              <a:rPr lang="en-US" dirty="0" smtClean="0">
                <a:solidFill>
                  <a:srgbClr val="FF0000"/>
                </a:solidFill>
              </a:rPr>
              <a:t>interaction diagrams.</a:t>
            </a:r>
          </a:p>
          <a:p>
            <a:pPr algn="just"/>
            <a:r>
              <a:rPr lang="en-US" dirty="0" smtClean="0"/>
              <a:t>Similarly, the </a:t>
            </a:r>
            <a:r>
              <a:rPr lang="en-US" dirty="0" smtClean="0">
                <a:solidFill>
                  <a:srgbClr val="FF0000"/>
                </a:solidFill>
              </a:rPr>
              <a:t>static aspects </a:t>
            </a:r>
            <a:r>
              <a:rPr lang="en-US" dirty="0" smtClean="0"/>
              <a:t>of a system's database might be visualized using </a:t>
            </a:r>
            <a:r>
              <a:rPr lang="en-US" dirty="0" smtClean="0">
                <a:solidFill>
                  <a:srgbClr val="FF0000"/>
                </a:solidFill>
              </a:rPr>
              <a:t>class diagrams</a:t>
            </a:r>
            <a:r>
              <a:rPr lang="en-US" dirty="0" smtClean="0"/>
              <a:t>; its </a:t>
            </a:r>
            <a:r>
              <a:rPr lang="en-US" dirty="0" smtClean="0">
                <a:solidFill>
                  <a:srgbClr val="FF0000"/>
                </a:solidFill>
              </a:rPr>
              <a:t>dynamic aspects </a:t>
            </a:r>
            <a:r>
              <a:rPr lang="en-US" dirty="0" smtClean="0"/>
              <a:t>might be visualized using </a:t>
            </a:r>
            <a:r>
              <a:rPr lang="en-US" dirty="0" smtClean="0">
                <a:solidFill>
                  <a:srgbClr val="FF0000"/>
                </a:solidFill>
              </a:rPr>
              <a:t>collaboration diagrams.</a:t>
            </a:r>
            <a:endParaRPr lang="en-US"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a:bodyPr>
          <a:lstStyle/>
          <a:p>
            <a:pPr algn="just"/>
            <a:r>
              <a:rPr lang="en-US" dirty="0" smtClean="0"/>
              <a:t>You'll use the UML's diagrams in </a:t>
            </a:r>
            <a:r>
              <a:rPr lang="en-US" dirty="0" smtClean="0">
                <a:solidFill>
                  <a:srgbClr val="FF0000"/>
                </a:solidFill>
              </a:rPr>
              <a:t>two</a:t>
            </a:r>
            <a:r>
              <a:rPr lang="en-US" dirty="0" smtClean="0"/>
              <a:t> basic ways: to specify </a:t>
            </a:r>
            <a:r>
              <a:rPr lang="en-US" dirty="0" smtClean="0">
                <a:solidFill>
                  <a:srgbClr val="FF0000"/>
                </a:solidFill>
              </a:rPr>
              <a:t>models</a:t>
            </a:r>
            <a:r>
              <a:rPr lang="en-US" dirty="0" smtClean="0"/>
              <a:t> from which you'll construct an </a:t>
            </a:r>
            <a:r>
              <a:rPr lang="en-US" dirty="0" smtClean="0">
                <a:solidFill>
                  <a:srgbClr val="FF0000"/>
                </a:solidFill>
              </a:rPr>
              <a:t>executable system</a:t>
            </a:r>
            <a:r>
              <a:rPr lang="en-US" dirty="0" smtClean="0"/>
              <a:t> (forward engineering) and to reconstruct </a:t>
            </a:r>
            <a:r>
              <a:rPr lang="en-US" dirty="0" smtClean="0">
                <a:solidFill>
                  <a:srgbClr val="FF0000"/>
                </a:solidFill>
              </a:rPr>
              <a:t>models</a:t>
            </a:r>
            <a:r>
              <a:rPr lang="en-US" dirty="0" smtClean="0"/>
              <a:t> from parts of an </a:t>
            </a:r>
            <a:r>
              <a:rPr lang="en-US" dirty="0" smtClean="0">
                <a:solidFill>
                  <a:srgbClr val="FF0000"/>
                </a:solidFill>
              </a:rPr>
              <a:t>executable system </a:t>
            </a:r>
            <a:r>
              <a:rPr lang="en-US" dirty="0" smtClean="0"/>
              <a:t>(reverse engineering).</a:t>
            </a:r>
            <a:endParaRPr lang="en-US"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Terms and Concepts</a:t>
            </a:r>
            <a:endParaRPr lang="en-US" dirty="0"/>
          </a:p>
        </p:txBody>
      </p:sp>
      <p:sp>
        <p:nvSpPr>
          <p:cNvPr id="3" name="Content Placeholder 2"/>
          <p:cNvSpPr>
            <a:spLocks noGrp="1"/>
          </p:cNvSpPr>
          <p:nvPr>
            <p:ph idx="1"/>
          </p:nvPr>
        </p:nvSpPr>
        <p:spPr/>
        <p:txBody>
          <a:bodyPr>
            <a:normAutofit/>
          </a:bodyPr>
          <a:lstStyle/>
          <a:p>
            <a:pPr algn="just"/>
            <a:r>
              <a:rPr lang="en-US" dirty="0" smtClean="0"/>
              <a:t>A </a:t>
            </a:r>
            <a:r>
              <a:rPr lang="en-US" i="1" dirty="0" smtClean="0">
                <a:solidFill>
                  <a:srgbClr val="FF0000"/>
                </a:solidFill>
              </a:rPr>
              <a:t>system</a:t>
            </a:r>
            <a:r>
              <a:rPr lang="en-US" dirty="0" smtClean="0"/>
              <a:t> is a collection of subsystems organized to accomplish a purpose and described by a set of models. </a:t>
            </a:r>
          </a:p>
          <a:p>
            <a:pPr algn="just"/>
            <a:r>
              <a:rPr lang="en-US" dirty="0" smtClean="0"/>
              <a:t>A </a:t>
            </a:r>
            <a:r>
              <a:rPr lang="en-US" i="1" dirty="0" smtClean="0">
                <a:solidFill>
                  <a:srgbClr val="FF0000"/>
                </a:solidFill>
              </a:rPr>
              <a:t>subsystem</a:t>
            </a:r>
            <a:r>
              <a:rPr lang="en-US" dirty="0" smtClean="0"/>
              <a:t> is a grouping of elements, of which some constitute a specification of the behavior offered by the other contained elements.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Terms and Concepts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 </a:t>
            </a:r>
            <a:r>
              <a:rPr lang="en-US" i="1" dirty="0" smtClean="0">
                <a:solidFill>
                  <a:srgbClr val="FF0000"/>
                </a:solidFill>
              </a:rPr>
              <a:t>model</a:t>
            </a:r>
            <a:r>
              <a:rPr lang="en-US" dirty="0" smtClean="0"/>
              <a:t> is a semantically closed abstraction of a system, </a:t>
            </a:r>
            <a:r>
              <a:rPr lang="en-US" dirty="0" err="1" smtClean="0"/>
              <a:t>i.e</a:t>
            </a:r>
            <a:r>
              <a:rPr lang="en-US" dirty="0" smtClean="0"/>
              <a:t> it represents a complete and self consistent simplification of reality, created in order to better understand the system.</a:t>
            </a:r>
          </a:p>
          <a:p>
            <a:pPr algn="just"/>
            <a:r>
              <a:rPr lang="en-US" dirty="0" smtClean="0"/>
              <a:t>A </a:t>
            </a:r>
            <a:r>
              <a:rPr lang="en-US" i="1" dirty="0" smtClean="0">
                <a:solidFill>
                  <a:srgbClr val="FF0000"/>
                </a:solidFill>
              </a:rPr>
              <a:t>view</a:t>
            </a:r>
            <a:r>
              <a:rPr lang="en-US" dirty="0" smtClean="0"/>
              <a:t> is a projection into the organization and structure of a system's model, focused on one aspect of that system. </a:t>
            </a:r>
          </a:p>
          <a:p>
            <a:pPr algn="just"/>
            <a:r>
              <a:rPr lang="en-US" dirty="0" smtClean="0"/>
              <a:t>A </a:t>
            </a:r>
            <a:r>
              <a:rPr lang="en-US" i="1" dirty="0" smtClean="0">
                <a:solidFill>
                  <a:srgbClr val="FF0000"/>
                </a:solidFill>
              </a:rPr>
              <a:t>diagram</a:t>
            </a:r>
            <a:r>
              <a:rPr lang="en-US" dirty="0" smtClean="0"/>
              <a:t> is the graphical presentation of a set of elements, most often rendered as a connected graph of vertices (things) and arcs (relationships).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TotalTime>
  <Words>2096</Words>
  <Application>Microsoft Office PowerPoint</Application>
  <PresentationFormat>On-screen Show (4:3)</PresentationFormat>
  <Paragraphs>189</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Diagrams</vt:lpstr>
      <vt:lpstr>Introduction</vt:lpstr>
      <vt:lpstr>Introduction</vt:lpstr>
      <vt:lpstr>Introduction</vt:lpstr>
      <vt:lpstr>Getting Started</vt:lpstr>
      <vt:lpstr>Getting Started</vt:lpstr>
      <vt:lpstr>Getting Started</vt:lpstr>
      <vt:lpstr>Terms and Concepts</vt:lpstr>
      <vt:lpstr>Terms and Concepts</vt:lpstr>
      <vt:lpstr>Terms and Concepts</vt:lpstr>
      <vt:lpstr>Structural Diagrams</vt:lpstr>
      <vt:lpstr>Structural Diagrams</vt:lpstr>
      <vt:lpstr>1. Class Diagram</vt:lpstr>
      <vt:lpstr>2. Object Diagram</vt:lpstr>
      <vt:lpstr>3. Component Diagram</vt:lpstr>
      <vt:lpstr>4. Deployment Diagram</vt:lpstr>
      <vt:lpstr>Behavioral Diagrams</vt:lpstr>
      <vt:lpstr>Behavioral Diagrams</vt:lpstr>
      <vt:lpstr>1. Use Case Diagram</vt:lpstr>
      <vt:lpstr>2. Sequence Diagram</vt:lpstr>
      <vt:lpstr>3. Collaboration Diagram</vt:lpstr>
      <vt:lpstr>4. Statechart Diagram</vt:lpstr>
      <vt:lpstr>5. Activity Diagram</vt:lpstr>
      <vt:lpstr>Slide 24</vt:lpstr>
      <vt:lpstr>Common Modeling Techniques</vt:lpstr>
      <vt:lpstr>Modeling Different Views of a System</vt:lpstr>
      <vt:lpstr>Modeling Different Views of a System</vt:lpstr>
      <vt:lpstr>Modeling Different Views of a System</vt:lpstr>
      <vt:lpstr>Modeling Different Views of a System</vt:lpstr>
      <vt:lpstr>Modeling Different Views of a System</vt:lpstr>
      <vt:lpstr>Modeling Different Levels of Abstraction</vt:lpstr>
      <vt:lpstr>Modeling Different Levels of Abstraction</vt:lpstr>
      <vt:lpstr>Modeling Different Levels of Abstraction</vt:lpstr>
      <vt:lpstr>Modeling Different Levels of Abstraction</vt:lpstr>
      <vt:lpstr>Modeling Different Levels of Abstraction</vt:lpstr>
      <vt:lpstr>Modeling Different Levels of Abstraction</vt:lpstr>
      <vt:lpstr>Interaction Diagram at a High Level of Abstraction</vt:lpstr>
      <vt:lpstr>Interaction Diagram at a Low Level of Abstraction</vt:lpstr>
      <vt:lpstr>Modeling Complex Views</vt:lpstr>
      <vt:lpstr>Modeling Complex Views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Diagrams</dc:title>
  <dc:creator>AVINASH</dc:creator>
  <cp:lastModifiedBy>AVINASH</cp:lastModifiedBy>
  <cp:revision>95</cp:revision>
  <dcterms:created xsi:type="dcterms:W3CDTF">2006-08-16T00:00:00Z</dcterms:created>
  <dcterms:modified xsi:type="dcterms:W3CDTF">2023-09-07T08:07:44Z</dcterms:modified>
</cp:coreProperties>
</file>