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7" r:id="rId7"/>
    <p:sldId id="268" r:id="rId8"/>
    <p:sldId id="271" r:id="rId9"/>
    <p:sldId id="269" r:id="rId10"/>
    <p:sldId id="260" r:id="rId11"/>
    <p:sldId id="270" r:id="rId12"/>
    <p:sldId id="272" r:id="rId13"/>
    <p:sldId id="273" r:id="rId14"/>
    <p:sldId id="296" r:id="rId15"/>
    <p:sldId id="274" r:id="rId16"/>
    <p:sldId id="297" r:id="rId17"/>
    <p:sldId id="298" r:id="rId18"/>
    <p:sldId id="276" r:id="rId19"/>
    <p:sldId id="292" r:id="rId20"/>
    <p:sldId id="284" r:id="rId21"/>
    <p:sldId id="285" r:id="rId22"/>
    <p:sldId id="277" r:id="rId23"/>
    <p:sldId id="293" r:id="rId24"/>
    <p:sldId id="294" r:id="rId25"/>
    <p:sldId id="290" r:id="rId26"/>
    <p:sldId id="291" r:id="rId27"/>
    <p:sldId id="278" r:id="rId28"/>
    <p:sldId id="282" r:id="rId29"/>
    <p:sldId id="283" r:id="rId30"/>
    <p:sldId id="279" r:id="rId31"/>
    <p:sldId id="280" r:id="rId32"/>
    <p:sldId id="281" r:id="rId33"/>
    <p:sldId id="261" r:id="rId34"/>
    <p:sldId id="262" r:id="rId35"/>
    <p:sldId id="263" r:id="rId36"/>
    <p:sldId id="264" r:id="rId37"/>
    <p:sldId id="26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Unit IV: Basic Behavioral Modeling</a:t>
            </a:r>
            <a:endParaRPr lang="en-US" dirty="0"/>
          </a:p>
        </p:txBody>
      </p:sp>
      <p:sp>
        <p:nvSpPr>
          <p:cNvPr id="3" name="Subtitle 2"/>
          <p:cNvSpPr>
            <a:spLocks noGrp="1"/>
          </p:cNvSpPr>
          <p:nvPr>
            <p:ph type="subTitle" idx="1"/>
          </p:nvPr>
        </p:nvSpPr>
        <p:spPr/>
        <p:txBody>
          <a:bodyPr>
            <a:normAutofit/>
          </a:bodyPr>
          <a:lstStyle/>
          <a:p>
            <a:r>
              <a:rPr lang="en-US" sz="4800" b="1" dirty="0" smtClean="0">
                <a:solidFill>
                  <a:schemeClr val="tx1"/>
                </a:solidFill>
              </a:rPr>
              <a:t>Interactions</a:t>
            </a:r>
            <a:endParaRPr lang="en-US" sz="48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normAutofit/>
          </a:bodyPr>
          <a:lstStyle/>
          <a:p>
            <a:pPr algn="just"/>
            <a:r>
              <a:rPr lang="en-US" dirty="0" smtClean="0"/>
              <a:t>An </a:t>
            </a:r>
            <a:r>
              <a:rPr lang="en-US" b="1" i="1" dirty="0" smtClean="0">
                <a:solidFill>
                  <a:srgbClr val="FF0000"/>
                </a:solidFill>
              </a:rPr>
              <a:t>interaction</a:t>
            </a:r>
            <a:r>
              <a:rPr lang="en-US" dirty="0" smtClean="0"/>
              <a:t> is a behavior that contains a set of messages exchanged among a set of objects within a context to accomplish a purpose.</a:t>
            </a:r>
          </a:p>
          <a:p>
            <a:pPr algn="just"/>
            <a:r>
              <a:rPr lang="en-US" dirty="0" smtClean="0"/>
              <a:t>A </a:t>
            </a:r>
            <a:r>
              <a:rPr lang="en-US" b="1" i="1" dirty="0" smtClean="0">
                <a:solidFill>
                  <a:srgbClr val="FF0000"/>
                </a:solidFill>
              </a:rPr>
              <a:t>message</a:t>
            </a:r>
            <a:r>
              <a:rPr lang="en-US" dirty="0" smtClean="0"/>
              <a:t> is a specification of a communication between objects that conveys information with the expectation that the activity will succeed.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We may find an interaction wherever objects are linked to one another.</a:t>
            </a:r>
          </a:p>
          <a:p>
            <a:pPr algn="just"/>
            <a:r>
              <a:rPr lang="en-US" dirty="0" smtClean="0"/>
              <a:t>We'll find interactions in the collaboration of objects that exist in the context of your system or subsystem as a whole.</a:t>
            </a:r>
          </a:p>
          <a:p>
            <a:pPr algn="just"/>
            <a:r>
              <a:rPr lang="en-US" dirty="0" smtClean="0"/>
              <a:t>We will also find interactions in the context of an </a:t>
            </a:r>
            <a:r>
              <a:rPr lang="en-US" dirty="0" smtClean="0">
                <a:solidFill>
                  <a:srgbClr val="FF0000"/>
                </a:solidFill>
              </a:rPr>
              <a:t>operation</a:t>
            </a:r>
            <a:r>
              <a:rPr lang="en-US" dirty="0" smtClean="0"/>
              <a:t>.</a:t>
            </a:r>
          </a:p>
          <a:p>
            <a:pPr algn="just"/>
            <a:r>
              <a:rPr lang="en-US" dirty="0" smtClean="0"/>
              <a:t>The parameters of an operation, any variables local to the operation, and any objects global to the operation (but still visible to the operation) may interact with one another to carry out the algorithm of that operation's implementation.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normAutofit/>
          </a:bodyPr>
          <a:lstStyle/>
          <a:p>
            <a:pPr algn="just"/>
            <a:r>
              <a:rPr lang="en-US" dirty="0" smtClean="0"/>
              <a:t>Finally, you'll find interactions in the context of a </a:t>
            </a:r>
            <a:r>
              <a:rPr lang="en-US" dirty="0" smtClean="0">
                <a:solidFill>
                  <a:srgbClr val="FF0000"/>
                </a:solidFill>
              </a:rPr>
              <a:t>class</a:t>
            </a:r>
            <a:r>
              <a:rPr lang="en-US" dirty="0" smtClean="0"/>
              <a:t>.</a:t>
            </a:r>
          </a:p>
          <a:p>
            <a:pPr algn="just"/>
            <a:r>
              <a:rPr lang="en-US" dirty="0" smtClean="0"/>
              <a:t>We can </a:t>
            </a:r>
            <a:r>
              <a:rPr lang="en-US" dirty="0" smtClean="0">
                <a:solidFill>
                  <a:srgbClr val="FF0000"/>
                </a:solidFill>
              </a:rPr>
              <a:t>use interactions </a:t>
            </a:r>
            <a:r>
              <a:rPr lang="en-US" dirty="0" smtClean="0"/>
              <a:t>to </a:t>
            </a:r>
            <a:r>
              <a:rPr lang="en-US" dirty="0" smtClean="0">
                <a:solidFill>
                  <a:srgbClr val="FF0000"/>
                </a:solidFill>
              </a:rPr>
              <a:t>visualize, specify, construct, and document</a:t>
            </a:r>
            <a:r>
              <a:rPr lang="en-US" dirty="0" smtClean="0"/>
              <a:t> the semantics of a class.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Objects and Roles</a:t>
            </a:r>
            <a:endParaRPr lang="en-US" dirty="0"/>
          </a:p>
        </p:txBody>
      </p:sp>
      <p:sp>
        <p:nvSpPr>
          <p:cNvPr id="3" name="Content Placeholder 2"/>
          <p:cNvSpPr>
            <a:spLocks noGrp="1"/>
          </p:cNvSpPr>
          <p:nvPr>
            <p:ph idx="1"/>
          </p:nvPr>
        </p:nvSpPr>
        <p:spPr/>
        <p:txBody>
          <a:bodyPr/>
          <a:lstStyle/>
          <a:p>
            <a:pPr algn="just"/>
            <a:r>
              <a:rPr lang="en-US" dirty="0" smtClean="0"/>
              <a:t>The objects that participate in an interaction are either concrete things or prototypical things.</a:t>
            </a:r>
          </a:p>
          <a:p>
            <a:pPr algn="just"/>
            <a:r>
              <a:rPr lang="en-US" dirty="0" smtClean="0"/>
              <a:t>As a concrete thing, an object represents something in the real world.</a:t>
            </a:r>
          </a:p>
          <a:p>
            <a:pPr algn="just"/>
            <a:r>
              <a:rPr lang="en-US" dirty="0" smtClean="0"/>
              <a:t>In the context of an interaction, you may find instances of classes, components, nodes, and use cases.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Objects and Roles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Abstract classes and interfaces may not have any direct instances, we may find instances of these things in an interaction.</a:t>
            </a:r>
          </a:p>
          <a:p>
            <a:pPr algn="just"/>
            <a:r>
              <a:rPr lang="en-US" dirty="0" smtClean="0"/>
              <a:t>Such instances do not represent direct instances of the abstract class or of the interface, but may represent, respectively, indirect instances of any concrete children of the abstract class of some concrete class that realizes that interface.</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Links</a:t>
            </a:r>
            <a:endParaRPr lang="en-US" dirty="0"/>
          </a:p>
        </p:txBody>
      </p:sp>
      <p:sp>
        <p:nvSpPr>
          <p:cNvPr id="3" name="Content Placeholder 2"/>
          <p:cNvSpPr>
            <a:spLocks noGrp="1"/>
          </p:cNvSpPr>
          <p:nvPr>
            <p:ph idx="1"/>
          </p:nvPr>
        </p:nvSpPr>
        <p:spPr/>
        <p:txBody>
          <a:bodyPr>
            <a:normAutofit/>
          </a:bodyPr>
          <a:lstStyle/>
          <a:p>
            <a:pPr algn="just"/>
            <a:r>
              <a:rPr lang="en-US" dirty="0" smtClean="0"/>
              <a:t>A link is a semantic connection among objects. In general, a link is an instance of an association.</a:t>
            </a:r>
          </a:p>
        </p:txBody>
      </p:sp>
      <p:pic>
        <p:nvPicPr>
          <p:cNvPr id="4" name="Picture 2"/>
          <p:cNvPicPr>
            <a:picLocks noChangeAspect="1" noChangeArrowheads="1"/>
          </p:cNvPicPr>
          <p:nvPr/>
        </p:nvPicPr>
        <p:blipFill>
          <a:blip r:embed="rId2" cstate="print"/>
          <a:srcRect/>
          <a:stretch>
            <a:fillRect/>
          </a:stretch>
        </p:blipFill>
        <p:spPr bwMode="auto">
          <a:xfrm>
            <a:off x="1143000" y="3124200"/>
            <a:ext cx="6706741" cy="3581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Wherever a class has an association to another class, there may be a link between the instances of the two classes; wherever there is a link between two objects, one object can send a message to the other object.</a:t>
            </a:r>
          </a:p>
          <a:p>
            <a:pPr algn="just"/>
            <a:r>
              <a:rPr lang="en-US" dirty="0" smtClean="0"/>
              <a:t>A link specifies a path along which one object can dispatch a message to another object.</a:t>
            </a:r>
          </a:p>
          <a:p>
            <a:pPr algn="just"/>
            <a:r>
              <a:rPr lang="en-US" dirty="0" smtClean="0"/>
              <a:t>Most of the time, it is sufficient to specify that such a path exists.</a:t>
            </a:r>
            <a:endParaRPr lang="en-US"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a:t>
            </a:r>
            <a:endParaRPr lang="en-US" dirty="0"/>
          </a:p>
        </p:txBody>
      </p:sp>
      <p:sp>
        <p:nvSpPr>
          <p:cNvPr id="3" name="Content Placeholder 2"/>
          <p:cNvSpPr>
            <a:spLocks noGrp="1"/>
          </p:cNvSpPr>
          <p:nvPr>
            <p:ph idx="1"/>
          </p:nvPr>
        </p:nvSpPr>
        <p:spPr/>
        <p:txBody>
          <a:bodyPr/>
          <a:lstStyle/>
          <a:p>
            <a:pPr algn="just"/>
            <a:r>
              <a:rPr lang="en-US" dirty="0" smtClean="0"/>
              <a:t>If you need to be more precise about how that path exists, you can adorn the appropriate end of the link with any of the following standard stereotypes.</a:t>
            </a:r>
            <a:endParaRPr lang="en-US" dirty="0"/>
          </a:p>
        </p:txBody>
      </p:sp>
      <p:graphicFrame>
        <p:nvGraphicFramePr>
          <p:cNvPr id="4" name="Table 3"/>
          <p:cNvGraphicFramePr>
            <a:graphicFrameLocks noGrp="1"/>
          </p:cNvGraphicFramePr>
          <p:nvPr/>
        </p:nvGraphicFramePr>
        <p:xfrm>
          <a:off x="228600" y="3657600"/>
          <a:ext cx="8686800" cy="3032760"/>
        </p:xfrm>
        <a:graphic>
          <a:graphicData uri="http://schemas.openxmlformats.org/drawingml/2006/table">
            <a:tbl>
              <a:tblPr firstRow="1" bandRow="1">
                <a:tableStyleId>{2D5ABB26-0587-4C30-8999-92F81FD0307C}</a:tableStyleId>
              </a:tblPr>
              <a:tblGrid>
                <a:gridCol w="685800"/>
                <a:gridCol w="1295400"/>
                <a:gridCol w="6705600"/>
              </a:tblGrid>
              <a:tr h="370840">
                <a:tc>
                  <a:txBody>
                    <a:bodyPr/>
                    <a:lstStyle/>
                    <a:p>
                      <a:pPr algn="ctr"/>
                      <a:r>
                        <a:rPr lang="en-US" b="1" dirty="0" err="1" smtClean="0"/>
                        <a:t>S.No</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dirty="0" smtClean="0"/>
                        <a:t>Stereotype</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dirty="0" smtClean="0"/>
                        <a:t>Specification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association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Specifies that the corresponding object is visible by association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self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Specifies that the corresponding object is visible as it is the dispatcher of the operation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dirty="0" smtClean="0"/>
                        <a:t>Global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Specifies that the corresponding object is visible as it is in an enclosing scope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dirty="0" smtClean="0"/>
                        <a:t>Local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Specifies that the corresponding object is visible as it is in a local scope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dirty="0" smtClean="0"/>
                        <a:t>Parameter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US" sz="1800" kern="1200" baseline="0" dirty="0" smtClean="0">
                          <a:solidFill>
                            <a:schemeClr val="tx1"/>
                          </a:solidFill>
                          <a:latin typeface="+mn-lt"/>
                          <a:ea typeface="+mn-ea"/>
                          <a:cs typeface="+mn-cs"/>
                        </a:rPr>
                        <a:t>Specifies that the corresponding object is visible as it is a parameter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a:t>
            </a:r>
            <a:r>
              <a:rPr lang="en-US" dirty="0" smtClean="0">
                <a:solidFill>
                  <a:srgbClr val="FF0000"/>
                </a:solidFill>
              </a:rPr>
              <a:t>message</a:t>
            </a:r>
            <a:r>
              <a:rPr lang="en-US" dirty="0" smtClean="0"/>
              <a:t> is the specification of a communication among objects that conveys information with the expectation that activity will ensue.</a:t>
            </a:r>
          </a:p>
          <a:p>
            <a:pPr algn="just"/>
            <a:r>
              <a:rPr lang="en-US" dirty="0" smtClean="0"/>
              <a:t>The receipt of a message instance may be considered an instance of an event.</a:t>
            </a:r>
          </a:p>
          <a:p>
            <a:pPr algn="just"/>
            <a:r>
              <a:rPr lang="en-US" dirty="0" smtClean="0"/>
              <a:t>When you pass a message, the action that results is an executable statement that forms an abstraction of a computational procedure.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pPr algn="just"/>
            <a:r>
              <a:rPr lang="en-US" dirty="0" smtClean="0"/>
              <a:t>An action may result in a change in state.</a:t>
            </a:r>
          </a:p>
          <a:p>
            <a:pPr algn="just"/>
            <a:r>
              <a:rPr lang="en-US" dirty="0" smtClean="0"/>
              <a:t>In the UML, you can model several kinds of actions.</a:t>
            </a:r>
          </a:p>
          <a:p>
            <a:pPr algn="just"/>
            <a:endParaRPr lang="en-US" dirty="0" smtClean="0"/>
          </a:p>
        </p:txBody>
      </p:sp>
      <p:graphicFrame>
        <p:nvGraphicFramePr>
          <p:cNvPr id="4" name="Table 3"/>
          <p:cNvGraphicFramePr>
            <a:graphicFrameLocks noGrp="1"/>
          </p:cNvGraphicFramePr>
          <p:nvPr/>
        </p:nvGraphicFramePr>
        <p:xfrm>
          <a:off x="1524000" y="3505200"/>
          <a:ext cx="6096000" cy="2225040"/>
        </p:xfrm>
        <a:graphic>
          <a:graphicData uri="http://schemas.openxmlformats.org/drawingml/2006/table">
            <a:tbl>
              <a:tblPr firstRow="1" bandRow="1">
                <a:tableStyleId>{2D5ABB26-0587-4C30-8999-92F81FD0307C}</a:tableStyleId>
              </a:tblPr>
              <a:tblGrid>
                <a:gridCol w="685800"/>
                <a:gridCol w="1018458"/>
                <a:gridCol w="4391742"/>
              </a:tblGrid>
              <a:tr h="370840">
                <a:tc>
                  <a:txBody>
                    <a:bodyPr/>
                    <a:lstStyle/>
                    <a:p>
                      <a:pPr algn="ctr"/>
                      <a:r>
                        <a:rPr lang="en-US" sz="1800" kern="1200" baseline="0" dirty="0" err="1" smtClean="0">
                          <a:solidFill>
                            <a:schemeClr val="tx1"/>
                          </a:solidFill>
                          <a:latin typeface="+mn-lt"/>
                          <a:ea typeface="+mn-ea"/>
                          <a:cs typeface="+mn-cs"/>
                        </a:rPr>
                        <a:t>S.No</a:t>
                      </a:r>
                      <a:endParaRPr lang="en-US" sz="1800"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baseline="0" dirty="0" smtClean="0">
                          <a:solidFill>
                            <a:schemeClr val="tx1"/>
                          </a:solidFill>
                          <a:latin typeface="+mn-lt"/>
                          <a:ea typeface="+mn-ea"/>
                          <a:cs typeface="+mn-cs"/>
                        </a:rPr>
                        <a:t>Actions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Specification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sz="1800" kern="1200" baseline="0" dirty="0" smtClean="0">
                          <a:solidFill>
                            <a:schemeClr val="tx1"/>
                          </a:solidFill>
                          <a:latin typeface="+mn-lt"/>
                          <a:ea typeface="+mn-ea"/>
                          <a:cs typeface="+mn-cs"/>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 call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Invokes an operation on an object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sz="1800" kern="1200" baseline="0" dirty="0" smtClean="0">
                          <a:solidFill>
                            <a:schemeClr val="tx1"/>
                          </a:solidFill>
                          <a:latin typeface="+mn-lt"/>
                          <a:ea typeface="+mn-ea"/>
                          <a:cs typeface="+mn-cs"/>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 return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Returns a value to the caller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sz="1800" kern="1200" baseline="0" dirty="0" smtClean="0">
                          <a:solidFill>
                            <a:schemeClr val="tx1"/>
                          </a:solidFill>
                          <a:latin typeface="+mn-lt"/>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 send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Sends a signal to the object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sz="1800" kern="1200" baseline="0" dirty="0" smtClean="0">
                          <a:solidFill>
                            <a:schemeClr val="tx1"/>
                          </a:solidFill>
                          <a:latin typeface="+mn-lt"/>
                          <a:ea typeface="+mn-ea"/>
                          <a:cs typeface="+mn-cs"/>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 create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Creates an object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 destroy</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Destroys an object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371600" y="1750917"/>
            <a:ext cx="6468004" cy="4268882"/>
          </a:xfrm>
          <a:prstGeom prst="rect">
            <a:avLst/>
          </a:prstGeom>
          <a:noFill/>
          <a:ln w="9525">
            <a:noFill/>
            <a:miter lim="800000"/>
            <a:headEnd/>
            <a:tailEnd/>
          </a:ln>
        </p:spPr>
      </p:pic>
      <p:sp>
        <p:nvSpPr>
          <p:cNvPr id="5" name="TextBox 4"/>
          <p:cNvSpPr txBox="1"/>
          <p:nvPr/>
        </p:nvSpPr>
        <p:spPr>
          <a:xfrm>
            <a:off x="4114800" y="6172200"/>
            <a:ext cx="1524000" cy="369332"/>
          </a:xfrm>
          <a:prstGeom prst="rect">
            <a:avLst/>
          </a:prstGeom>
          <a:noFill/>
        </p:spPr>
        <p:txBody>
          <a:bodyPr wrap="square" rtlCol="0">
            <a:spAutoFit/>
          </a:bodyPr>
          <a:lstStyle/>
          <a:p>
            <a:r>
              <a:rPr lang="en-US" dirty="0" smtClean="0"/>
              <a:t>Fig: Messages</a:t>
            </a:r>
            <a:endParaRPr lang="en-US" dirty="0"/>
          </a:p>
        </p:txBody>
      </p:sp>
      <p:sp>
        <p:nvSpPr>
          <p:cNvPr id="6" name="TextBox 5"/>
          <p:cNvSpPr txBox="1"/>
          <p:nvPr/>
        </p:nvSpPr>
        <p:spPr>
          <a:xfrm>
            <a:off x="609600" y="1143000"/>
            <a:ext cx="7848600" cy="707886"/>
          </a:xfrm>
          <a:prstGeom prst="rect">
            <a:avLst/>
          </a:prstGeom>
          <a:noFill/>
        </p:spPr>
        <p:txBody>
          <a:bodyPr wrap="square" rtlCol="0">
            <a:spAutoFit/>
          </a:bodyPr>
          <a:lstStyle/>
          <a:p>
            <a:r>
              <a:rPr lang="en-US" sz="2000" dirty="0" smtClean="0"/>
              <a:t>The UML provides a visual distinction among these kinds of messages, as shown in below figure.</a:t>
            </a:r>
            <a:endParaRPr 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most common kind of message you'll model is the </a:t>
            </a:r>
            <a:r>
              <a:rPr lang="en-US" dirty="0" smtClean="0">
                <a:solidFill>
                  <a:srgbClr val="FF0000"/>
                </a:solidFill>
              </a:rPr>
              <a:t>call</a:t>
            </a:r>
            <a:r>
              <a:rPr lang="en-US" dirty="0" smtClean="0"/>
              <a:t>, in which one object invokes an operation of another (or the same) object.</a:t>
            </a:r>
          </a:p>
          <a:p>
            <a:pPr algn="just"/>
            <a:r>
              <a:rPr lang="en-US" dirty="0" smtClean="0"/>
              <a:t>An object </a:t>
            </a:r>
            <a:r>
              <a:rPr lang="en-US" dirty="0" smtClean="0">
                <a:solidFill>
                  <a:srgbClr val="FF0000"/>
                </a:solidFill>
              </a:rPr>
              <a:t>can't</a:t>
            </a:r>
            <a:r>
              <a:rPr lang="en-US" dirty="0" smtClean="0"/>
              <a:t> just call any </a:t>
            </a:r>
            <a:r>
              <a:rPr lang="en-US" dirty="0" smtClean="0">
                <a:solidFill>
                  <a:srgbClr val="FF0000"/>
                </a:solidFill>
              </a:rPr>
              <a:t>random operation</a:t>
            </a:r>
            <a:r>
              <a:rPr lang="en-US" dirty="0" smtClean="0"/>
              <a:t>.</a:t>
            </a:r>
          </a:p>
          <a:p>
            <a:pPr algn="just"/>
            <a:r>
              <a:rPr lang="en-US" dirty="0" smtClean="0"/>
              <a:t>When an object calls an operation or sends a signal to another object, you can provide actual parameters to the message.</a:t>
            </a:r>
          </a:p>
          <a:p>
            <a:pPr algn="just"/>
            <a:r>
              <a:rPr lang="en-US" dirty="0" smtClean="0"/>
              <a:t>Similarly, when an object returns control to another object, you can model the return value.</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Sequencing</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When an object passes a message to another object, the receiving object might in turn send a message to another object, which might send a message to yet a different object, and so on.</a:t>
            </a:r>
          </a:p>
          <a:p>
            <a:pPr algn="just"/>
            <a:r>
              <a:rPr lang="en-US" dirty="0" smtClean="0"/>
              <a:t>This stream of messages forms a </a:t>
            </a:r>
            <a:r>
              <a:rPr lang="en-US" dirty="0" smtClean="0">
                <a:solidFill>
                  <a:srgbClr val="FF0000"/>
                </a:solidFill>
              </a:rPr>
              <a:t>sequence</a:t>
            </a:r>
            <a:r>
              <a:rPr lang="en-US" dirty="0" smtClean="0"/>
              <a:t>.</a:t>
            </a:r>
          </a:p>
          <a:p>
            <a:pPr algn="just"/>
            <a:r>
              <a:rPr lang="en-US" dirty="0" smtClean="0"/>
              <a:t>Any sequence must have a beginning; the start of every sequence is rooted in some process or thread.</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Sequencing</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Each process and thread within a system defines a distinct flow of control, and within each flow, messages are ordered in sequence by time.</a:t>
            </a:r>
          </a:p>
          <a:p>
            <a:pPr algn="just"/>
            <a:r>
              <a:rPr lang="en-US" dirty="0" smtClean="0"/>
              <a:t>To model the sequence of a message, we can explicitly model the order of the message relative to the start of the sequence by prefixing the message with a sequence number set apart by a colon separator.</a:t>
            </a:r>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Sequencing</a:t>
            </a:r>
            <a:endParaRPr lang="en-US" dirty="0"/>
          </a:p>
        </p:txBody>
      </p:sp>
      <p:sp>
        <p:nvSpPr>
          <p:cNvPr id="3" name="Content Placeholder 2"/>
          <p:cNvSpPr>
            <a:spLocks noGrp="1"/>
          </p:cNvSpPr>
          <p:nvPr>
            <p:ph idx="1"/>
          </p:nvPr>
        </p:nvSpPr>
        <p:spPr/>
        <p:txBody>
          <a:bodyPr>
            <a:normAutofit/>
          </a:bodyPr>
          <a:lstStyle/>
          <a:p>
            <a:pPr algn="just"/>
            <a:r>
              <a:rPr lang="en-US" dirty="0" smtClean="0"/>
              <a:t>Most commonly, we can specify a procedural or nested flow of control, rendering using a filled solid arrowhead.</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1219200" y="3048000"/>
            <a:ext cx="6911163" cy="2971800"/>
          </a:xfrm>
          <a:prstGeom prst="rect">
            <a:avLst/>
          </a:prstGeom>
          <a:noFill/>
          <a:ln w="9525">
            <a:noFill/>
            <a:miter lim="800000"/>
            <a:headEnd/>
            <a:tailEnd/>
          </a:ln>
        </p:spPr>
      </p:pic>
      <p:sp>
        <p:nvSpPr>
          <p:cNvPr id="5" name="TextBox 4"/>
          <p:cNvSpPr txBox="1"/>
          <p:nvPr/>
        </p:nvSpPr>
        <p:spPr>
          <a:xfrm>
            <a:off x="3124200" y="6107668"/>
            <a:ext cx="2895600" cy="369332"/>
          </a:xfrm>
          <a:prstGeom prst="rect">
            <a:avLst/>
          </a:prstGeom>
          <a:noFill/>
        </p:spPr>
        <p:txBody>
          <a:bodyPr wrap="square" rtlCol="0">
            <a:spAutoFit/>
          </a:bodyPr>
          <a:lstStyle/>
          <a:p>
            <a:r>
              <a:rPr lang="en-US" b="1" dirty="0" smtClean="0"/>
              <a:t>Figure: Procedural Sequence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Sequencing</a:t>
            </a:r>
            <a:endParaRPr lang="en-US" dirty="0"/>
          </a:p>
        </p:txBody>
      </p:sp>
      <p:sp>
        <p:nvSpPr>
          <p:cNvPr id="3" name="Content Placeholder 2"/>
          <p:cNvSpPr>
            <a:spLocks noGrp="1"/>
          </p:cNvSpPr>
          <p:nvPr>
            <p:ph idx="1"/>
          </p:nvPr>
        </p:nvSpPr>
        <p:spPr/>
        <p:txBody>
          <a:bodyPr/>
          <a:lstStyle/>
          <a:p>
            <a:pPr algn="just"/>
            <a:r>
              <a:rPr lang="en-US" dirty="0" smtClean="0"/>
              <a:t>Less common but also possible, you can specify a flat flow of control, rendered using a stick arrowhead.</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990600" y="3048000"/>
            <a:ext cx="7574097" cy="2514600"/>
          </a:xfrm>
          <a:prstGeom prst="rect">
            <a:avLst/>
          </a:prstGeom>
          <a:noFill/>
          <a:ln w="9525">
            <a:noFill/>
            <a:miter lim="800000"/>
            <a:headEnd/>
            <a:tailEnd/>
          </a:ln>
        </p:spPr>
      </p:pic>
      <p:sp>
        <p:nvSpPr>
          <p:cNvPr id="5" name="TextBox 4"/>
          <p:cNvSpPr txBox="1"/>
          <p:nvPr/>
        </p:nvSpPr>
        <p:spPr>
          <a:xfrm>
            <a:off x="3505200" y="5802868"/>
            <a:ext cx="2286000" cy="369332"/>
          </a:xfrm>
          <a:prstGeom prst="rect">
            <a:avLst/>
          </a:prstGeom>
          <a:noFill/>
        </p:spPr>
        <p:txBody>
          <a:bodyPr wrap="square" rtlCol="0">
            <a:spAutoFit/>
          </a:bodyPr>
          <a:lstStyle/>
          <a:p>
            <a:r>
              <a:rPr lang="en-US" b="1" dirty="0" smtClean="0"/>
              <a:t>Figure: Flat Sequence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Sequencing</a:t>
            </a:r>
            <a:endParaRPr lang="en-US" dirty="0"/>
          </a:p>
        </p:txBody>
      </p:sp>
      <p:sp>
        <p:nvSpPr>
          <p:cNvPr id="3" name="Content Placeholder 2"/>
          <p:cNvSpPr>
            <a:spLocks noGrp="1"/>
          </p:cNvSpPr>
          <p:nvPr>
            <p:ph idx="1"/>
          </p:nvPr>
        </p:nvSpPr>
        <p:spPr/>
        <p:txBody>
          <a:bodyPr>
            <a:normAutofit/>
          </a:bodyPr>
          <a:lstStyle/>
          <a:p>
            <a:pPr algn="just"/>
            <a:r>
              <a:rPr lang="en-US" dirty="0" smtClean="0"/>
              <a:t>We will use </a:t>
            </a:r>
            <a:r>
              <a:rPr lang="en-US" dirty="0" smtClean="0">
                <a:solidFill>
                  <a:srgbClr val="FF0000"/>
                </a:solidFill>
              </a:rPr>
              <a:t>flat sequences </a:t>
            </a:r>
            <a:r>
              <a:rPr lang="en-US" dirty="0" smtClean="0"/>
              <a:t>only when modeling interactions in </a:t>
            </a:r>
            <a:r>
              <a:rPr lang="en-US" dirty="0" smtClean="0">
                <a:solidFill>
                  <a:srgbClr val="FF0000"/>
                </a:solidFill>
              </a:rPr>
              <a:t>the context of use cases</a:t>
            </a:r>
            <a:r>
              <a:rPr lang="en-US" dirty="0" smtClean="0"/>
              <a:t> that involve the system as a whole, together with actors outside the system.</a:t>
            </a:r>
          </a:p>
          <a:p>
            <a:pPr algn="just"/>
            <a:r>
              <a:rPr lang="en-US" dirty="0" smtClean="0"/>
              <a:t>In all </a:t>
            </a:r>
            <a:r>
              <a:rPr lang="en-US" dirty="0" smtClean="0">
                <a:solidFill>
                  <a:srgbClr val="FF0000"/>
                </a:solidFill>
              </a:rPr>
              <a:t>other cases</a:t>
            </a:r>
            <a:r>
              <a:rPr lang="en-US" dirty="0" smtClean="0"/>
              <a:t>, we will </a:t>
            </a:r>
            <a:r>
              <a:rPr lang="en-US" dirty="0" smtClean="0">
                <a:solidFill>
                  <a:srgbClr val="FF0000"/>
                </a:solidFill>
              </a:rPr>
              <a:t>use procedural sequences</a:t>
            </a:r>
            <a:r>
              <a:rPr lang="en-US" dirty="0" smtClean="0"/>
              <a:t>, because they represent ordinary, nested operation calls of the type we find in most programming languages.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Creation, Modification, and Destruction</a:t>
            </a:r>
            <a:endParaRPr lang="en-US" dirty="0"/>
          </a:p>
        </p:txBody>
      </p:sp>
      <p:sp>
        <p:nvSpPr>
          <p:cNvPr id="3" name="Content Placeholder 2"/>
          <p:cNvSpPr>
            <a:spLocks noGrp="1"/>
          </p:cNvSpPr>
          <p:nvPr>
            <p:ph idx="1"/>
          </p:nvPr>
        </p:nvSpPr>
        <p:spPr/>
        <p:txBody>
          <a:bodyPr>
            <a:normAutofit/>
          </a:bodyPr>
          <a:lstStyle/>
          <a:p>
            <a:pPr algn="just"/>
            <a:r>
              <a:rPr lang="en-US" dirty="0" smtClean="0"/>
              <a:t>Most of the time, the objects you show participating in an interaction exist for the entire duration of the interaction.</a:t>
            </a:r>
          </a:p>
          <a:p>
            <a:pPr algn="just"/>
            <a:r>
              <a:rPr lang="en-US" dirty="0" smtClean="0"/>
              <a:t>In some interactions, objects may be created and destroyed.</a:t>
            </a:r>
          </a:p>
          <a:p>
            <a:pPr algn="just"/>
            <a:r>
              <a:rPr lang="en-US" dirty="0" smtClean="0"/>
              <a:t>The same is true of links: the relationships among objects may come and go.</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Creation, Modification, and Destruction</a:t>
            </a:r>
            <a:endParaRPr lang="en-US" dirty="0"/>
          </a:p>
        </p:txBody>
      </p:sp>
      <p:sp>
        <p:nvSpPr>
          <p:cNvPr id="3" name="Content Placeholder 2"/>
          <p:cNvSpPr>
            <a:spLocks noGrp="1"/>
          </p:cNvSpPr>
          <p:nvPr>
            <p:ph idx="1"/>
          </p:nvPr>
        </p:nvSpPr>
        <p:spPr/>
        <p:txBody>
          <a:bodyPr>
            <a:normAutofit/>
          </a:bodyPr>
          <a:lstStyle/>
          <a:p>
            <a:pPr algn="just"/>
            <a:r>
              <a:rPr lang="en-US" dirty="0" smtClean="0"/>
              <a:t>To specify if an object or link enters and/or leaves during an interaction, you can attach one of the following constraints to the element:</a:t>
            </a:r>
            <a:endParaRPr lang="en-US" dirty="0"/>
          </a:p>
        </p:txBody>
      </p:sp>
      <p:graphicFrame>
        <p:nvGraphicFramePr>
          <p:cNvPr id="4" name="Table 3"/>
          <p:cNvGraphicFramePr>
            <a:graphicFrameLocks noGrp="1"/>
          </p:cNvGraphicFramePr>
          <p:nvPr/>
        </p:nvGraphicFramePr>
        <p:xfrm>
          <a:off x="838200" y="3810000"/>
          <a:ext cx="7772400" cy="2565400"/>
        </p:xfrm>
        <a:graphic>
          <a:graphicData uri="http://schemas.openxmlformats.org/drawingml/2006/table">
            <a:tbl>
              <a:tblPr firstRow="1" bandRow="1">
                <a:tableStyleId>{2D5ABB26-0587-4C30-8999-92F81FD0307C}</a:tableStyleId>
              </a:tblPr>
              <a:tblGrid>
                <a:gridCol w="685800"/>
                <a:gridCol w="1295400"/>
                <a:gridCol w="5791200"/>
              </a:tblGrid>
              <a:tr h="370840">
                <a:tc>
                  <a:txBody>
                    <a:bodyPr/>
                    <a:lstStyle/>
                    <a:p>
                      <a:pPr algn="ctr"/>
                      <a:r>
                        <a:rPr lang="en-US" dirty="0" err="1" smtClean="0"/>
                        <a:t>S.No</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Constraints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Specification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 new</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that the instance or link is created during execution of the enclosing interaction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 destroyed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that the instance or link is destroyed prior to completion of execution of the enclosing interaction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transient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that the instance or link is created during execution of the enclosing interaction but is destroyed before completion of execution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Creation, Modification, and Destruction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During an interaction, an object typically changes the values of its attributes, its state, or its roles.</a:t>
            </a:r>
          </a:p>
          <a:p>
            <a:pPr algn="just"/>
            <a:r>
              <a:rPr lang="en-US" dirty="0" smtClean="0"/>
              <a:t>You can represent the modification of an object by replicating the object in the interaction.</a:t>
            </a:r>
          </a:p>
          <a:p>
            <a:pPr algn="just"/>
            <a:r>
              <a:rPr lang="en-US" dirty="0" smtClean="0"/>
              <a:t>On a sequence diagram, you'd place each variant of the object on the same lifeline.</a:t>
            </a:r>
          </a:p>
          <a:p>
            <a:pPr algn="just"/>
            <a:r>
              <a:rPr lang="en-US" dirty="0" smtClean="0"/>
              <a:t>In an interaction diagram, you'd connect each variant with a </a:t>
            </a:r>
            <a:r>
              <a:rPr lang="en-US" dirty="0" smtClean="0">
                <a:solidFill>
                  <a:srgbClr val="FF0000"/>
                </a:solidFill>
              </a:rPr>
              <a:t>become </a:t>
            </a:r>
            <a:r>
              <a:rPr lang="en-US" dirty="0" smtClean="0"/>
              <a:t>message.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In every interesting system, </a:t>
            </a:r>
            <a:r>
              <a:rPr lang="en-US" dirty="0" smtClean="0">
                <a:solidFill>
                  <a:srgbClr val="FF0000"/>
                </a:solidFill>
              </a:rPr>
              <a:t>objects don't just sit idle</a:t>
            </a:r>
            <a:r>
              <a:rPr lang="en-US" dirty="0" smtClean="0"/>
              <a:t>; they interact with one another by passing </a:t>
            </a:r>
            <a:r>
              <a:rPr lang="en-US" dirty="0" smtClean="0">
                <a:solidFill>
                  <a:srgbClr val="FF0000"/>
                </a:solidFill>
              </a:rPr>
              <a:t>messages.</a:t>
            </a:r>
          </a:p>
          <a:p>
            <a:pPr algn="just"/>
            <a:r>
              <a:rPr lang="en-US" dirty="0" smtClean="0"/>
              <a:t>An </a:t>
            </a:r>
            <a:r>
              <a:rPr lang="en-US" dirty="0" smtClean="0">
                <a:solidFill>
                  <a:srgbClr val="FF0000"/>
                </a:solidFill>
              </a:rPr>
              <a:t>interaction</a:t>
            </a:r>
            <a:r>
              <a:rPr lang="en-US" dirty="0" smtClean="0"/>
              <a:t> is a behavior that comprises a set of messages exchanged among a set of objects within a context to accomplish a purpose.</a:t>
            </a:r>
          </a:p>
          <a:p>
            <a:pPr algn="just"/>
            <a:r>
              <a:rPr lang="en-US" dirty="0" smtClean="0"/>
              <a:t>We use interactions to model the dynamic aspect of collaborations, representing societies of objects playing specific roles.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Representation</a:t>
            </a:r>
            <a:endParaRPr lang="en-US" dirty="0"/>
          </a:p>
        </p:txBody>
      </p:sp>
      <p:sp>
        <p:nvSpPr>
          <p:cNvPr id="3" name="Content Placeholder 2"/>
          <p:cNvSpPr>
            <a:spLocks noGrp="1"/>
          </p:cNvSpPr>
          <p:nvPr>
            <p:ph idx="1"/>
          </p:nvPr>
        </p:nvSpPr>
        <p:spPr/>
        <p:txBody>
          <a:bodyPr/>
          <a:lstStyle/>
          <a:p>
            <a:pPr algn="just"/>
            <a:r>
              <a:rPr lang="en-US" dirty="0" smtClean="0"/>
              <a:t>When we model an interaction, we typically include both </a:t>
            </a:r>
            <a:r>
              <a:rPr lang="en-US" dirty="0" smtClean="0">
                <a:solidFill>
                  <a:srgbClr val="FF0000"/>
                </a:solidFill>
              </a:rPr>
              <a:t>objects and messages</a:t>
            </a:r>
            <a:r>
              <a:rPr lang="en-US" dirty="0" smtClean="0"/>
              <a:t>.</a:t>
            </a:r>
          </a:p>
          <a:p>
            <a:pPr algn="just"/>
            <a:r>
              <a:rPr lang="en-US" dirty="0" smtClean="0"/>
              <a:t>We can visualize those objects and messages involved in an interaction in </a:t>
            </a:r>
            <a:r>
              <a:rPr lang="en-US" dirty="0" smtClean="0">
                <a:solidFill>
                  <a:srgbClr val="FF0000"/>
                </a:solidFill>
              </a:rPr>
              <a:t>two</a:t>
            </a:r>
            <a:r>
              <a:rPr lang="en-US" dirty="0" smtClean="0"/>
              <a:t> ways:</a:t>
            </a:r>
          </a:p>
          <a:p>
            <a:pPr marL="514350" indent="-514350" algn="just">
              <a:buFont typeface="+mj-lt"/>
              <a:buAutoNum type="arabicPeriod"/>
            </a:pPr>
            <a:r>
              <a:rPr lang="en-US" dirty="0" smtClean="0"/>
              <a:t>By emphasizing the time ordering of messages.</a:t>
            </a:r>
          </a:p>
          <a:p>
            <a:pPr marL="514350" indent="-514350" algn="just">
              <a:buFont typeface="+mj-lt"/>
              <a:buAutoNum type="arabicPeriod"/>
            </a:pPr>
            <a:r>
              <a:rPr lang="en-US" dirty="0" smtClean="0"/>
              <a:t>By emphasizing the structural organization of the objects that send and receive messages.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In the UML, the first kind of representation is called a </a:t>
            </a:r>
            <a:r>
              <a:rPr lang="en-US" dirty="0" smtClean="0">
                <a:solidFill>
                  <a:srgbClr val="FF0000"/>
                </a:solidFill>
              </a:rPr>
              <a:t>sequence diagram</a:t>
            </a:r>
            <a:r>
              <a:rPr lang="en-US" dirty="0" smtClean="0"/>
              <a:t>; the second kind of representation is called a </a:t>
            </a:r>
            <a:r>
              <a:rPr lang="en-US" dirty="0" smtClean="0">
                <a:solidFill>
                  <a:srgbClr val="FF0000"/>
                </a:solidFill>
              </a:rPr>
              <a:t>collaboration diagram</a:t>
            </a:r>
            <a:r>
              <a:rPr lang="en-US" dirty="0" smtClean="0"/>
              <a:t>.</a:t>
            </a:r>
          </a:p>
          <a:p>
            <a:pPr algn="just"/>
            <a:r>
              <a:rPr lang="en-US" dirty="0" smtClean="0"/>
              <a:t>Both </a:t>
            </a:r>
            <a:r>
              <a:rPr lang="en-US" dirty="0" smtClean="0">
                <a:solidFill>
                  <a:srgbClr val="FF0000"/>
                </a:solidFill>
              </a:rPr>
              <a:t>sequence diagrams </a:t>
            </a:r>
            <a:r>
              <a:rPr lang="en-US" dirty="0" smtClean="0"/>
              <a:t>and </a:t>
            </a:r>
            <a:r>
              <a:rPr lang="en-US" dirty="0" smtClean="0">
                <a:solidFill>
                  <a:srgbClr val="FF0000"/>
                </a:solidFill>
              </a:rPr>
              <a:t>collaboration diagrams</a:t>
            </a:r>
            <a:r>
              <a:rPr lang="en-US" dirty="0" smtClean="0"/>
              <a:t> are kinds of </a:t>
            </a:r>
            <a:r>
              <a:rPr lang="en-US" dirty="0" smtClean="0">
                <a:solidFill>
                  <a:srgbClr val="FF0000"/>
                </a:solidFill>
              </a:rPr>
              <a:t>interaction diagrams</a:t>
            </a:r>
            <a:r>
              <a:rPr lang="en-US" dirty="0" smtClean="0"/>
              <a:t>.</a:t>
            </a:r>
          </a:p>
          <a:p>
            <a:r>
              <a:rPr lang="en-US" dirty="0" smtClean="0"/>
              <a:t>Sequence diagrams and collaboration diagrams are largely </a:t>
            </a:r>
            <a:r>
              <a:rPr lang="en-US" dirty="0" smtClean="0">
                <a:solidFill>
                  <a:srgbClr val="FF0000"/>
                </a:solidFill>
              </a:rPr>
              <a:t>isomorphic</a:t>
            </a:r>
            <a:r>
              <a:rPr lang="en-US" dirty="0" smtClean="0"/>
              <a:t>, meaning that you can take one and transform it into the other without loss of information.</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There are some visual differences.</a:t>
            </a:r>
          </a:p>
          <a:p>
            <a:pPr marL="514350" indent="-514350" algn="just">
              <a:buFont typeface="+mj-lt"/>
              <a:buAutoNum type="arabicPeriod"/>
            </a:pPr>
            <a:r>
              <a:rPr lang="en-US" dirty="0" smtClean="0">
                <a:solidFill>
                  <a:srgbClr val="FF0000"/>
                </a:solidFill>
              </a:rPr>
              <a:t>Sequence diagrams </a:t>
            </a:r>
            <a:r>
              <a:rPr lang="en-US" dirty="0" smtClean="0"/>
              <a:t>permit you to model the lifeline of an object. An object's lifeline represents the existence of the object at a particular time, possibly covering the object's creation and destruction.</a:t>
            </a:r>
          </a:p>
          <a:p>
            <a:pPr marL="514350" indent="-514350" algn="just">
              <a:buFont typeface="+mj-lt"/>
              <a:buAutoNum type="arabicPeriod"/>
            </a:pPr>
            <a:r>
              <a:rPr lang="en-US" dirty="0" smtClean="0">
                <a:solidFill>
                  <a:srgbClr val="FF0000"/>
                </a:solidFill>
              </a:rPr>
              <a:t>Collaboration diagrams </a:t>
            </a:r>
            <a:r>
              <a:rPr lang="en-US" dirty="0" smtClean="0"/>
              <a:t>permit you to model the structural links that may exist among the objects in an interaction.</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is one modeling technique for interactions</a:t>
            </a:r>
            <a:endParaRPr lang="en-US" dirty="0" smtClean="0"/>
          </a:p>
          <a:p>
            <a:pPr algn="just"/>
            <a:r>
              <a:rPr lang="en-US" dirty="0" smtClean="0"/>
              <a:t>Modeling a Flow of Control</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a Flow of Control</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	</a:t>
            </a:r>
            <a:r>
              <a:rPr lang="en-US" dirty="0" smtClean="0">
                <a:solidFill>
                  <a:srgbClr val="FF0000"/>
                </a:solidFill>
              </a:rPr>
              <a:t>To model a flow of control</a:t>
            </a:r>
          </a:p>
          <a:p>
            <a:pPr marL="514350" indent="-514350" algn="just">
              <a:buFont typeface="+mj-lt"/>
              <a:buAutoNum type="arabicPeriod"/>
            </a:pPr>
            <a:r>
              <a:rPr lang="en-US" dirty="0" smtClean="0"/>
              <a:t>Set the context for the interaction, whether it is the system as a whole, a class or an individual operation.</a:t>
            </a:r>
          </a:p>
          <a:p>
            <a:pPr marL="514350" indent="-514350" algn="just">
              <a:buFont typeface="+mj-lt"/>
              <a:buAutoNum type="arabicPeriod"/>
            </a:pPr>
            <a:r>
              <a:rPr lang="en-US" dirty="0" smtClean="0"/>
              <a:t>Identify the objects and their initial properties which participate in the interaction.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Modeling a Flow of Control</a:t>
            </a:r>
            <a:endParaRPr lang="en-US" dirty="0"/>
          </a:p>
        </p:txBody>
      </p:sp>
      <p:sp>
        <p:nvSpPr>
          <p:cNvPr id="3" name="Content Placeholder 2"/>
          <p:cNvSpPr>
            <a:spLocks noGrp="1"/>
          </p:cNvSpPr>
          <p:nvPr>
            <p:ph idx="1"/>
          </p:nvPr>
        </p:nvSpPr>
        <p:spPr/>
        <p:txBody>
          <a:bodyPr/>
          <a:lstStyle/>
          <a:p>
            <a:pPr marL="514350" indent="-514350" algn="just">
              <a:buFont typeface="+mj-lt"/>
              <a:buAutoNum type="arabicPeriod" startAt="3"/>
            </a:pPr>
            <a:r>
              <a:rPr lang="en-US" dirty="0" smtClean="0"/>
              <a:t>Identify the links between objects for communication through messages.</a:t>
            </a:r>
          </a:p>
          <a:p>
            <a:pPr marL="514350" indent="-514350" algn="just">
              <a:buFont typeface="+mj-lt"/>
              <a:buAutoNum type="arabicPeriod" startAt="3"/>
            </a:pPr>
            <a:r>
              <a:rPr lang="en-US" dirty="0" smtClean="0"/>
              <a:t>In time order, specify the messages that pass from object to object. Use parameters and return values as necessary.</a:t>
            </a:r>
          </a:p>
          <a:p>
            <a:pPr marL="514350" indent="-514350" algn="just">
              <a:buFont typeface="+mj-lt"/>
              <a:buAutoNum type="arabicPeriod" startAt="3"/>
            </a:pPr>
            <a:r>
              <a:rPr lang="en-US" dirty="0" smtClean="0"/>
              <a:t>To add semantics, adorn each object at every moment in time with its state and role.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Modeling a Flow of Control</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601859" y="1600200"/>
            <a:ext cx="7887368" cy="4495800"/>
          </a:xfrm>
          <a:prstGeom prst="rect">
            <a:avLst/>
          </a:prstGeom>
          <a:noFill/>
          <a:ln w="9525">
            <a:noFill/>
            <a:miter lim="800000"/>
            <a:headEnd/>
            <a:tailEnd/>
          </a:ln>
        </p:spPr>
      </p:pic>
      <p:sp>
        <p:nvSpPr>
          <p:cNvPr id="4" name="TextBox 3"/>
          <p:cNvSpPr txBox="1"/>
          <p:nvPr/>
        </p:nvSpPr>
        <p:spPr>
          <a:xfrm>
            <a:off x="2971800" y="6324600"/>
            <a:ext cx="3200400" cy="369332"/>
          </a:xfrm>
          <a:prstGeom prst="rect">
            <a:avLst/>
          </a:prstGeom>
          <a:noFill/>
        </p:spPr>
        <p:txBody>
          <a:bodyPr wrap="square" rtlCol="0">
            <a:spAutoFit/>
          </a:bodyPr>
          <a:lstStyle/>
          <a:p>
            <a:r>
              <a:rPr lang="en-US" b="1" dirty="0" smtClean="0"/>
              <a:t>Figure: Flow of Control by Time</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Modeling a Flow of Control</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961997" y="2209800"/>
            <a:ext cx="6987773" cy="3200400"/>
          </a:xfrm>
          <a:prstGeom prst="rect">
            <a:avLst/>
          </a:prstGeom>
          <a:noFill/>
          <a:ln w="9525">
            <a:noFill/>
            <a:miter lim="800000"/>
            <a:headEnd/>
            <a:tailEnd/>
          </a:ln>
        </p:spPr>
      </p:pic>
      <p:sp>
        <p:nvSpPr>
          <p:cNvPr id="4" name="TextBox 3"/>
          <p:cNvSpPr txBox="1"/>
          <p:nvPr/>
        </p:nvSpPr>
        <p:spPr>
          <a:xfrm>
            <a:off x="2743200" y="5726668"/>
            <a:ext cx="3886200" cy="369332"/>
          </a:xfrm>
          <a:prstGeom prst="rect">
            <a:avLst/>
          </a:prstGeom>
          <a:noFill/>
        </p:spPr>
        <p:txBody>
          <a:bodyPr wrap="square" rtlCol="0">
            <a:spAutoFit/>
          </a:bodyPr>
          <a:lstStyle/>
          <a:p>
            <a:r>
              <a:rPr lang="en-US" b="1" dirty="0" smtClean="0"/>
              <a:t>Figure: Flow of Control by Organization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These roles represent prototypical instances of classes, interfaces, components, nodes, and use cases.</a:t>
            </a:r>
          </a:p>
          <a:p>
            <a:pPr algn="just"/>
            <a:r>
              <a:rPr lang="en-US" dirty="0" smtClean="0"/>
              <a:t>We can model each interaction in two ways: </a:t>
            </a:r>
          </a:p>
          <a:p>
            <a:pPr marL="514350" indent="-514350" algn="just">
              <a:buFont typeface="+mj-lt"/>
              <a:buAutoNum type="arabicPeriod"/>
            </a:pPr>
            <a:r>
              <a:rPr lang="en-US" dirty="0" smtClean="0"/>
              <a:t>by emphasizing its time ordering of messages.</a:t>
            </a:r>
          </a:p>
          <a:p>
            <a:pPr marL="514350" indent="-514350" algn="just">
              <a:buFont typeface="+mj-lt"/>
              <a:buAutoNum type="arabicPeriod"/>
            </a:pPr>
            <a:r>
              <a:rPr lang="en-US" dirty="0" smtClean="0"/>
              <a:t>by emphasizing its sequencing of messages in the context of some structural organization of objects.</a:t>
            </a:r>
          </a:p>
          <a:p>
            <a:pPr algn="just"/>
            <a:r>
              <a:rPr lang="en-US" dirty="0" smtClean="0"/>
              <a:t>Well-structured interactions are like well-structured algorithms - efficient, simple, adaptable, and understandable.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the UML, we model the static aspects of a system by using elements such as class diagrams and object diagrams.</a:t>
            </a:r>
          </a:p>
          <a:p>
            <a:pPr algn="just"/>
            <a:r>
              <a:rPr lang="en-US" dirty="0" smtClean="0"/>
              <a:t>These diagrams visualize, specify, construct, and document the things that live in your system, including classes, interfaces, components, nodes, and use cases and their instances, together with the way those things sit in relationship to one another.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In the UML, we model the dynamic aspects of a system by using interactions.</a:t>
            </a:r>
          </a:p>
          <a:p>
            <a:pPr algn="just"/>
            <a:r>
              <a:rPr lang="en-US" dirty="0" smtClean="0"/>
              <a:t>Interactions contain messages that are exchanged between objects.</a:t>
            </a:r>
          </a:p>
          <a:p>
            <a:pPr algn="just"/>
            <a:r>
              <a:rPr lang="en-US" dirty="0" smtClean="0"/>
              <a:t>A message can be an invocation of an operation or a signal.</a:t>
            </a:r>
          </a:p>
          <a:p>
            <a:pPr algn="just"/>
            <a:r>
              <a:rPr lang="en-US" dirty="0" smtClean="0"/>
              <a:t>The messages may also include creation and destruction of other objects.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We use interactions to model the flow of control within an operation, a class, a component, a use case, or the system as a whole.</a:t>
            </a:r>
          </a:p>
          <a:p>
            <a:pPr algn="just"/>
            <a:r>
              <a:rPr lang="en-US" dirty="0" smtClean="0"/>
              <a:t>Using interaction diagrams, we can model these flows in two ways: </a:t>
            </a:r>
          </a:p>
          <a:p>
            <a:pPr marL="514350" indent="-514350" algn="just">
              <a:buFont typeface="+mj-lt"/>
              <a:buAutoNum type="arabicPeriod"/>
            </a:pPr>
            <a:r>
              <a:rPr lang="en-US" dirty="0" smtClean="0"/>
              <a:t>By focusing on how the messages are dispatched across time.</a:t>
            </a:r>
          </a:p>
          <a:p>
            <a:pPr marL="514350" indent="-514350" algn="just">
              <a:buFont typeface="+mj-lt"/>
              <a:buAutoNum type="arabicPeriod"/>
            </a:pPr>
            <a:r>
              <a:rPr lang="en-US" dirty="0" smtClean="0"/>
              <a:t>By focusing on the structural relationships between objects and then consider how the messages are passed between the objects.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 UML provides a graphical representation of messages, as shown in </a:t>
            </a:r>
            <a:r>
              <a:rPr lang="en-US" dirty="0" smtClean="0">
                <a:solidFill>
                  <a:srgbClr val="FF0000"/>
                </a:solidFill>
              </a:rPr>
              <a:t>below</a:t>
            </a:r>
            <a:r>
              <a:rPr lang="en-US" dirty="0" smtClean="0"/>
              <a:t> figure.</a:t>
            </a:r>
          </a:p>
          <a:p>
            <a:pPr algn="just"/>
            <a:r>
              <a:rPr lang="en-US" dirty="0" smtClean="0"/>
              <a:t>This notation permits you to visualize a message in a way that we emphasize its most important parts: its name, parameters (if any), and sequence.</a:t>
            </a:r>
          </a:p>
          <a:p>
            <a:pPr algn="just"/>
            <a:r>
              <a:rPr lang="en-US" dirty="0" smtClean="0"/>
              <a:t>Graphically, a message is rendered as a directed line and includes the name of its operation.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861633" y="2438400"/>
            <a:ext cx="7540625" cy="2895600"/>
          </a:xfrm>
          <a:prstGeom prst="rect">
            <a:avLst/>
          </a:prstGeom>
          <a:noFill/>
          <a:ln w="9525">
            <a:noFill/>
            <a:miter lim="800000"/>
            <a:headEnd/>
            <a:tailEnd/>
          </a:ln>
        </p:spPr>
      </p:pic>
      <p:sp>
        <p:nvSpPr>
          <p:cNvPr id="5" name="TextBox 4"/>
          <p:cNvSpPr txBox="1"/>
          <p:nvPr/>
        </p:nvSpPr>
        <p:spPr>
          <a:xfrm>
            <a:off x="2438400" y="5562600"/>
            <a:ext cx="3810000" cy="369332"/>
          </a:xfrm>
          <a:prstGeom prst="rect">
            <a:avLst/>
          </a:prstGeom>
          <a:noFill/>
        </p:spPr>
        <p:txBody>
          <a:bodyPr wrap="square" rtlCol="0">
            <a:spAutoFit/>
          </a:bodyPr>
          <a:lstStyle/>
          <a:p>
            <a:r>
              <a:rPr lang="en-US" b="1" dirty="0" smtClean="0"/>
              <a:t>Fig: Messages, Links, and Sequencing</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710</TotalTime>
  <Words>1887</Words>
  <Application>Microsoft Office PowerPoint</Application>
  <PresentationFormat>On-screen Show (4:3)</PresentationFormat>
  <Paragraphs>179</Paragraphs>
  <Slides>37</Slides>
  <Notes>0</Notes>
  <HiddenSlides>5</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Unit IV: Basic Behavioral Modeling</vt:lpstr>
      <vt:lpstr>Topics to be covered</vt:lpstr>
      <vt:lpstr>Introduction</vt:lpstr>
      <vt:lpstr>Introduction</vt:lpstr>
      <vt:lpstr>Getting Started</vt:lpstr>
      <vt:lpstr>Getting Started</vt:lpstr>
      <vt:lpstr>Getting Started</vt:lpstr>
      <vt:lpstr>Getting Started</vt:lpstr>
      <vt:lpstr>Getting Started</vt:lpstr>
      <vt:lpstr>Terms and Concepts</vt:lpstr>
      <vt:lpstr>Context</vt:lpstr>
      <vt:lpstr>Context</vt:lpstr>
      <vt:lpstr>Objects and Roles</vt:lpstr>
      <vt:lpstr>Objects and Roles</vt:lpstr>
      <vt:lpstr>Links</vt:lpstr>
      <vt:lpstr>Links</vt:lpstr>
      <vt:lpstr>Links</vt:lpstr>
      <vt:lpstr>Messages</vt:lpstr>
      <vt:lpstr>Messages</vt:lpstr>
      <vt:lpstr>Messages</vt:lpstr>
      <vt:lpstr>Messages</vt:lpstr>
      <vt:lpstr>Sequencing</vt:lpstr>
      <vt:lpstr>Sequencing</vt:lpstr>
      <vt:lpstr>Sequencing</vt:lpstr>
      <vt:lpstr>Sequencing</vt:lpstr>
      <vt:lpstr>Sequencing</vt:lpstr>
      <vt:lpstr>Creation, Modification, and Destruction</vt:lpstr>
      <vt:lpstr>Creation, Modification, and Destruction</vt:lpstr>
      <vt:lpstr>Creation, Modification, and Destruction</vt:lpstr>
      <vt:lpstr>Representation</vt:lpstr>
      <vt:lpstr>Representation</vt:lpstr>
      <vt:lpstr>Representation</vt:lpstr>
      <vt:lpstr>Common Modeling Techniques</vt:lpstr>
      <vt:lpstr>Modeling a Flow of Control</vt:lpstr>
      <vt:lpstr>Modeling a Flow of Control</vt:lpstr>
      <vt:lpstr>Modeling a Flow of Control</vt:lpstr>
      <vt:lpstr>Modeling a Flow of Control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Interacctions</dc:title>
  <dc:creator>AVINASH</dc:creator>
  <cp:lastModifiedBy>AVINASH</cp:lastModifiedBy>
  <cp:revision>128</cp:revision>
  <dcterms:created xsi:type="dcterms:W3CDTF">2006-08-16T00:00:00Z</dcterms:created>
  <dcterms:modified xsi:type="dcterms:W3CDTF">2023-10-12T11:06:19Z</dcterms:modified>
</cp:coreProperties>
</file>