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4"/>
  </p:handoutMasterIdLst>
  <p:sldIdLst>
    <p:sldId id="256" r:id="rId2"/>
    <p:sldId id="257" r:id="rId3"/>
    <p:sldId id="261" r:id="rId4"/>
    <p:sldId id="262" r:id="rId5"/>
    <p:sldId id="263" r:id="rId6"/>
    <p:sldId id="258" r:id="rId7"/>
    <p:sldId id="271" r:id="rId8"/>
    <p:sldId id="259" r:id="rId9"/>
    <p:sldId id="273" r:id="rId10"/>
    <p:sldId id="274" r:id="rId11"/>
    <p:sldId id="272" r:id="rId12"/>
    <p:sldId id="275" r:id="rId13"/>
    <p:sldId id="276" r:id="rId14"/>
    <p:sldId id="289" r:id="rId15"/>
    <p:sldId id="290" r:id="rId16"/>
    <p:sldId id="277" r:id="rId17"/>
    <p:sldId id="278" r:id="rId18"/>
    <p:sldId id="279" r:id="rId19"/>
    <p:sldId id="291" r:id="rId20"/>
    <p:sldId id="280" r:id="rId21"/>
    <p:sldId id="281" r:id="rId22"/>
    <p:sldId id="287" r:id="rId23"/>
    <p:sldId id="283" r:id="rId24"/>
    <p:sldId id="288" r:id="rId25"/>
    <p:sldId id="260" r:id="rId26"/>
    <p:sldId id="264" r:id="rId27"/>
    <p:sldId id="267" r:id="rId28"/>
    <p:sldId id="270" r:id="rId29"/>
    <p:sldId id="265" r:id="rId30"/>
    <p:sldId id="269" r:id="rId31"/>
    <p:sldId id="268" r:id="rId32"/>
    <p:sldId id="266" r:id="rId33"/>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C7D6201A-AD5F-4081-A858-02AEBECC1572}" type="datetimeFigureOut">
              <a:rPr lang="en-US" smtClean="0"/>
              <a:t>10/13/2023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4C3CE466-47D5-4B61-BC49-70A885B8CF0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Interaction Diagrams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Properties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An interaction diagram shares the same common properties which are common to all the diagrams in UML. They are: a </a:t>
            </a:r>
            <a:r>
              <a:rPr lang="en-US" dirty="0" smtClean="0">
                <a:solidFill>
                  <a:srgbClr val="FF0000"/>
                </a:solidFill>
              </a:rPr>
              <a:t>name</a:t>
            </a:r>
            <a:r>
              <a:rPr lang="en-US" dirty="0" smtClean="0"/>
              <a:t> which identifies the diagram and the </a:t>
            </a:r>
            <a:r>
              <a:rPr lang="en-US" dirty="0" smtClean="0">
                <a:solidFill>
                  <a:srgbClr val="FF0000"/>
                </a:solidFill>
              </a:rPr>
              <a:t>graphical contents </a:t>
            </a:r>
            <a:r>
              <a:rPr lang="en-US" dirty="0" smtClean="0"/>
              <a:t>which are a projection into the model.</a:t>
            </a:r>
          </a:p>
          <a:p>
            <a:pPr algn="just"/>
            <a:r>
              <a:rPr lang="en-US" dirty="0" smtClean="0"/>
              <a:t>What distinguishes an interaction diagram from all other kinds of diagrams is its particular </a:t>
            </a:r>
            <a:r>
              <a:rPr lang="en-US" dirty="0" smtClean="0">
                <a:solidFill>
                  <a:srgbClr val="FF0000"/>
                </a:solidFill>
              </a:rPr>
              <a:t>content</a:t>
            </a:r>
            <a:r>
              <a:rPr lang="en-US"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Contents</a:t>
            </a:r>
            <a:endParaRPr lang="en-US" dirty="0"/>
          </a:p>
        </p:txBody>
      </p:sp>
      <p:sp>
        <p:nvSpPr>
          <p:cNvPr id="3" name="Content Placeholder 2"/>
          <p:cNvSpPr>
            <a:spLocks noGrp="1"/>
          </p:cNvSpPr>
          <p:nvPr>
            <p:ph idx="1"/>
          </p:nvPr>
        </p:nvSpPr>
        <p:spPr/>
        <p:txBody>
          <a:bodyPr/>
          <a:lstStyle/>
          <a:p>
            <a:pPr algn="just"/>
            <a:r>
              <a:rPr lang="en-US" dirty="0" smtClean="0"/>
              <a:t>Interaction diagrams commonly contain</a:t>
            </a:r>
          </a:p>
          <a:p>
            <a:pPr algn="just">
              <a:buFont typeface="Wingdings" pitchFamily="2" charset="2"/>
              <a:buChar char="ü"/>
            </a:pPr>
            <a:r>
              <a:rPr lang="en-US" dirty="0" smtClean="0"/>
              <a:t>Objects</a:t>
            </a:r>
          </a:p>
          <a:p>
            <a:pPr algn="just">
              <a:buFont typeface="Wingdings" pitchFamily="2" charset="2"/>
              <a:buChar char="ü"/>
            </a:pPr>
            <a:r>
              <a:rPr lang="en-US" dirty="0" smtClean="0"/>
              <a:t>Links</a:t>
            </a:r>
          </a:p>
          <a:p>
            <a:pPr algn="just">
              <a:buFont typeface="Wingdings" pitchFamily="2" charset="2"/>
              <a:buChar char="ü"/>
            </a:pPr>
            <a:r>
              <a:rPr lang="en-US" dirty="0" smtClean="0"/>
              <a:t>Messages</a:t>
            </a:r>
          </a:p>
          <a:p>
            <a:pPr algn="just"/>
            <a:r>
              <a:rPr lang="en-US" dirty="0" smtClean="0"/>
              <a:t>Like all other diagrams, interaction diagrams may contain </a:t>
            </a:r>
            <a:r>
              <a:rPr lang="en-US" dirty="0" smtClean="0">
                <a:solidFill>
                  <a:srgbClr val="FF0000"/>
                </a:solidFill>
              </a:rPr>
              <a:t>notes and constraints</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Sequence Diagrams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sequence diagram is one of the two interaction diagrams. The sequence diagram emphasizes on the time ordering of messages.</a:t>
            </a:r>
          </a:p>
          <a:p>
            <a:pPr algn="just"/>
            <a:r>
              <a:rPr lang="en-US" dirty="0" smtClean="0"/>
              <a:t>We form a sequence diagram by first placing the objects that participate in the interaction at the top of your diagram, across the X-axis.</a:t>
            </a:r>
          </a:p>
          <a:p>
            <a:pPr algn="just"/>
            <a:r>
              <a:rPr lang="en-US" dirty="0" smtClean="0"/>
              <a:t>Generally we place the object that initiates the interaction at the left, and increasingly more subordinate objects to the right.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Sequence Diagrams</a:t>
            </a:r>
            <a:endParaRPr lang="en-US" dirty="0"/>
          </a:p>
        </p:txBody>
      </p:sp>
      <p:sp>
        <p:nvSpPr>
          <p:cNvPr id="3" name="Content Placeholder 2"/>
          <p:cNvSpPr>
            <a:spLocks noGrp="1"/>
          </p:cNvSpPr>
          <p:nvPr>
            <p:ph idx="1"/>
          </p:nvPr>
        </p:nvSpPr>
        <p:spPr/>
        <p:txBody>
          <a:bodyPr/>
          <a:lstStyle/>
          <a:p>
            <a:pPr algn="just"/>
            <a:r>
              <a:rPr lang="en-US" dirty="0" smtClean="0"/>
              <a:t>We place the messages that these objects send and receive along the Y-axis, in order of increasing time from top to bottom.</a:t>
            </a:r>
          </a:p>
          <a:p>
            <a:pPr algn="just"/>
            <a:r>
              <a:rPr lang="en-US" dirty="0" smtClean="0"/>
              <a:t>This gives the user the detail about the flow of control over time.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Sequence Diagrams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Sequence diagrams have </a:t>
            </a:r>
            <a:r>
              <a:rPr lang="en-US" dirty="0" smtClean="0">
                <a:solidFill>
                  <a:srgbClr val="FF0000"/>
                </a:solidFill>
              </a:rPr>
              <a:t>two</a:t>
            </a:r>
            <a:r>
              <a:rPr lang="en-US" dirty="0" smtClean="0"/>
              <a:t> features that distinguish them from collaboration diagrams.</a:t>
            </a:r>
          </a:p>
          <a:p>
            <a:pPr algn="just"/>
            <a:r>
              <a:rPr lang="en-US" dirty="0" smtClean="0">
                <a:solidFill>
                  <a:srgbClr val="FF0000"/>
                </a:solidFill>
              </a:rPr>
              <a:t>First</a:t>
            </a:r>
            <a:r>
              <a:rPr lang="en-US" dirty="0" smtClean="0"/>
              <a:t>, there is the object lifeline, which is a vertical dashed line that represents the existence of an object over a period of time. Most of the objects are alive throughout the interaction.</a:t>
            </a:r>
          </a:p>
          <a:p>
            <a:pPr algn="just"/>
            <a:r>
              <a:rPr lang="en-US" dirty="0" smtClean="0"/>
              <a:t>Objects may also be created during the interaction with the receipt of the message stereotyped with </a:t>
            </a:r>
            <a:r>
              <a:rPr lang="en-US" dirty="0" smtClean="0">
                <a:solidFill>
                  <a:srgbClr val="FF0000"/>
                </a:solidFill>
              </a:rPr>
              <a:t>create.</a:t>
            </a:r>
            <a:r>
              <a:rPr lang="en-US" dirty="0" smtClean="0"/>
              <a:t> Objects may also be destroyed during the interaction with the receipt of the message stereotyped with </a:t>
            </a:r>
            <a:r>
              <a:rPr lang="en-US" dirty="0" smtClean="0">
                <a:solidFill>
                  <a:srgbClr val="FF0000"/>
                </a:solidFill>
              </a:rPr>
              <a:t>destroy</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Sequence Diagrams</a:t>
            </a:r>
            <a:endParaRPr lang="en-US" dirty="0"/>
          </a:p>
        </p:txBody>
      </p:sp>
      <p:sp>
        <p:nvSpPr>
          <p:cNvPr id="3" name="Content Placeholder 2"/>
          <p:cNvSpPr>
            <a:spLocks noGrp="1"/>
          </p:cNvSpPr>
          <p:nvPr>
            <p:ph idx="1"/>
          </p:nvPr>
        </p:nvSpPr>
        <p:spPr/>
        <p:txBody>
          <a:bodyPr>
            <a:normAutofit/>
          </a:bodyPr>
          <a:lstStyle/>
          <a:p>
            <a:pPr algn="just"/>
            <a:r>
              <a:rPr lang="en-US" dirty="0" smtClean="0">
                <a:solidFill>
                  <a:srgbClr val="FF0000"/>
                </a:solidFill>
              </a:rPr>
              <a:t>Second</a:t>
            </a:r>
            <a:r>
              <a:rPr lang="en-US" dirty="0" smtClean="0"/>
              <a:t>, there is focus of control which is represented as a thin rectangle over the life line of the object.</a:t>
            </a:r>
          </a:p>
          <a:p>
            <a:pPr algn="just"/>
            <a:r>
              <a:rPr lang="en-US" dirty="0" smtClean="0"/>
              <a:t>The focus of control represents the points in time at which the object is performing an action.</a:t>
            </a:r>
          </a:p>
          <a:p>
            <a:pPr algn="just"/>
            <a:r>
              <a:rPr lang="en-US" dirty="0" smtClean="0"/>
              <a:t>We can also represent recursion by using a self message.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Sequence Diagrams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600199" y="1711598"/>
            <a:ext cx="5845307" cy="4232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Collaboration Diagrams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collaboration diagram is one of the two interaction diagrams. A collaboration diagram emphasizes the organization of the objects that participate in an interaction.</a:t>
            </a:r>
          </a:p>
          <a:p>
            <a:pPr algn="just"/>
            <a:r>
              <a:rPr lang="en-US" dirty="0" smtClean="0"/>
              <a:t>We form a collaboration diagram by first placing the objects that participate in the interaction as the vertices in a graph.</a:t>
            </a:r>
          </a:p>
          <a:p>
            <a:pPr algn="just"/>
            <a:r>
              <a:rPr lang="en-US" dirty="0" smtClean="0"/>
              <a:t>Next, we render the links that connect these objects as the arcs of this graph.</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Collaboration Diagrams</a:t>
            </a:r>
            <a:endParaRPr lang="en-US" dirty="0"/>
          </a:p>
        </p:txBody>
      </p:sp>
      <p:sp>
        <p:nvSpPr>
          <p:cNvPr id="3" name="Content Placeholder 2"/>
          <p:cNvSpPr>
            <a:spLocks noGrp="1"/>
          </p:cNvSpPr>
          <p:nvPr>
            <p:ph idx="1"/>
          </p:nvPr>
        </p:nvSpPr>
        <p:spPr/>
        <p:txBody>
          <a:bodyPr/>
          <a:lstStyle/>
          <a:p>
            <a:pPr algn="just"/>
            <a:r>
              <a:rPr lang="en-US" dirty="0" smtClean="0"/>
              <a:t>Finally, we adorn these links with the messages that objects send and receive.</a:t>
            </a:r>
          </a:p>
          <a:p>
            <a:pPr algn="just"/>
            <a:r>
              <a:rPr lang="en-US" dirty="0" smtClean="0"/>
              <a:t>This gives the user the detail about the flow of control in the context of structural organization of objects that collaborate.</a:t>
            </a:r>
          </a:p>
          <a:p>
            <a:pPr algn="just"/>
            <a:r>
              <a:rPr lang="en-US" dirty="0" smtClean="0"/>
              <a:t>Collaboration diagrams have two features that distinguish them from sequence diagrams.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Collaboration Diagrams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solidFill>
                  <a:srgbClr val="FF0000"/>
                </a:solidFill>
              </a:rPr>
              <a:t>First</a:t>
            </a:r>
            <a:r>
              <a:rPr lang="en-US" dirty="0" smtClean="0"/>
              <a:t>, there is the path which indicates one object is linked to another, you can attach a path stereotype to the far end of a link.</a:t>
            </a:r>
          </a:p>
          <a:p>
            <a:pPr algn="just"/>
            <a:r>
              <a:rPr lang="en-US" dirty="0" smtClean="0">
                <a:solidFill>
                  <a:srgbClr val="FF0000"/>
                </a:solidFill>
              </a:rPr>
              <a:t>Second</a:t>
            </a:r>
            <a:r>
              <a:rPr lang="en-US" dirty="0" smtClean="0"/>
              <a:t>, there is a sequence number to indicate the time ordering of a message by prefixing the message with a number.</a:t>
            </a:r>
          </a:p>
          <a:p>
            <a:pPr algn="just"/>
            <a:r>
              <a:rPr lang="en-US" dirty="0" smtClean="0"/>
              <a:t>We can use Dewey decimal numbering system for the sequence numbers.</a:t>
            </a:r>
          </a:p>
          <a:p>
            <a:pPr lvl="1" algn="just"/>
            <a:r>
              <a:rPr lang="en-US" dirty="0" smtClean="0"/>
              <a:t>For example a message can be numbered as 1 and the next messages in the nested sequence can be numbered 1.1 and so 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Collaboration Diagrams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066799" y="1535728"/>
            <a:ext cx="6867881" cy="4560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Semantic Equivalence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Because they both derive from the same information in the UML's </a:t>
            </a:r>
            <a:r>
              <a:rPr lang="en-US" dirty="0" err="1" smtClean="0"/>
              <a:t>metamodel</a:t>
            </a:r>
            <a:r>
              <a:rPr lang="en-US" dirty="0" smtClean="0"/>
              <a:t>, sequence diagrams and collaboration diagrams are semantically equivalent.</a:t>
            </a:r>
          </a:p>
          <a:p>
            <a:pPr algn="just"/>
            <a:r>
              <a:rPr lang="en-US" dirty="0" smtClean="0"/>
              <a:t>As a result, you can take a diagram in one form and convert it to the other without any loss of information, as you can see in the previous two figures, which are semantically equivalent.</a:t>
            </a:r>
          </a:p>
          <a:p>
            <a:pPr algn="just"/>
            <a:r>
              <a:rPr lang="en-US" dirty="0" smtClean="0"/>
              <a:t>However, this does not mean that both diagrams will explicitly visualize the same information.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Semantic Equivalence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For example, in the above two figures, the collaboration diagram shows how the objects are linked, whereas the corresponding sequence diagram does not. </a:t>
            </a:r>
          </a:p>
          <a:p>
            <a:pPr algn="just"/>
            <a:r>
              <a:rPr lang="en-US" dirty="0" smtClean="0"/>
              <a:t>Similarly, the sequence diagram shows message return, but the corresponding collaboration diagram does not.</a:t>
            </a:r>
          </a:p>
          <a:p>
            <a:pPr algn="just"/>
            <a:r>
              <a:rPr lang="en-US" dirty="0" smtClean="0"/>
              <a:t>In both cases, the two diagrams share the same underlying model, but each may render some things the other does not.</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Uses</a:t>
            </a:r>
            <a:endParaRPr lang="en-US" dirty="0"/>
          </a:p>
        </p:txBody>
      </p:sp>
      <p:sp>
        <p:nvSpPr>
          <p:cNvPr id="3" name="Content Placeholder 2"/>
          <p:cNvSpPr>
            <a:spLocks noGrp="1"/>
          </p:cNvSpPr>
          <p:nvPr>
            <p:ph idx="1"/>
          </p:nvPr>
        </p:nvSpPr>
        <p:spPr/>
        <p:txBody>
          <a:bodyPr/>
          <a:lstStyle/>
          <a:p>
            <a:pPr algn="just"/>
            <a:r>
              <a:rPr lang="en-US" dirty="0" smtClean="0"/>
              <a:t>We use interaction diagrams to model the dynamic aspects (interactions) of the system. </a:t>
            </a:r>
          </a:p>
          <a:p>
            <a:pPr algn="just"/>
            <a:r>
              <a:rPr lang="en-US" dirty="0" smtClean="0"/>
              <a:t>When you use an interaction diagram to model some dynamic aspect of a system, you do so in the context of the system as a whole, a subsystem, an operation, or a class.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Uses</a:t>
            </a:r>
            <a:endParaRPr lang="en-US" dirty="0"/>
          </a:p>
        </p:txBody>
      </p:sp>
      <p:sp>
        <p:nvSpPr>
          <p:cNvPr id="3" name="Content Placeholder 2"/>
          <p:cNvSpPr>
            <a:spLocks noGrp="1"/>
          </p:cNvSpPr>
          <p:nvPr>
            <p:ph idx="1"/>
          </p:nvPr>
        </p:nvSpPr>
        <p:spPr/>
        <p:txBody>
          <a:bodyPr/>
          <a:lstStyle/>
          <a:p>
            <a:pPr algn="just"/>
            <a:r>
              <a:rPr lang="en-US" dirty="0" smtClean="0"/>
              <a:t>When you model the dynamic aspects of a system, you typically use interaction diagrams in two ways.</a:t>
            </a:r>
          </a:p>
          <a:p>
            <a:pPr marL="514350" indent="-514350" algn="just">
              <a:buFont typeface="+mj-lt"/>
              <a:buAutoNum type="arabicPeriod"/>
            </a:pPr>
            <a:r>
              <a:rPr lang="en-US" dirty="0" smtClean="0"/>
              <a:t>To model flows of control by time ordering</a:t>
            </a:r>
          </a:p>
          <a:p>
            <a:pPr marL="514350" indent="-514350" algn="just">
              <a:buFont typeface="+mj-lt"/>
              <a:buAutoNum type="arabicPeriod"/>
            </a:pPr>
            <a:r>
              <a:rPr lang="en-US" dirty="0" smtClean="0"/>
              <a:t>To model flows of control by organization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are three types modeling techniques for Interaction Diagrams.</a:t>
            </a:r>
            <a:endParaRPr lang="en-US" dirty="0" smtClean="0"/>
          </a:p>
          <a:p>
            <a:pPr algn="just"/>
            <a:r>
              <a:rPr lang="en-US" dirty="0" smtClean="0"/>
              <a:t>Modeling Flows of Control by Time Ordering</a:t>
            </a:r>
          </a:p>
          <a:p>
            <a:pPr algn="just"/>
            <a:r>
              <a:rPr lang="en-US" dirty="0" smtClean="0"/>
              <a:t>Modeling Flows of Control by Organization</a:t>
            </a:r>
          </a:p>
          <a:p>
            <a:pPr algn="just"/>
            <a:r>
              <a:rPr lang="en-US" dirty="0" smtClean="0"/>
              <a:t>Forward and Reverse Engineering</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Time Ordering</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To model a flow of control by time ordering,</a:t>
            </a:r>
          </a:p>
          <a:p>
            <a:pPr marL="514350" indent="-514350" algn="just">
              <a:buFont typeface="+mj-lt"/>
              <a:buAutoNum type="arabicPeriod"/>
            </a:pPr>
            <a:r>
              <a:rPr lang="en-US" dirty="0" smtClean="0"/>
              <a:t>Set the context for the interaction, whether it is a system, subsystem, operation or class or one scenario of a use case or collaboration.</a:t>
            </a:r>
          </a:p>
          <a:p>
            <a:pPr marL="514350" indent="-514350" algn="just">
              <a:buFont typeface="+mj-lt"/>
              <a:buAutoNum type="arabicPeriod"/>
            </a:pPr>
            <a:r>
              <a:rPr lang="en-US" dirty="0" smtClean="0"/>
              <a:t>Identify the objects that take part in the interaction and lay them out at the top along the x-axis in a sequence diagram.</a:t>
            </a:r>
          </a:p>
          <a:p>
            <a:pPr marL="514350" indent="-514350" algn="just">
              <a:buFont typeface="+mj-lt"/>
              <a:buAutoNum type="arabicPeriod"/>
            </a:pPr>
            <a:r>
              <a:rPr lang="en-US" dirty="0" smtClean="0"/>
              <a:t>Set the life line for each object.</a:t>
            </a:r>
          </a:p>
          <a:p>
            <a:pPr marL="514350" indent="-514350" algn="just">
              <a:buFont typeface="+mj-lt"/>
              <a:buAutoNum type="arabicPeriod"/>
            </a:pPr>
            <a:r>
              <a:rPr lang="en-US" dirty="0" smtClean="0"/>
              <a:t>Layout the messages between objects from the top along the y-axis.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Time Ordering</a:t>
            </a:r>
            <a:endParaRPr lang="en-US" dirty="0"/>
          </a:p>
        </p:txBody>
      </p:sp>
      <p:sp>
        <p:nvSpPr>
          <p:cNvPr id="3" name="Content Placeholder 2"/>
          <p:cNvSpPr>
            <a:spLocks noGrp="1"/>
          </p:cNvSpPr>
          <p:nvPr>
            <p:ph idx="1"/>
          </p:nvPr>
        </p:nvSpPr>
        <p:spPr/>
        <p:txBody>
          <a:bodyPr/>
          <a:lstStyle/>
          <a:p>
            <a:pPr marL="514350" indent="-514350" algn="just">
              <a:buFont typeface="+mj-lt"/>
              <a:buAutoNum type="arabicPeriod" startAt="5"/>
            </a:pPr>
            <a:r>
              <a:rPr lang="en-US" dirty="0" smtClean="0"/>
              <a:t>To visualize the points at which the object is performing an action, use the focus of control.</a:t>
            </a:r>
          </a:p>
          <a:p>
            <a:pPr marL="514350" indent="-514350" algn="just">
              <a:buFont typeface="+mj-lt"/>
              <a:buAutoNum type="arabicPeriod" startAt="5"/>
            </a:pPr>
            <a:r>
              <a:rPr lang="en-US" dirty="0" smtClean="0"/>
              <a:t>To specify time constraints, adorn each message with the time and space constraints.</a:t>
            </a:r>
          </a:p>
          <a:p>
            <a:pPr marL="514350" indent="-514350" algn="just">
              <a:buFont typeface="+mj-lt"/>
              <a:buAutoNum type="arabicPeriod" startAt="5"/>
            </a:pPr>
            <a:r>
              <a:rPr lang="en-US" dirty="0" smtClean="0"/>
              <a:t>To specify the flow of control in a more formal manner, attach pre and post conditions to each message.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Time Ordering</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828799" y="1624730"/>
            <a:ext cx="5666263" cy="46236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Organization</a:t>
            </a:r>
            <a:endParaRPr lang="en-US" dirty="0"/>
          </a:p>
        </p:txBody>
      </p:sp>
      <p:sp>
        <p:nvSpPr>
          <p:cNvPr id="3" name="Content Placeholder 2"/>
          <p:cNvSpPr>
            <a:spLocks noGrp="1"/>
          </p:cNvSpPr>
          <p:nvPr>
            <p:ph idx="1"/>
          </p:nvPr>
        </p:nvSpPr>
        <p:spPr/>
        <p:txBody>
          <a:bodyPr>
            <a:normAutofit fontScale="92500" lnSpcReduction="20000"/>
          </a:bodyPr>
          <a:lstStyle/>
          <a:p>
            <a:pPr algn="just">
              <a:buNone/>
            </a:pPr>
            <a:r>
              <a:rPr lang="en-US" dirty="0" smtClean="0"/>
              <a:t>	To model a flow of control by organization,</a:t>
            </a:r>
          </a:p>
          <a:p>
            <a:pPr marL="514350" indent="-514350" algn="just">
              <a:buFont typeface="+mj-lt"/>
              <a:buAutoNum type="arabicPeriod"/>
            </a:pPr>
            <a:r>
              <a:rPr lang="en-US" dirty="0" smtClean="0"/>
              <a:t>Set the context for the interaction, whether it is a system, subsystem, operation or class or one scenario of a use case or collaboration.</a:t>
            </a:r>
          </a:p>
          <a:p>
            <a:pPr marL="514350" indent="-514350" algn="just">
              <a:buFont typeface="+mj-lt"/>
              <a:buAutoNum type="arabicPeriod"/>
            </a:pPr>
            <a:r>
              <a:rPr lang="en-US" dirty="0" smtClean="0"/>
              <a:t>Identify the objects that take part in the interaction and lay them out in a collaboration diagram as the vertices in a graph.</a:t>
            </a:r>
          </a:p>
          <a:p>
            <a:pPr marL="514350" indent="-514350" algn="just">
              <a:buFont typeface="+mj-lt"/>
              <a:buAutoNum type="arabicPeriod"/>
            </a:pPr>
            <a:r>
              <a:rPr lang="en-US" dirty="0" smtClean="0"/>
              <a:t>Set the initial properties of each of these objects.</a:t>
            </a:r>
          </a:p>
          <a:p>
            <a:pPr marL="514350" indent="-514350" algn="just">
              <a:buFont typeface="+mj-lt"/>
              <a:buAutoNum type="arabicPeriod"/>
            </a:pPr>
            <a:r>
              <a:rPr lang="en-US" dirty="0" smtClean="0"/>
              <a:t>Specify the links among these objects.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Sequence diagrams and collaboration diagrams - both of which are called interaction diagrams- are two of the five diagrams used in the UML for modeling the dynamic aspects of systems.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Organization</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lgn="just">
              <a:buFont typeface="+mj-lt"/>
              <a:buAutoNum type="arabicPeriod" startAt="5"/>
            </a:pPr>
            <a:r>
              <a:rPr lang="en-US" dirty="0" smtClean="0"/>
              <a:t>Starting with the messages that initiate the interaction, attach each subsequent message to the appropriate link, setting its sequence number, as appropriate. Use Dewey numbering system to specify nested flow of control.</a:t>
            </a:r>
          </a:p>
          <a:p>
            <a:pPr marL="514350" indent="-514350" algn="just">
              <a:buFont typeface="+mj-lt"/>
              <a:buAutoNum type="arabicPeriod" startAt="5"/>
            </a:pPr>
            <a:r>
              <a:rPr lang="en-US" dirty="0" smtClean="0"/>
              <a:t>To specify time constraints, adorn each message with the time and space constraints.</a:t>
            </a:r>
          </a:p>
          <a:p>
            <a:pPr marL="514350" indent="-514350" algn="just">
              <a:buFont typeface="+mj-lt"/>
              <a:buAutoNum type="arabicPeriod" startAt="5"/>
            </a:pPr>
            <a:r>
              <a:rPr lang="en-US" dirty="0" smtClean="0"/>
              <a:t>To specify the flow of control in a more formal manner, attach pre and post conditions to each message.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Flows of Control by Organization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86785" y="1981200"/>
            <a:ext cx="6120984"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Forward and Reverse Engineering</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Forward engineering (the creation of code from a model) is possible for both sequence and collaboration diagrams, especially if the context of the diagram is an operation.</a:t>
            </a:r>
          </a:p>
          <a:p>
            <a:pPr algn="just"/>
            <a:r>
              <a:rPr lang="en-US" dirty="0" smtClean="0"/>
              <a:t>Reverse engineering (the creation of a model from code) is also possible for both sequence and collaboration diagrams, especially if the context of the code is the body of an operation.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An </a:t>
            </a:r>
            <a:r>
              <a:rPr lang="en-US" dirty="0" smtClean="0">
                <a:solidFill>
                  <a:srgbClr val="FF0000"/>
                </a:solidFill>
              </a:rPr>
              <a:t>interaction diagram </a:t>
            </a:r>
            <a:r>
              <a:rPr lang="en-US" dirty="0" smtClean="0"/>
              <a:t>shows an interaction, consisting of a set of objects and their relationships, including the messages that may be dispatched among them.</a:t>
            </a:r>
          </a:p>
          <a:p>
            <a:pPr algn="just"/>
            <a:r>
              <a:rPr lang="en-US" dirty="0" smtClean="0"/>
              <a:t>A </a:t>
            </a:r>
            <a:r>
              <a:rPr lang="en-US" dirty="0" smtClean="0">
                <a:solidFill>
                  <a:srgbClr val="FF0000"/>
                </a:solidFill>
              </a:rPr>
              <a:t>sequence diagram </a:t>
            </a:r>
            <a:r>
              <a:rPr lang="en-US" dirty="0" smtClean="0"/>
              <a:t>is an interaction diagram that emphasizes the time ordering of messages.</a:t>
            </a:r>
          </a:p>
          <a:p>
            <a:pPr algn="just"/>
            <a:r>
              <a:rPr lang="en-US" dirty="0" smtClean="0"/>
              <a:t>A </a:t>
            </a:r>
            <a:r>
              <a:rPr lang="en-US" dirty="0" smtClean="0">
                <a:solidFill>
                  <a:srgbClr val="FF0000"/>
                </a:solidFill>
              </a:rPr>
              <a:t>collaboration diagram </a:t>
            </a:r>
            <a:r>
              <a:rPr lang="en-US" dirty="0" smtClean="0"/>
              <a:t>is an interaction diagram that emphasizes the structural organization of the objects that send and receive messages.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We use interaction diagrams to model the dynamic aspects of a system and also for constructing executable systems through forward and reverse engineering.</a:t>
            </a:r>
          </a:p>
          <a:p>
            <a:pPr algn="just"/>
            <a:r>
              <a:rPr lang="en-US" dirty="0" smtClean="0"/>
              <a:t>Interaction diagrams are used to visualize, specify, construct, and document the dynamics of a particular society of objects, or they may be used to model one particular flow of control of a use case.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In the UML, you model the storyboards by using interaction diagrams.</a:t>
            </a:r>
          </a:p>
          <a:p>
            <a:pPr algn="just"/>
            <a:r>
              <a:rPr lang="en-US" dirty="0" smtClean="0"/>
              <a:t>As shown in below Figure, you can build up the storyboards in two ways:</a:t>
            </a:r>
          </a:p>
          <a:p>
            <a:pPr lvl="1" algn="just"/>
            <a:r>
              <a:rPr lang="en-US" dirty="0" smtClean="0"/>
              <a:t>by emphasizing the time ordering of messages.</a:t>
            </a:r>
          </a:p>
          <a:p>
            <a:pPr lvl="1" algn="just"/>
            <a:r>
              <a:rPr lang="en-US" dirty="0" smtClean="0"/>
              <a:t>by emphasizing the structural relationships among the objects that interact.</a:t>
            </a:r>
          </a:p>
          <a:p>
            <a:pPr algn="just"/>
            <a:r>
              <a:rPr lang="en-US" dirty="0" smtClean="0"/>
              <a:t>The diagrams are semantically equivalent; you can convert one to the other without loss of information.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dirty="0" smtClean="0"/>
              <a:t>Getting Started</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371601" y="533400"/>
            <a:ext cx="6477000" cy="63245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An </a:t>
            </a:r>
            <a:r>
              <a:rPr lang="en-US" dirty="0" smtClean="0">
                <a:solidFill>
                  <a:srgbClr val="FF0000"/>
                </a:solidFill>
              </a:rPr>
              <a:t>interaction diagram </a:t>
            </a:r>
            <a:r>
              <a:rPr lang="en-US" dirty="0" smtClean="0"/>
              <a:t>shows an interaction, consisting of a set of objects and their relationships, including the messages that may be dispatched among them.</a:t>
            </a:r>
          </a:p>
          <a:p>
            <a:pPr algn="just"/>
            <a:r>
              <a:rPr lang="en-US" dirty="0" smtClean="0"/>
              <a:t>A </a:t>
            </a:r>
            <a:r>
              <a:rPr lang="en-US" dirty="0" smtClean="0">
                <a:solidFill>
                  <a:srgbClr val="FF0000"/>
                </a:solidFill>
              </a:rPr>
              <a:t>sequence diagram </a:t>
            </a:r>
            <a:r>
              <a:rPr lang="en-US" dirty="0" smtClean="0"/>
              <a:t>is an interaction diagram that emphasizes the time ordering of messages. </a:t>
            </a:r>
          </a:p>
          <a:p>
            <a:pPr algn="just"/>
            <a:r>
              <a:rPr lang="en-US" dirty="0" smtClean="0"/>
              <a:t>Graphically, a sequence diagram is a table that shows objects arranged along the X-axis and messages, ordered in increasing time, along the Y-axis.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lstStyle/>
          <a:p>
            <a:pPr algn="just"/>
            <a:r>
              <a:rPr lang="en-US" dirty="0" smtClean="0"/>
              <a:t>A </a:t>
            </a:r>
            <a:r>
              <a:rPr lang="en-US" dirty="0" smtClean="0">
                <a:solidFill>
                  <a:srgbClr val="FF0000"/>
                </a:solidFill>
              </a:rPr>
              <a:t>collaboration diagram </a:t>
            </a:r>
            <a:r>
              <a:rPr lang="en-US" dirty="0" smtClean="0"/>
              <a:t>is an interaction diagram that emphasizes the structural organization of the objects that send and receive messages.</a:t>
            </a:r>
          </a:p>
          <a:p>
            <a:pPr algn="just"/>
            <a:r>
              <a:rPr lang="en-US" dirty="0" smtClean="0"/>
              <a:t>Graphically, </a:t>
            </a:r>
            <a:r>
              <a:rPr lang="en-US" dirty="0" smtClean="0">
                <a:solidFill>
                  <a:srgbClr val="FF0000"/>
                </a:solidFill>
              </a:rPr>
              <a:t>a collaboration diagram is a collection of vertices and arcs</a:t>
            </a:r>
            <a:r>
              <a:rPr lang="en-US"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TotalTime>
  <Words>1323</Words>
  <Application>Microsoft Office PowerPoint</Application>
  <PresentationFormat>On-screen Show (4:3)</PresentationFormat>
  <Paragraphs>112</Paragraphs>
  <Slides>32</Slides>
  <Notes>0</Notes>
  <HiddenSlides>2</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Interaction Diagrams</vt:lpstr>
      <vt:lpstr>Topics to be covered</vt:lpstr>
      <vt:lpstr>Introduction</vt:lpstr>
      <vt:lpstr>Introduction</vt:lpstr>
      <vt:lpstr>Introduction</vt:lpstr>
      <vt:lpstr>Getting Started</vt:lpstr>
      <vt:lpstr>Getting Started</vt:lpstr>
      <vt:lpstr>Terms and Concepts</vt:lpstr>
      <vt:lpstr>Terms and Concepts</vt:lpstr>
      <vt:lpstr>Common Properties</vt:lpstr>
      <vt:lpstr>Contents</vt:lpstr>
      <vt:lpstr>Sequence Diagrams</vt:lpstr>
      <vt:lpstr>Sequence Diagrams</vt:lpstr>
      <vt:lpstr>Sequence Diagrams</vt:lpstr>
      <vt:lpstr>Sequence Diagrams</vt:lpstr>
      <vt:lpstr>Sequence Diagrams</vt:lpstr>
      <vt:lpstr>Collaboration Diagrams</vt:lpstr>
      <vt:lpstr>Collaboration Diagrams</vt:lpstr>
      <vt:lpstr>Collaboration Diagrams</vt:lpstr>
      <vt:lpstr>Collaboration Diagrams</vt:lpstr>
      <vt:lpstr>Semantic Equivalence</vt:lpstr>
      <vt:lpstr>Semantic Equivalence</vt:lpstr>
      <vt:lpstr>Common Uses</vt:lpstr>
      <vt:lpstr>Common Uses</vt:lpstr>
      <vt:lpstr>Common Modeling Techniques</vt:lpstr>
      <vt:lpstr>Modeling Flows of Control by Time Ordering</vt:lpstr>
      <vt:lpstr>Modeling Flows of Control by Time Ordering</vt:lpstr>
      <vt:lpstr>Modeling Flows of Control by Time Ordering</vt:lpstr>
      <vt:lpstr>Modeling Flows of Control by Organization</vt:lpstr>
      <vt:lpstr>Modeling Flows of Control by Organization</vt:lpstr>
      <vt:lpstr>Modeling Flows of Control by Organization</vt:lpstr>
      <vt:lpstr>Forward and Reverse Engineering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 Diagrams</dc:title>
  <dc:creator>AVINASH</dc:creator>
  <cp:lastModifiedBy>AVINASH</cp:lastModifiedBy>
  <cp:revision>79</cp:revision>
  <dcterms:created xsi:type="dcterms:W3CDTF">2006-08-16T00:00:00Z</dcterms:created>
  <dcterms:modified xsi:type="dcterms:W3CDTF">2023-10-13T09:20:58Z</dcterms:modified>
</cp:coreProperties>
</file>