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72" r:id="rId6"/>
    <p:sldId id="259" r:id="rId7"/>
    <p:sldId id="273" r:id="rId8"/>
    <p:sldId id="268" r:id="rId9"/>
    <p:sldId id="275" r:id="rId10"/>
    <p:sldId id="271" r:id="rId11"/>
    <p:sldId id="269" r:id="rId12"/>
    <p:sldId id="274" r:id="rId13"/>
    <p:sldId id="270" r:id="rId14"/>
    <p:sldId id="260" r:id="rId15"/>
    <p:sldId id="262" r:id="rId16"/>
    <p:sldId id="263" r:id="rId17"/>
    <p:sldId id="264" r:id="rId18"/>
    <p:sldId id="265" r:id="rId19"/>
    <p:sldId id="266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and Space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701" y="2133600"/>
            <a:ext cx="621195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Distributed systems, encompass components that are physically scattered among the nodes of a system.</a:t>
            </a:r>
          </a:p>
          <a:p>
            <a:pPr algn="just"/>
            <a:r>
              <a:rPr lang="en-US" dirty="0" smtClean="0"/>
              <a:t>For many systems, components are fixed in place at the time they are loaded on the system; in other systems, components may migrate from node to node.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In the UML, you model the deployment view of a system by using deployment diagrams that represent the topology of the processors and devices on which your system executes.</a:t>
            </a:r>
          </a:p>
          <a:p>
            <a:pPr algn="just"/>
            <a:r>
              <a:rPr lang="en-US" dirty="0" smtClean="0"/>
              <a:t>Artifacts such as executables, libraries, and tables reside on these nodes.</a:t>
            </a:r>
          </a:p>
          <a:p>
            <a:pPr algn="just"/>
            <a:r>
              <a:rPr lang="en-US" dirty="0" smtClean="0"/>
              <a:t>Each instance of a node will own instances of certain </a:t>
            </a:r>
            <a:r>
              <a:rPr lang="en-US" dirty="0" smtClean="0"/>
              <a:t>components, </a:t>
            </a:r>
            <a:r>
              <a:rPr lang="en-US" dirty="0" smtClean="0"/>
              <a:t>and each instance of </a:t>
            </a:r>
            <a:r>
              <a:rPr lang="en-US" dirty="0" smtClean="0"/>
              <a:t>a component </a:t>
            </a:r>
            <a:r>
              <a:rPr lang="en-US" dirty="0" smtClean="0"/>
              <a:t>will be owned by exactly one instance of a node.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As below figure shows, the executable component vision.exe may reside on the node named </a:t>
            </a:r>
            <a:r>
              <a:rPr lang="en-US" dirty="0" err="1" smtClean="0"/>
              <a:t>KioskServer</a:t>
            </a:r>
            <a:r>
              <a:rPr lang="en-US" dirty="0" smtClean="0"/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200400"/>
            <a:ext cx="644769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There are three Modeling Techniques are there in Time and space</a:t>
            </a:r>
          </a:p>
          <a:p>
            <a:pPr algn="just"/>
            <a:r>
              <a:rPr lang="en-US" dirty="0" smtClean="0"/>
              <a:t>Modeling Timing Constraints</a:t>
            </a:r>
          </a:p>
          <a:p>
            <a:pPr algn="just"/>
            <a:r>
              <a:rPr lang="en-US" dirty="0" smtClean="0"/>
              <a:t>Modeling the Distribution of Objects</a:t>
            </a:r>
          </a:p>
          <a:p>
            <a:pPr algn="just"/>
            <a:r>
              <a:rPr lang="en-US" dirty="0" smtClean="0"/>
              <a:t>Modeling Objects that Migrate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Timing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timing constraints,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For each event in an interaction, consider whether it must start at some absolute time. </a:t>
            </a:r>
            <a:r>
              <a:rPr lang="en-US" dirty="0" smtClean="0">
                <a:solidFill>
                  <a:srgbClr val="FF0000"/>
                </a:solidFill>
              </a:rPr>
              <a:t>Model that real time property as a timing constraint on the message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For each interesting sequence of messages in an interaction, consider whether there is an associated maximum relative time for that sequence. </a:t>
            </a:r>
            <a:r>
              <a:rPr lang="en-US" dirty="0" smtClean="0">
                <a:solidFill>
                  <a:srgbClr val="FF0000"/>
                </a:solidFill>
              </a:rPr>
              <a:t>Model that real time property as a timing constraint on the sequence.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For each time critical operation in each class, consider its time complexity. </a:t>
            </a:r>
            <a:r>
              <a:rPr lang="en-US" dirty="0" smtClean="0">
                <a:solidFill>
                  <a:srgbClr val="FF0000"/>
                </a:solidFill>
              </a:rPr>
              <a:t>Model those semantics as timing constraints on the operation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Timing Constraints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5730" y="2514600"/>
            <a:ext cx="6502870" cy="271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the Distribution of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To model the distribution of objects,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For each interesting class of objects in your system, consider its locality of reference.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Next consider patterns of interaction among related sets of objects. Co-locate sets of objects that have high degrees of interaction, to reduce the cost of communication. Partition sets of objects that have low degrees of interaction.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Next consider the distribution of responsibilities across the system. Redistribute your objects to balance the load of each node.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Consider also issues of security, volatility, and quality of service, and redistribute your objects as appropriate.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Render this allocation in one of two ways: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en-US" dirty="0" smtClean="0"/>
              <a:t>By nesting objects in the nodes of a deployment diagram.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en-US" dirty="0" smtClean="0"/>
              <a:t>By explicitly indicating the location of the object as a tagged value.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the Distribution of Objects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644236"/>
            <a:ext cx="4640838" cy="422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Objects that Migrate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the migration of objects,</a:t>
            </a:r>
          </a:p>
          <a:p>
            <a:pPr algn="just"/>
            <a:r>
              <a:rPr lang="en-US" dirty="0" smtClean="0"/>
              <a:t>Select an underlying mechanism for physically transporting objects across nodes.</a:t>
            </a:r>
          </a:p>
          <a:p>
            <a:pPr algn="just"/>
            <a:r>
              <a:rPr lang="en-US" dirty="0" smtClean="0"/>
              <a:t>Render the allocation of an object to a node by explicitly indicating its location as a tagged value.</a:t>
            </a:r>
          </a:p>
          <a:p>
            <a:pPr algn="just"/>
            <a:r>
              <a:rPr lang="en-US" dirty="0" smtClean="0"/>
              <a:t>Using the become and copy stereotyped messages, render the allocation of an object to a new node.</a:t>
            </a:r>
          </a:p>
          <a:p>
            <a:pPr algn="just"/>
            <a:r>
              <a:rPr lang="en-US" dirty="0" smtClean="0"/>
              <a:t>Consider the issues of synchronization and identity.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</a:p>
          <a:p>
            <a:r>
              <a:rPr lang="en-US" dirty="0" smtClean="0"/>
              <a:t>Terms and 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Objects that Migrate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4826" y="1768304"/>
            <a:ext cx="7254773" cy="3641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Modeling time and space is an essential element of any real time and/or distributed system.</a:t>
            </a:r>
          </a:p>
          <a:p>
            <a:pPr algn="just"/>
            <a:r>
              <a:rPr lang="en-US" dirty="0" smtClean="0"/>
              <a:t>We use a number of the UML's features, including timing marks, time expressions, constraints, and tagged values, to visualize, specify, construct, and document these systems.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distributed system is one in which components may be physically distributed across nodes.</a:t>
            </a:r>
          </a:p>
          <a:p>
            <a:pPr algn="just"/>
            <a:r>
              <a:rPr lang="en-US" dirty="0" smtClean="0"/>
              <a:t>These nodes may represent different processors physically located in the same box, or they may even represent computers that are located half a world away from one another.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To represent the modeling needs of real time and distributed systems, the UML provides a graphic representation for timing marks, time expressions, timing constraints, and location, as shown in below figure.</a:t>
            </a:r>
            <a:endParaRPr lang="en-US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505200"/>
            <a:ext cx="557893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Terms and Concepts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timing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mark</a:t>
            </a:r>
            <a:r>
              <a:rPr lang="en-US" dirty="0" smtClean="0"/>
              <a:t> is a denotation for the time at which an event occurs.</a:t>
            </a:r>
          </a:p>
          <a:p>
            <a:pPr algn="just"/>
            <a:r>
              <a:rPr lang="en-US" dirty="0" smtClean="0"/>
              <a:t>Graphically, a </a:t>
            </a:r>
            <a:r>
              <a:rPr lang="en-US" dirty="0" smtClean="0">
                <a:solidFill>
                  <a:srgbClr val="FF0000"/>
                </a:solidFill>
              </a:rPr>
              <a:t>timing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mark</a:t>
            </a:r>
            <a:r>
              <a:rPr lang="en-US" dirty="0" smtClean="0"/>
              <a:t> is formed as an expression from the name given to the message.</a:t>
            </a:r>
          </a:p>
          <a:p>
            <a:pPr algn="just"/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expression</a:t>
            </a:r>
            <a:r>
              <a:rPr lang="en-US" dirty="0" smtClean="0"/>
              <a:t> is an expression that evaluates to an absolute or relative value of time.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Terms and Concepts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timing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constraint</a:t>
            </a:r>
            <a:r>
              <a:rPr lang="en-US" dirty="0" smtClean="0"/>
              <a:t> is a semantic statement about the relative or absolute value of time.</a:t>
            </a:r>
          </a:p>
          <a:p>
            <a:pPr algn="just"/>
            <a:r>
              <a:rPr lang="en-US" dirty="0" smtClean="0"/>
              <a:t>Graphically, </a:t>
            </a:r>
            <a:r>
              <a:rPr lang="en-US" dirty="0" smtClean="0">
                <a:solidFill>
                  <a:srgbClr val="FF0000"/>
                </a:solidFill>
              </a:rPr>
              <a:t>timing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constraint</a:t>
            </a:r>
            <a:r>
              <a:rPr lang="en-US" dirty="0" smtClean="0"/>
              <a:t> is rendered as for any </a:t>
            </a:r>
            <a:r>
              <a:rPr lang="en-US" dirty="0" smtClean="0">
                <a:solidFill>
                  <a:srgbClr val="FF0000"/>
                </a:solidFill>
              </a:rPr>
              <a:t>constraint</a:t>
            </a:r>
            <a:r>
              <a:rPr lang="en-US" dirty="0" smtClean="0"/>
              <a:t> – </a:t>
            </a:r>
            <a:r>
              <a:rPr lang="en-US" dirty="0" err="1" smtClean="0"/>
              <a:t>i.e</a:t>
            </a:r>
            <a:r>
              <a:rPr lang="en-US" dirty="0" smtClean="0"/>
              <a:t>, a string enclosed by brackets and generally connected to an element by a dependency relationship.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Location</a:t>
            </a:r>
            <a:r>
              <a:rPr lang="en-US" dirty="0" smtClean="0"/>
              <a:t> is the placement of a component on a node. </a:t>
            </a:r>
          </a:p>
          <a:p>
            <a:pPr algn="just"/>
            <a:r>
              <a:rPr lang="en-US" dirty="0" smtClean="0"/>
              <a:t>Graphically, </a:t>
            </a:r>
            <a:r>
              <a:rPr lang="en-US" dirty="0" smtClean="0">
                <a:solidFill>
                  <a:srgbClr val="FF0000"/>
                </a:solidFill>
              </a:rPr>
              <a:t>location</a:t>
            </a:r>
            <a:r>
              <a:rPr lang="en-US" dirty="0" smtClean="0"/>
              <a:t> is rendered as a </a:t>
            </a:r>
            <a:r>
              <a:rPr lang="en-US" dirty="0" smtClean="0">
                <a:solidFill>
                  <a:srgbClr val="FF0000"/>
                </a:solidFill>
              </a:rPr>
              <a:t>tagged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value</a:t>
            </a:r>
            <a:r>
              <a:rPr lang="en-US" dirty="0" smtClean="0"/>
              <a:t> – </a:t>
            </a:r>
            <a:r>
              <a:rPr lang="en-US" dirty="0" err="1" smtClean="0"/>
              <a:t>i.e</a:t>
            </a:r>
            <a:r>
              <a:rPr lang="en-US" dirty="0" smtClean="0"/>
              <a:t>, a string enclosed by brackets and placed below an element's name, or as the nesting of components inside nodes.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Real time systems are time-critical systems.</a:t>
            </a:r>
          </a:p>
          <a:p>
            <a:pPr algn="just"/>
            <a:r>
              <a:rPr lang="en-US" dirty="0" smtClean="0"/>
              <a:t>Events may happen at regular or irregular times; the response to an event must happen at predictable absolute times or at predictable times relative to the event itself.</a:t>
            </a:r>
          </a:p>
          <a:p>
            <a:pPr algn="just"/>
            <a:r>
              <a:rPr lang="en-US" dirty="0" smtClean="0"/>
              <a:t>The passing of messages represents the dynamic aspect of any </a:t>
            </a:r>
            <a:r>
              <a:rPr lang="en-US" dirty="0" smtClean="0"/>
              <a:t>system.</a:t>
            </a:r>
          </a:p>
          <a:p>
            <a:pPr algn="just"/>
            <a:r>
              <a:rPr lang="en-US" dirty="0" smtClean="0"/>
              <a:t>Messages </a:t>
            </a:r>
            <a:r>
              <a:rPr lang="en-US" dirty="0" smtClean="0"/>
              <a:t>in an interaction are usually not </a:t>
            </a:r>
            <a:r>
              <a:rPr lang="en-US" smtClean="0"/>
              <a:t>given names, t</a:t>
            </a:r>
            <a:r>
              <a:rPr lang="en-US" smtClean="0"/>
              <a:t>hey </a:t>
            </a:r>
            <a:r>
              <a:rPr lang="en-US" dirty="0" smtClean="0"/>
              <a:t>are mainly rendered with the name of an event, such as a signal or a call.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Given a message name, we can refer to any of three functions of that message </a:t>
            </a:r>
            <a:r>
              <a:rPr lang="en-US" dirty="0" err="1" smtClean="0"/>
              <a:t>i.e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sendTime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receiveTime</a:t>
            </a:r>
            <a:r>
              <a:rPr lang="en-US" dirty="0" smtClean="0"/>
              <a:t>, and </a:t>
            </a:r>
            <a:r>
              <a:rPr lang="en-US" dirty="0" err="1" smtClean="0">
                <a:solidFill>
                  <a:srgbClr val="FF0000"/>
                </a:solidFill>
              </a:rPr>
              <a:t>transmissionTime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For synchronous calls, we can also reference the round-trip message time with </a:t>
            </a:r>
            <a:r>
              <a:rPr lang="en-US" dirty="0" err="1" smtClean="0">
                <a:solidFill>
                  <a:srgbClr val="FF0000"/>
                </a:solidFill>
              </a:rPr>
              <a:t>executionTime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As shown in below figure, we can place these time expressions in a timing constraint to specify the timing behavior of the system.</a:t>
            </a:r>
          </a:p>
          <a:p>
            <a:pPr algn="just"/>
            <a:r>
              <a:rPr lang="en-US" dirty="0" smtClean="0"/>
              <a:t>As constraints, you can render them by placing them adjacent to the appropriate message, or you can explicitly attach them using dependency relationships.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637</Words>
  <Application>Microsoft Office PowerPoint</Application>
  <PresentationFormat>On-screen Show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Time and Space</vt:lpstr>
      <vt:lpstr>Topics to be covered</vt:lpstr>
      <vt:lpstr>Introduction</vt:lpstr>
      <vt:lpstr>Getting Started</vt:lpstr>
      <vt:lpstr>Getting Started</vt:lpstr>
      <vt:lpstr>Terms and Concepts</vt:lpstr>
      <vt:lpstr>Terms and Concepts</vt:lpstr>
      <vt:lpstr>Time</vt:lpstr>
      <vt:lpstr>Time</vt:lpstr>
      <vt:lpstr>Time</vt:lpstr>
      <vt:lpstr>Location</vt:lpstr>
      <vt:lpstr>Location</vt:lpstr>
      <vt:lpstr>Location</vt:lpstr>
      <vt:lpstr>Common Modeling Techniques</vt:lpstr>
      <vt:lpstr>Modeling Timing Constraints</vt:lpstr>
      <vt:lpstr>Modeling Timing Constraints</vt:lpstr>
      <vt:lpstr>Modeling the Distribution of Objects</vt:lpstr>
      <vt:lpstr>Modeling the Distribution of Objects</vt:lpstr>
      <vt:lpstr>Modeling Objects that Migrate</vt:lpstr>
      <vt:lpstr>Modeling Objects that Migrate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and Space</dc:title>
  <dc:creator>AVINASH</dc:creator>
  <cp:lastModifiedBy>AVINASH</cp:lastModifiedBy>
  <cp:revision>47</cp:revision>
  <dcterms:created xsi:type="dcterms:W3CDTF">2006-08-16T00:00:00Z</dcterms:created>
  <dcterms:modified xsi:type="dcterms:W3CDTF">2020-03-12T03:57:16Z</dcterms:modified>
</cp:coreProperties>
</file>