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9" r:id="rId3"/>
    <p:sldId id="290" r:id="rId4"/>
    <p:sldId id="257" r:id="rId5"/>
    <p:sldId id="258" r:id="rId6"/>
    <p:sldId id="259" r:id="rId7"/>
    <p:sldId id="261" r:id="rId8"/>
    <p:sldId id="282" r:id="rId9"/>
    <p:sldId id="260" r:id="rId10"/>
    <p:sldId id="262" r:id="rId11"/>
    <p:sldId id="263" r:id="rId12"/>
    <p:sldId id="265" r:id="rId13"/>
    <p:sldId id="266" r:id="rId14"/>
    <p:sldId id="268" r:id="rId15"/>
    <p:sldId id="283" r:id="rId16"/>
    <p:sldId id="267" r:id="rId17"/>
    <p:sldId id="269" r:id="rId18"/>
    <p:sldId id="288" r:id="rId19"/>
    <p:sldId id="270" r:id="rId20"/>
    <p:sldId id="286" r:id="rId21"/>
    <p:sldId id="287" r:id="rId22"/>
    <p:sldId id="271" r:id="rId23"/>
    <p:sldId id="285" r:id="rId24"/>
    <p:sldId id="272" r:id="rId25"/>
    <p:sldId id="273" r:id="rId26"/>
    <p:sldId id="284" r:id="rId27"/>
    <p:sldId id="264" r:id="rId28"/>
    <p:sldId id="274" r:id="rId29"/>
    <p:sldId id="277" r:id="rId30"/>
    <p:sldId id="275" r:id="rId31"/>
    <p:sldId id="278" r:id="rId32"/>
    <p:sldId id="276" r:id="rId33"/>
    <p:sldId id="279" r:id="rId34"/>
    <p:sldId id="280" r:id="rId35"/>
    <p:sldId id="281"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0" d="100"/>
          <a:sy n="80" d="100"/>
        </p:scale>
        <p:origin x="-1037" y="-8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27-Feb-20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27-Feb-20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27-Feb-20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27-Feb-20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27-Feb-20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27-Feb-20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27-Feb-20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27-Feb-20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27-Feb-20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27-Feb-20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27-Feb-20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27-Feb-20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Architectural Modeling</a:t>
            </a:r>
            <a:endParaRPr lang="en-US" dirty="0"/>
          </a:p>
        </p:txBody>
      </p:sp>
      <p:sp>
        <p:nvSpPr>
          <p:cNvPr id="3" name="Subtitle 2"/>
          <p:cNvSpPr>
            <a:spLocks noGrp="1"/>
          </p:cNvSpPr>
          <p:nvPr>
            <p:ph type="subTitle" idx="1"/>
          </p:nvPr>
        </p:nvSpPr>
        <p:spPr>
          <a:xfrm>
            <a:off x="1371600" y="533400"/>
            <a:ext cx="6400800" cy="1752600"/>
          </a:xfrm>
        </p:spPr>
        <p:txBody>
          <a:bodyPr/>
          <a:lstStyle/>
          <a:p>
            <a:r>
              <a:rPr lang="en-US" dirty="0" smtClean="0">
                <a:solidFill>
                  <a:srgbClr val="FF0000"/>
                </a:solidFill>
              </a:rPr>
              <a:t>Unit VI</a:t>
            </a:r>
            <a:endParaRPr lang="en-US" dirty="0">
              <a:solidFill>
                <a:srgbClr val="FF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Terms and Concepts</a:t>
            </a:r>
          </a:p>
        </p:txBody>
      </p:sp>
      <p:sp>
        <p:nvSpPr>
          <p:cNvPr id="3" name="Content Placeholder 2"/>
          <p:cNvSpPr>
            <a:spLocks noGrp="1"/>
          </p:cNvSpPr>
          <p:nvPr>
            <p:ph idx="1"/>
          </p:nvPr>
        </p:nvSpPr>
        <p:spPr/>
        <p:txBody>
          <a:bodyPr/>
          <a:lstStyle/>
          <a:p>
            <a:pPr algn="just"/>
            <a:r>
              <a:rPr lang="en-US" dirty="0" smtClean="0"/>
              <a:t>A </a:t>
            </a:r>
            <a:r>
              <a:rPr lang="en-US" dirty="0" smtClean="0">
                <a:solidFill>
                  <a:srgbClr val="FF0000"/>
                </a:solidFill>
              </a:rPr>
              <a:t>component</a:t>
            </a:r>
            <a:r>
              <a:rPr lang="en-US" dirty="0" smtClean="0"/>
              <a:t> is a physical and replaceable part of a system that conforms to and provides the realization of a set of interfaces.</a:t>
            </a:r>
          </a:p>
          <a:p>
            <a:pPr algn="just"/>
            <a:r>
              <a:rPr lang="en-US" dirty="0" smtClean="0"/>
              <a:t>Graphically, a </a:t>
            </a:r>
            <a:r>
              <a:rPr lang="en-US" dirty="0" smtClean="0">
                <a:solidFill>
                  <a:srgbClr val="FF0000"/>
                </a:solidFill>
              </a:rPr>
              <a:t>component</a:t>
            </a:r>
            <a:r>
              <a:rPr lang="en-US" dirty="0" smtClean="0"/>
              <a:t> is rendered as a </a:t>
            </a:r>
            <a:r>
              <a:rPr lang="en-US" dirty="0" smtClean="0">
                <a:solidFill>
                  <a:srgbClr val="FF0000"/>
                </a:solidFill>
              </a:rPr>
              <a:t>rectangle with tabs</a:t>
            </a:r>
            <a:r>
              <a:rPr lang="en-US"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Names</a:t>
            </a:r>
          </a:p>
        </p:txBody>
      </p:sp>
      <p:sp>
        <p:nvSpPr>
          <p:cNvPr id="3" name="Content Placeholder 2"/>
          <p:cNvSpPr>
            <a:spLocks noGrp="1"/>
          </p:cNvSpPr>
          <p:nvPr>
            <p:ph idx="1"/>
          </p:nvPr>
        </p:nvSpPr>
        <p:spPr/>
        <p:txBody>
          <a:bodyPr>
            <a:normAutofit lnSpcReduction="10000"/>
          </a:bodyPr>
          <a:lstStyle/>
          <a:p>
            <a:pPr algn="just"/>
            <a:r>
              <a:rPr lang="en-US" dirty="0" smtClean="0"/>
              <a:t>Every component must have a name that distinguishes it from other components.</a:t>
            </a:r>
          </a:p>
          <a:p>
            <a:pPr algn="just"/>
            <a:r>
              <a:rPr lang="en-US" dirty="0" smtClean="0"/>
              <a:t>A name is a </a:t>
            </a:r>
            <a:r>
              <a:rPr lang="en-US" dirty="0" smtClean="0">
                <a:solidFill>
                  <a:srgbClr val="FF0000"/>
                </a:solidFill>
              </a:rPr>
              <a:t>textual</a:t>
            </a:r>
            <a:r>
              <a:rPr lang="en-US" dirty="0" smtClean="0"/>
              <a:t> </a:t>
            </a:r>
            <a:r>
              <a:rPr lang="en-US" dirty="0" smtClean="0">
                <a:solidFill>
                  <a:srgbClr val="FF0000"/>
                </a:solidFill>
              </a:rPr>
              <a:t>string</a:t>
            </a:r>
            <a:r>
              <a:rPr lang="en-US" dirty="0" smtClean="0"/>
              <a:t>.</a:t>
            </a:r>
          </a:p>
          <a:p>
            <a:pPr algn="just"/>
            <a:r>
              <a:rPr lang="en-US" dirty="0" smtClean="0"/>
              <a:t>That name alone is known as a </a:t>
            </a:r>
            <a:r>
              <a:rPr lang="en-US" dirty="0" smtClean="0">
                <a:solidFill>
                  <a:srgbClr val="FF0000"/>
                </a:solidFill>
              </a:rPr>
              <a:t>simple</a:t>
            </a:r>
            <a:r>
              <a:rPr lang="en-US" dirty="0" smtClean="0"/>
              <a:t> </a:t>
            </a:r>
            <a:r>
              <a:rPr lang="en-US" dirty="0" smtClean="0">
                <a:solidFill>
                  <a:srgbClr val="FF0000"/>
                </a:solidFill>
              </a:rPr>
              <a:t>name</a:t>
            </a:r>
            <a:r>
              <a:rPr lang="en-US" dirty="0" smtClean="0"/>
              <a:t>; a path name is the component name prefixed by the name of the package in which that component lives.</a:t>
            </a:r>
          </a:p>
          <a:p>
            <a:pPr algn="just"/>
            <a:r>
              <a:rPr lang="en-US" dirty="0" smtClean="0"/>
              <a:t>A component is typically drawn showing only its name, as shown in below figure.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Names</a:t>
            </a:r>
          </a:p>
        </p:txBody>
      </p:sp>
      <p:sp>
        <p:nvSpPr>
          <p:cNvPr id="5" name="Content Placeholder 4"/>
          <p:cNvSpPr>
            <a:spLocks noGrp="1"/>
          </p:cNvSpPr>
          <p:nvPr>
            <p:ph idx="1"/>
          </p:nvPr>
        </p:nvSpPr>
        <p:spPr>
          <a:xfrm>
            <a:off x="457200" y="1600200"/>
            <a:ext cx="8229600" cy="5257800"/>
          </a:xfrm>
        </p:spPr>
        <p:txBody>
          <a:bodyPr>
            <a:normAutofit/>
          </a:bodyPr>
          <a:lstStyle/>
          <a:p>
            <a:pPr algn="just"/>
            <a:r>
              <a:rPr lang="en-US" dirty="0" smtClean="0"/>
              <a:t>Just as with classes, you may draw components adorned with tagged values or with additional compartments to expose their details.</a:t>
            </a:r>
          </a:p>
        </p:txBody>
      </p:sp>
      <p:pic>
        <p:nvPicPr>
          <p:cNvPr id="6" name="Picture 2"/>
          <p:cNvPicPr>
            <a:picLocks noChangeAspect="1" noChangeArrowheads="1"/>
          </p:cNvPicPr>
          <p:nvPr/>
        </p:nvPicPr>
        <p:blipFill>
          <a:blip r:embed="rId2" cstate="print"/>
          <a:srcRect/>
          <a:stretch>
            <a:fillRect/>
          </a:stretch>
        </p:blipFill>
        <p:spPr bwMode="auto">
          <a:xfrm>
            <a:off x="2057400" y="3200400"/>
            <a:ext cx="6008603" cy="3352800"/>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Components and Classes</a:t>
            </a:r>
            <a:endParaRPr lang="en-US" dirty="0"/>
          </a:p>
        </p:txBody>
      </p:sp>
      <p:sp>
        <p:nvSpPr>
          <p:cNvPr id="5" name="Content Placeholder 4"/>
          <p:cNvSpPr>
            <a:spLocks noGrp="1"/>
          </p:cNvSpPr>
          <p:nvPr>
            <p:ph idx="1"/>
          </p:nvPr>
        </p:nvSpPr>
        <p:spPr/>
        <p:txBody>
          <a:bodyPr/>
          <a:lstStyle/>
          <a:p>
            <a:pPr algn="just"/>
            <a:r>
              <a:rPr lang="en-US" dirty="0" smtClean="0"/>
              <a:t>In many ways, components are like classes. </a:t>
            </a:r>
          </a:p>
          <a:p>
            <a:pPr algn="just"/>
            <a:r>
              <a:rPr lang="en-US" dirty="0" smtClean="0"/>
              <a:t>Both have names, both may realize a set of interfaces, both may participate in dependency, generalization and association relationships, both may be nested, and both may have instances.</a:t>
            </a:r>
          </a:p>
          <a:p>
            <a:pPr algn="just"/>
            <a:r>
              <a:rPr lang="en-US" dirty="0" smtClean="0"/>
              <a:t>However, there are some significant </a:t>
            </a:r>
            <a:r>
              <a:rPr lang="en-US" dirty="0" smtClean="0">
                <a:solidFill>
                  <a:srgbClr val="FF0000"/>
                </a:solidFill>
              </a:rPr>
              <a:t>differences</a:t>
            </a:r>
            <a:r>
              <a:rPr lang="en-US" dirty="0" smtClean="0"/>
              <a:t> between components and classes:</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Components and Classes</a:t>
            </a:r>
            <a:endParaRPr lang="en-US" dirty="0"/>
          </a:p>
        </p:txBody>
      </p:sp>
      <p:sp>
        <p:nvSpPr>
          <p:cNvPr id="3" name="Content Placeholder 2"/>
          <p:cNvSpPr>
            <a:spLocks noGrp="1"/>
          </p:cNvSpPr>
          <p:nvPr>
            <p:ph idx="1"/>
          </p:nvPr>
        </p:nvSpPr>
        <p:spPr/>
        <p:txBody>
          <a:bodyPr>
            <a:normAutofit fontScale="92500" lnSpcReduction="20000"/>
          </a:bodyPr>
          <a:lstStyle/>
          <a:p>
            <a:pPr marL="514350" indent="-514350" algn="just">
              <a:buFont typeface="+mj-lt"/>
              <a:buAutoNum type="arabicPeriod"/>
            </a:pPr>
            <a:r>
              <a:rPr lang="en-US" dirty="0" smtClean="0"/>
              <a:t>Classes represent logical abstractions, components represent physical things that live in the world of bits. In short, components may live on nodes, classes may not.</a:t>
            </a:r>
          </a:p>
          <a:p>
            <a:pPr marL="514350" indent="-514350" algn="just">
              <a:buFont typeface="+mj-lt"/>
              <a:buAutoNum type="arabicPeriod"/>
            </a:pPr>
            <a:r>
              <a:rPr lang="en-US" dirty="0" smtClean="0"/>
              <a:t>Components represent the physical packaging of otherwise logical components and are at a different level of abstraction.</a:t>
            </a:r>
          </a:p>
          <a:p>
            <a:pPr marL="514350" indent="-514350" algn="just">
              <a:buFont typeface="+mj-lt"/>
              <a:buAutoNum type="arabicPeriod"/>
            </a:pPr>
            <a:r>
              <a:rPr lang="en-US" dirty="0" smtClean="0"/>
              <a:t>Classes may have attributes and operations directly. In general, components only have operations that are reachable only through their interfaces.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Components and Classes</a:t>
            </a:r>
            <a:endParaRPr lang="en-US" dirty="0"/>
          </a:p>
        </p:txBody>
      </p:sp>
      <p:sp>
        <p:nvSpPr>
          <p:cNvPr id="3" name="Content Placeholder 2"/>
          <p:cNvSpPr>
            <a:spLocks noGrp="1"/>
          </p:cNvSpPr>
          <p:nvPr>
            <p:ph idx="1"/>
          </p:nvPr>
        </p:nvSpPr>
        <p:spPr/>
        <p:txBody>
          <a:bodyPr>
            <a:normAutofit/>
          </a:bodyPr>
          <a:lstStyle/>
          <a:p>
            <a:pPr marL="514350" indent="-514350" algn="just"/>
            <a:r>
              <a:rPr lang="en-US" dirty="0" smtClean="0"/>
              <a:t>The relationship between a component and the classes it implements can be shown explicitly by using a dependency relationship as shown below:</a:t>
            </a:r>
          </a:p>
          <a:p>
            <a:pPr marL="514350" indent="-514350" algn="just"/>
            <a:endParaRPr lang="en-US" dirty="0" smtClean="0"/>
          </a:p>
        </p:txBody>
      </p:sp>
      <p:pic>
        <p:nvPicPr>
          <p:cNvPr id="5" name="Picture 2"/>
          <p:cNvPicPr>
            <a:picLocks noChangeAspect="1" noChangeArrowheads="1"/>
          </p:cNvPicPr>
          <p:nvPr/>
        </p:nvPicPr>
        <p:blipFill>
          <a:blip r:embed="rId2" cstate="print"/>
          <a:srcRect/>
          <a:stretch>
            <a:fillRect/>
          </a:stretch>
        </p:blipFill>
        <p:spPr bwMode="auto">
          <a:xfrm>
            <a:off x="2666999" y="3581400"/>
            <a:ext cx="4280899" cy="3048000"/>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Components and Interfaces</a:t>
            </a:r>
            <a:endParaRPr lang="en-US" dirty="0"/>
          </a:p>
        </p:txBody>
      </p:sp>
      <p:sp>
        <p:nvSpPr>
          <p:cNvPr id="5" name="Content Placeholder 4"/>
          <p:cNvSpPr>
            <a:spLocks noGrp="1"/>
          </p:cNvSpPr>
          <p:nvPr>
            <p:ph idx="1"/>
          </p:nvPr>
        </p:nvSpPr>
        <p:spPr/>
        <p:txBody>
          <a:bodyPr/>
          <a:lstStyle/>
          <a:p>
            <a:pPr algn="just"/>
            <a:r>
              <a:rPr lang="en-US" dirty="0" smtClean="0"/>
              <a:t>An interface is a collection of operations that are used to specify a service of a class or a component.</a:t>
            </a:r>
          </a:p>
          <a:p>
            <a:pPr algn="just"/>
            <a:r>
              <a:rPr lang="en-US" dirty="0" smtClean="0"/>
              <a:t>We can show the relationship between a component and its interfaces in one of the two ways.</a:t>
            </a:r>
          </a:p>
          <a:p>
            <a:pPr algn="just"/>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Components and Interfaces</a:t>
            </a:r>
            <a:endParaRPr lang="en-US" dirty="0"/>
          </a:p>
        </p:txBody>
      </p:sp>
      <p:sp>
        <p:nvSpPr>
          <p:cNvPr id="3" name="Content Placeholder 2"/>
          <p:cNvSpPr>
            <a:spLocks noGrp="1"/>
          </p:cNvSpPr>
          <p:nvPr>
            <p:ph idx="1"/>
          </p:nvPr>
        </p:nvSpPr>
        <p:spPr/>
        <p:txBody>
          <a:bodyPr>
            <a:normAutofit fontScale="92500"/>
          </a:bodyPr>
          <a:lstStyle/>
          <a:p>
            <a:pPr algn="just"/>
            <a:r>
              <a:rPr lang="en-US" dirty="0" smtClean="0"/>
              <a:t>The </a:t>
            </a:r>
            <a:r>
              <a:rPr lang="en-US" dirty="0" smtClean="0">
                <a:solidFill>
                  <a:srgbClr val="FF0000"/>
                </a:solidFill>
              </a:rPr>
              <a:t>first</a:t>
            </a:r>
            <a:r>
              <a:rPr lang="en-US" dirty="0" smtClean="0"/>
              <a:t> </a:t>
            </a:r>
            <a:r>
              <a:rPr lang="en-US" dirty="0" smtClean="0">
                <a:solidFill>
                  <a:srgbClr val="FF0000"/>
                </a:solidFill>
              </a:rPr>
              <a:t>style</a:t>
            </a:r>
            <a:r>
              <a:rPr lang="en-US" dirty="0" smtClean="0"/>
              <a:t> renders the interfaces in its elided, iconic form. The component that realizes the interfaces is connected to the interface using an elided realization relationship.</a:t>
            </a:r>
          </a:p>
          <a:p>
            <a:pPr algn="just"/>
            <a:r>
              <a:rPr lang="en-US" dirty="0" smtClean="0"/>
              <a:t>The </a:t>
            </a:r>
            <a:r>
              <a:rPr lang="en-US" dirty="0" smtClean="0">
                <a:solidFill>
                  <a:srgbClr val="FF0000"/>
                </a:solidFill>
              </a:rPr>
              <a:t>second</a:t>
            </a:r>
            <a:r>
              <a:rPr lang="en-US" dirty="0" smtClean="0"/>
              <a:t> </a:t>
            </a:r>
            <a:r>
              <a:rPr lang="en-US" dirty="0" smtClean="0">
                <a:solidFill>
                  <a:srgbClr val="FF0000"/>
                </a:solidFill>
              </a:rPr>
              <a:t>style</a:t>
            </a:r>
            <a:r>
              <a:rPr lang="en-US" dirty="0" smtClean="0"/>
              <a:t> renders the interface in its expanded form, perhaps revealing its operations. The component that realizes the interface is connected to the interface using a full realization relationship.</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Components and Interfaces</a:t>
            </a:r>
            <a:endParaRPr lang="en-US" dirty="0"/>
          </a:p>
        </p:txBody>
      </p:sp>
      <p:sp>
        <p:nvSpPr>
          <p:cNvPr id="5" name="Content Placeholder 4"/>
          <p:cNvSpPr>
            <a:spLocks noGrp="1"/>
          </p:cNvSpPr>
          <p:nvPr>
            <p:ph idx="1"/>
          </p:nvPr>
        </p:nvSpPr>
        <p:spPr/>
        <p:txBody>
          <a:bodyPr/>
          <a:lstStyle/>
          <a:p>
            <a:pPr algn="just"/>
            <a:r>
              <a:rPr lang="en-US" dirty="0" smtClean="0"/>
              <a:t>In both cases, the component that accesses the services of the other component through the interfaces is connected to the interface using a dependency relationship.</a:t>
            </a:r>
            <a:endParaRPr lang="en-US" dirty="0"/>
          </a:p>
        </p:txBody>
      </p:sp>
      <p:pic>
        <p:nvPicPr>
          <p:cNvPr id="6" name="Picture 2"/>
          <p:cNvPicPr>
            <a:picLocks noChangeAspect="1" noChangeArrowheads="1"/>
          </p:cNvPicPr>
          <p:nvPr/>
        </p:nvPicPr>
        <p:blipFill>
          <a:blip r:embed="rId2" cstate="print"/>
          <a:srcRect/>
          <a:stretch>
            <a:fillRect/>
          </a:stretch>
        </p:blipFill>
        <p:spPr bwMode="auto">
          <a:xfrm>
            <a:off x="1600200" y="3558699"/>
            <a:ext cx="5943600" cy="320954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Binary </a:t>
            </a:r>
            <a:r>
              <a:rPr lang="en-US" b="1" dirty="0" err="1" smtClean="0"/>
              <a:t>Replaceability</a:t>
            </a:r>
            <a:endParaRPr lang="en-US" dirty="0"/>
          </a:p>
        </p:txBody>
      </p:sp>
      <p:sp>
        <p:nvSpPr>
          <p:cNvPr id="3" name="Content Placeholder 2"/>
          <p:cNvSpPr>
            <a:spLocks noGrp="1"/>
          </p:cNvSpPr>
          <p:nvPr>
            <p:ph idx="1"/>
          </p:nvPr>
        </p:nvSpPr>
        <p:spPr/>
        <p:txBody>
          <a:bodyPr>
            <a:normAutofit/>
          </a:bodyPr>
          <a:lstStyle/>
          <a:p>
            <a:pPr algn="just"/>
            <a:r>
              <a:rPr lang="en-US" dirty="0" smtClean="0"/>
              <a:t>The basic intent of every component-based operating system facility is to permit the assembly of systems from binary replaceable parts.</a:t>
            </a:r>
          </a:p>
          <a:p>
            <a:pPr algn="just"/>
            <a:r>
              <a:rPr lang="en-US" dirty="0" smtClean="0"/>
              <a:t>This means that we can create a system out of components and then evolve the system by adding new components and replacing the old ones, without rebuilding the system.</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Syllabus</a:t>
            </a:r>
            <a:endParaRPr lang="en-US" dirty="0"/>
          </a:p>
        </p:txBody>
      </p:sp>
      <p:sp>
        <p:nvSpPr>
          <p:cNvPr id="3" name="Content Placeholder 2"/>
          <p:cNvSpPr>
            <a:spLocks noGrp="1"/>
          </p:cNvSpPr>
          <p:nvPr>
            <p:ph idx="1"/>
          </p:nvPr>
        </p:nvSpPr>
        <p:spPr/>
        <p:txBody>
          <a:bodyPr/>
          <a:lstStyle/>
          <a:p>
            <a:pPr marL="514350" indent="-514350">
              <a:buFont typeface="Wingdings" pitchFamily="2" charset="2"/>
              <a:buChar char="ü"/>
            </a:pPr>
            <a:r>
              <a:rPr lang="en-US" dirty="0" smtClean="0"/>
              <a:t>Components</a:t>
            </a:r>
          </a:p>
          <a:p>
            <a:pPr marL="514350" indent="-514350">
              <a:buFont typeface="Wingdings" pitchFamily="2" charset="2"/>
              <a:buChar char="ü"/>
            </a:pPr>
            <a:r>
              <a:rPr lang="en-US" dirty="0" smtClean="0"/>
              <a:t>Deployment</a:t>
            </a:r>
          </a:p>
          <a:p>
            <a:pPr marL="514350" indent="-514350">
              <a:buFont typeface="Wingdings" pitchFamily="2" charset="2"/>
              <a:buChar char="ü"/>
            </a:pPr>
            <a:r>
              <a:rPr lang="en-US" dirty="0" smtClean="0"/>
              <a:t>Component diagrams</a:t>
            </a:r>
          </a:p>
          <a:p>
            <a:pPr marL="514350" indent="-514350">
              <a:buFont typeface="Wingdings" pitchFamily="2" charset="2"/>
              <a:buChar char="ü"/>
            </a:pPr>
            <a:r>
              <a:rPr lang="en-US" dirty="0" smtClean="0"/>
              <a:t>Deployment diagrams</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Binary </a:t>
            </a:r>
            <a:r>
              <a:rPr lang="en-US" b="1" dirty="0" err="1" smtClean="0"/>
              <a:t>Replaceability</a:t>
            </a:r>
            <a:endParaRPr lang="en-US" dirty="0"/>
          </a:p>
        </p:txBody>
      </p:sp>
      <p:sp>
        <p:nvSpPr>
          <p:cNvPr id="3" name="Content Placeholder 2"/>
          <p:cNvSpPr>
            <a:spLocks noGrp="1"/>
          </p:cNvSpPr>
          <p:nvPr>
            <p:ph idx="1"/>
          </p:nvPr>
        </p:nvSpPr>
        <p:spPr/>
        <p:txBody>
          <a:bodyPr>
            <a:normAutofit lnSpcReduction="10000"/>
          </a:bodyPr>
          <a:lstStyle/>
          <a:p>
            <a:pPr algn="just"/>
            <a:r>
              <a:rPr lang="en-US" dirty="0" smtClean="0"/>
              <a:t>A component is a physical and replaceable part of a system that conforms to and provides the realization of a set of interfaces.</a:t>
            </a:r>
            <a:endParaRPr lang="en-US" dirty="0" smtClean="0">
              <a:solidFill>
                <a:srgbClr val="FF0000"/>
              </a:solidFill>
            </a:endParaRPr>
          </a:p>
          <a:p>
            <a:pPr algn="just"/>
            <a:r>
              <a:rPr lang="en-US" dirty="0" smtClean="0">
                <a:solidFill>
                  <a:srgbClr val="FF0000"/>
                </a:solidFill>
              </a:rPr>
              <a:t>First</a:t>
            </a:r>
            <a:r>
              <a:rPr lang="en-US" dirty="0" smtClean="0"/>
              <a:t>, a component is </a:t>
            </a:r>
            <a:r>
              <a:rPr lang="en-US" i="1" dirty="0" smtClean="0">
                <a:solidFill>
                  <a:srgbClr val="FF0000"/>
                </a:solidFill>
              </a:rPr>
              <a:t>physical</a:t>
            </a:r>
            <a:r>
              <a:rPr lang="en-US" dirty="0" smtClean="0"/>
              <a:t>.</a:t>
            </a:r>
          </a:p>
          <a:p>
            <a:pPr lvl="1" algn="just"/>
            <a:r>
              <a:rPr lang="en-US" dirty="0" smtClean="0"/>
              <a:t>It lives in the world of bits, not concepts.</a:t>
            </a:r>
          </a:p>
          <a:p>
            <a:pPr algn="just"/>
            <a:r>
              <a:rPr lang="en-US" dirty="0" smtClean="0">
                <a:solidFill>
                  <a:srgbClr val="FF0000"/>
                </a:solidFill>
              </a:rPr>
              <a:t>Second</a:t>
            </a:r>
            <a:r>
              <a:rPr lang="en-US" dirty="0" smtClean="0"/>
              <a:t>, a component is </a:t>
            </a:r>
            <a:r>
              <a:rPr lang="en-US" i="1" dirty="0" smtClean="0">
                <a:solidFill>
                  <a:srgbClr val="FF0000"/>
                </a:solidFill>
              </a:rPr>
              <a:t>replaceable</a:t>
            </a:r>
            <a:r>
              <a:rPr lang="en-US" dirty="0" smtClean="0"/>
              <a:t>.</a:t>
            </a:r>
          </a:p>
          <a:p>
            <a:pPr lvl="1" algn="just"/>
            <a:r>
              <a:rPr lang="en-US" dirty="0" smtClean="0"/>
              <a:t>A component is substitutable means it is possible to replace a component with another that conforms to the sane interfaces.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Binary </a:t>
            </a:r>
            <a:r>
              <a:rPr lang="en-US" b="1" dirty="0" err="1" smtClean="0"/>
              <a:t>Replaceability</a:t>
            </a:r>
            <a:endParaRPr lang="en-US" dirty="0"/>
          </a:p>
        </p:txBody>
      </p:sp>
      <p:sp>
        <p:nvSpPr>
          <p:cNvPr id="3" name="Content Placeholder 2"/>
          <p:cNvSpPr>
            <a:spLocks noGrp="1"/>
          </p:cNvSpPr>
          <p:nvPr>
            <p:ph idx="1"/>
          </p:nvPr>
        </p:nvSpPr>
        <p:spPr/>
        <p:txBody>
          <a:bodyPr>
            <a:normAutofit/>
          </a:bodyPr>
          <a:lstStyle/>
          <a:p>
            <a:pPr algn="just"/>
            <a:r>
              <a:rPr lang="en-US" dirty="0" smtClean="0">
                <a:solidFill>
                  <a:srgbClr val="FF0000"/>
                </a:solidFill>
              </a:rPr>
              <a:t>Third</a:t>
            </a:r>
            <a:r>
              <a:rPr lang="en-US" dirty="0" smtClean="0"/>
              <a:t>, a component is </a:t>
            </a:r>
            <a:r>
              <a:rPr lang="en-US" i="1" dirty="0" smtClean="0">
                <a:solidFill>
                  <a:srgbClr val="FF0000"/>
                </a:solidFill>
              </a:rPr>
              <a:t>part of a system</a:t>
            </a:r>
            <a:r>
              <a:rPr lang="en-US" dirty="0" smtClean="0"/>
              <a:t>.</a:t>
            </a:r>
          </a:p>
          <a:p>
            <a:pPr lvl="1" algn="just"/>
            <a:r>
              <a:rPr lang="en-US" dirty="0" smtClean="0"/>
              <a:t>A component rarely stands alone. Rather, a given component collaborates with other components and in so doing exists in the architectural or technology context in which it is intended to be used.</a:t>
            </a:r>
          </a:p>
          <a:p>
            <a:pPr algn="just"/>
            <a:r>
              <a:rPr lang="en-US" dirty="0" smtClean="0">
                <a:solidFill>
                  <a:srgbClr val="FF0000"/>
                </a:solidFill>
              </a:rPr>
              <a:t>Fourth</a:t>
            </a:r>
            <a:r>
              <a:rPr lang="en-US" dirty="0" smtClean="0"/>
              <a:t>, a component </a:t>
            </a:r>
            <a:r>
              <a:rPr lang="en-US" i="1" dirty="0" smtClean="0">
                <a:solidFill>
                  <a:srgbClr val="FF0000"/>
                </a:solidFill>
              </a:rPr>
              <a:t>conforms to and provides the realization of a set of interfaces</a:t>
            </a:r>
            <a:r>
              <a:rPr lang="en-US" dirty="0" smtClean="0"/>
              <a: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Kinds of Components</a:t>
            </a:r>
            <a:endParaRPr lang="en-US" dirty="0"/>
          </a:p>
        </p:txBody>
      </p:sp>
      <p:sp>
        <p:nvSpPr>
          <p:cNvPr id="3" name="Content Placeholder 2"/>
          <p:cNvSpPr>
            <a:spLocks noGrp="1"/>
          </p:cNvSpPr>
          <p:nvPr>
            <p:ph idx="1"/>
          </p:nvPr>
        </p:nvSpPr>
        <p:spPr/>
        <p:txBody>
          <a:bodyPr/>
          <a:lstStyle/>
          <a:p>
            <a:pPr algn="just"/>
            <a:r>
              <a:rPr lang="en-US" dirty="0" smtClean="0"/>
              <a:t>Three kinds of components may be distinguished.</a:t>
            </a:r>
          </a:p>
          <a:p>
            <a:pPr marL="514350" indent="-514350" algn="just">
              <a:buFont typeface="+mj-lt"/>
              <a:buAutoNum type="arabicPeriod"/>
            </a:pPr>
            <a:r>
              <a:rPr lang="en-US" dirty="0" smtClean="0">
                <a:solidFill>
                  <a:srgbClr val="FF0000"/>
                </a:solidFill>
              </a:rPr>
              <a:t>First</a:t>
            </a:r>
            <a:r>
              <a:rPr lang="en-US" dirty="0" smtClean="0"/>
              <a:t>, there are </a:t>
            </a:r>
            <a:r>
              <a:rPr lang="en-US" dirty="0" smtClean="0">
                <a:solidFill>
                  <a:srgbClr val="FF0000"/>
                </a:solidFill>
              </a:rPr>
              <a:t>deployment components</a:t>
            </a:r>
            <a:r>
              <a:rPr lang="en-US" dirty="0" smtClean="0"/>
              <a:t>. These are the components necessary and sufficient to form an executable system, such as dynamic libraries (DLLs) and executables (EXEs).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Kinds of Components</a:t>
            </a:r>
            <a:endParaRPr lang="en-US" dirty="0"/>
          </a:p>
        </p:txBody>
      </p:sp>
      <p:sp>
        <p:nvSpPr>
          <p:cNvPr id="3" name="Content Placeholder 2"/>
          <p:cNvSpPr>
            <a:spLocks noGrp="1"/>
          </p:cNvSpPr>
          <p:nvPr>
            <p:ph idx="1"/>
          </p:nvPr>
        </p:nvSpPr>
        <p:spPr/>
        <p:txBody>
          <a:bodyPr>
            <a:normAutofit fontScale="92500"/>
          </a:bodyPr>
          <a:lstStyle/>
          <a:p>
            <a:pPr marL="514350" indent="-514350" algn="just">
              <a:buFont typeface="+mj-lt"/>
              <a:buAutoNum type="arabicPeriod" startAt="2"/>
            </a:pPr>
            <a:r>
              <a:rPr lang="en-US" dirty="0" smtClean="0">
                <a:solidFill>
                  <a:srgbClr val="FF0000"/>
                </a:solidFill>
              </a:rPr>
              <a:t>Second</a:t>
            </a:r>
            <a:r>
              <a:rPr lang="en-US" dirty="0" smtClean="0"/>
              <a:t>, there are work product components. These components are generally the residue of the development process, consisting of things such as the source code files and data files from which deployment components are created.</a:t>
            </a:r>
          </a:p>
          <a:p>
            <a:pPr marL="514350" indent="-514350" algn="just">
              <a:buFont typeface="+mj-lt"/>
              <a:buAutoNum type="arabicPeriod" startAt="2"/>
            </a:pPr>
            <a:r>
              <a:rPr lang="en-US" dirty="0" smtClean="0">
                <a:solidFill>
                  <a:srgbClr val="FF0000"/>
                </a:solidFill>
              </a:rPr>
              <a:t>Third</a:t>
            </a:r>
            <a:r>
              <a:rPr lang="en-US" dirty="0" smtClean="0"/>
              <a:t> are execution components. These components are created as a consequence of an executing system, such as COM+ object, which is instantiated from a DLL.</a:t>
            </a: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Organizing Components</a:t>
            </a:r>
            <a:endParaRPr lang="en-US" dirty="0"/>
          </a:p>
        </p:txBody>
      </p:sp>
      <p:sp>
        <p:nvSpPr>
          <p:cNvPr id="3" name="Content Placeholder 2"/>
          <p:cNvSpPr>
            <a:spLocks noGrp="1"/>
          </p:cNvSpPr>
          <p:nvPr>
            <p:ph idx="1"/>
          </p:nvPr>
        </p:nvSpPr>
        <p:spPr/>
        <p:txBody>
          <a:bodyPr>
            <a:normAutofit/>
          </a:bodyPr>
          <a:lstStyle/>
          <a:p>
            <a:pPr algn="just"/>
            <a:r>
              <a:rPr lang="en-US" dirty="0" smtClean="0"/>
              <a:t>We can organize components by grouping them in packages in the same manner in which you organize classes.</a:t>
            </a:r>
          </a:p>
          <a:p>
            <a:pPr algn="just"/>
            <a:r>
              <a:rPr lang="en-US" dirty="0" smtClean="0"/>
              <a:t>We can also organize components by specifying dependency, generalization, association (including aggregation), and realization relationships among them.</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Standard Elements</a:t>
            </a:r>
            <a:endParaRPr lang="en-US" dirty="0"/>
          </a:p>
        </p:txBody>
      </p:sp>
      <p:sp>
        <p:nvSpPr>
          <p:cNvPr id="3" name="Content Placeholder 2"/>
          <p:cNvSpPr>
            <a:spLocks noGrp="1"/>
          </p:cNvSpPr>
          <p:nvPr>
            <p:ph idx="1"/>
          </p:nvPr>
        </p:nvSpPr>
        <p:spPr/>
        <p:txBody>
          <a:bodyPr/>
          <a:lstStyle/>
          <a:p>
            <a:pPr algn="just"/>
            <a:r>
              <a:rPr lang="en-US" dirty="0" smtClean="0"/>
              <a:t>All the UML’s extensibility mechanisms apply to components.</a:t>
            </a:r>
          </a:p>
          <a:p>
            <a:pPr algn="just"/>
            <a:r>
              <a:rPr lang="en-US" dirty="0" smtClean="0"/>
              <a:t>Most often, we’ll use tagged values to extend the component properties and stereotypes to specify new kind of components.</a:t>
            </a:r>
          </a:p>
          <a:p>
            <a:pPr algn="just"/>
            <a:r>
              <a:rPr lang="en-US" dirty="0" smtClean="0"/>
              <a:t>The UML defines </a:t>
            </a:r>
            <a:r>
              <a:rPr lang="en-US" dirty="0" smtClean="0">
                <a:solidFill>
                  <a:srgbClr val="FF0000"/>
                </a:solidFill>
              </a:rPr>
              <a:t>five</a:t>
            </a:r>
            <a:r>
              <a:rPr lang="en-US" dirty="0" smtClean="0"/>
              <a:t> standard stereotypes that apply to components:</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Standard Elements</a:t>
            </a:r>
            <a:endParaRPr lang="en-US" dirty="0"/>
          </a:p>
        </p:txBody>
      </p:sp>
      <p:graphicFrame>
        <p:nvGraphicFramePr>
          <p:cNvPr id="4" name="Content Placeholder 3"/>
          <p:cNvGraphicFramePr>
            <a:graphicFrameLocks noGrp="1"/>
          </p:cNvGraphicFramePr>
          <p:nvPr>
            <p:ph idx="1"/>
          </p:nvPr>
        </p:nvGraphicFramePr>
        <p:xfrm>
          <a:off x="228600" y="1600200"/>
          <a:ext cx="8686800" cy="2494280"/>
        </p:xfrm>
        <a:graphic>
          <a:graphicData uri="http://schemas.openxmlformats.org/drawingml/2006/table">
            <a:tbl>
              <a:tblPr firstRow="1" bandRow="1">
                <a:tableStyleId>{2D5ABB26-0587-4C30-8999-92F81FD0307C}</a:tableStyleId>
              </a:tblPr>
              <a:tblGrid>
                <a:gridCol w="685800"/>
                <a:gridCol w="1371600"/>
                <a:gridCol w="6629400"/>
              </a:tblGrid>
              <a:tr h="370840">
                <a:tc>
                  <a:txBody>
                    <a:bodyPr/>
                    <a:lstStyle/>
                    <a:p>
                      <a:r>
                        <a:rPr lang="en-US" b="1" dirty="0" err="1" smtClean="0">
                          <a:solidFill>
                            <a:srgbClr val="FF0000"/>
                          </a:solidFill>
                        </a:rPr>
                        <a:t>S.No</a:t>
                      </a:r>
                      <a:endParaRPr lang="en-US"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b="1" dirty="0" smtClean="0">
                          <a:solidFill>
                            <a:srgbClr val="FF0000"/>
                          </a:solidFill>
                        </a:rPr>
                        <a:t>Stereotypes</a:t>
                      </a:r>
                      <a:endParaRPr lang="en-US"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b="1" dirty="0" smtClean="0">
                          <a:solidFill>
                            <a:srgbClr val="FF0000"/>
                          </a:solidFill>
                        </a:rPr>
                        <a:t>Specification</a:t>
                      </a:r>
                      <a:endParaRPr lang="en-US"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t>1</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kern="1200" baseline="0" dirty="0" smtClean="0">
                          <a:solidFill>
                            <a:schemeClr val="tx1"/>
                          </a:solidFill>
                          <a:latin typeface="+mn-lt"/>
                          <a:ea typeface="+mn-ea"/>
                          <a:cs typeface="+mn-cs"/>
                        </a:rPr>
                        <a:t>executable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800" kern="1200" baseline="0" dirty="0" smtClean="0">
                          <a:solidFill>
                            <a:schemeClr val="tx1"/>
                          </a:solidFill>
                          <a:latin typeface="+mn-lt"/>
                          <a:ea typeface="+mn-ea"/>
                          <a:cs typeface="+mn-cs"/>
                        </a:rPr>
                        <a:t>Specifies a component that may be executed on a node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t>2</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kern="1200" baseline="0" dirty="0" smtClean="0">
                          <a:solidFill>
                            <a:schemeClr val="tx1"/>
                          </a:solidFill>
                          <a:latin typeface="+mn-lt"/>
                          <a:ea typeface="+mn-ea"/>
                          <a:cs typeface="+mn-cs"/>
                        </a:rPr>
                        <a:t>library</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800" kern="1200" baseline="0" dirty="0" smtClean="0">
                          <a:solidFill>
                            <a:schemeClr val="tx1"/>
                          </a:solidFill>
                          <a:latin typeface="+mn-lt"/>
                          <a:ea typeface="+mn-ea"/>
                          <a:cs typeface="+mn-cs"/>
                        </a:rPr>
                        <a:t>Specifies a static or dynamic object library</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t>3</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kern="1200" baseline="0" dirty="0" smtClean="0">
                          <a:solidFill>
                            <a:schemeClr val="tx1"/>
                          </a:solidFill>
                          <a:latin typeface="+mn-lt"/>
                          <a:ea typeface="+mn-ea"/>
                          <a:cs typeface="+mn-cs"/>
                        </a:rPr>
                        <a:t>table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800" kern="1200" baseline="0" dirty="0" smtClean="0">
                          <a:solidFill>
                            <a:schemeClr val="tx1"/>
                          </a:solidFill>
                          <a:latin typeface="+mn-lt"/>
                          <a:ea typeface="+mn-ea"/>
                          <a:cs typeface="+mn-cs"/>
                        </a:rPr>
                        <a:t>Specifies a component that represents a database table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t>4</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kern="1200" baseline="0" dirty="0" smtClean="0">
                          <a:solidFill>
                            <a:schemeClr val="tx1"/>
                          </a:solidFill>
                          <a:latin typeface="+mn-lt"/>
                          <a:ea typeface="+mn-ea"/>
                          <a:cs typeface="+mn-cs"/>
                        </a:rPr>
                        <a:t>file </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800" kern="1200" baseline="0" dirty="0" smtClean="0">
                          <a:solidFill>
                            <a:schemeClr val="tx1"/>
                          </a:solidFill>
                          <a:latin typeface="+mn-lt"/>
                          <a:ea typeface="+mn-ea"/>
                          <a:cs typeface="+mn-cs"/>
                        </a:rPr>
                        <a:t>Specifies a component that represents a document containing source code or data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t>5</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kern="1200" baseline="0" dirty="0" smtClean="0">
                          <a:solidFill>
                            <a:schemeClr val="tx1"/>
                          </a:solidFill>
                          <a:latin typeface="+mn-lt"/>
                          <a:ea typeface="+mn-ea"/>
                          <a:cs typeface="+mn-cs"/>
                        </a:rPr>
                        <a:t>document</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800" kern="1200" baseline="0" dirty="0" smtClean="0">
                          <a:solidFill>
                            <a:schemeClr val="tx1"/>
                          </a:solidFill>
                          <a:latin typeface="+mn-lt"/>
                          <a:ea typeface="+mn-ea"/>
                          <a:cs typeface="+mn-cs"/>
                        </a:rPr>
                        <a:t>Specifies a component that represents a document</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Common Modeling Techniques</a:t>
            </a:r>
            <a:endParaRPr lang="en-US" dirty="0"/>
          </a:p>
        </p:txBody>
      </p:sp>
      <p:sp>
        <p:nvSpPr>
          <p:cNvPr id="3" name="Content Placeholder 2"/>
          <p:cNvSpPr>
            <a:spLocks noGrp="1"/>
          </p:cNvSpPr>
          <p:nvPr>
            <p:ph idx="1"/>
          </p:nvPr>
        </p:nvSpPr>
        <p:spPr/>
        <p:txBody>
          <a:bodyPr/>
          <a:lstStyle/>
          <a:p>
            <a:pPr algn="just">
              <a:buNone/>
            </a:pPr>
            <a:r>
              <a:rPr lang="en-US" dirty="0" smtClean="0"/>
              <a:t>	</a:t>
            </a:r>
            <a:r>
              <a:rPr lang="en-US" dirty="0" smtClean="0">
                <a:solidFill>
                  <a:srgbClr val="FF0000"/>
                </a:solidFill>
              </a:rPr>
              <a:t>There are four modeling techniques are there in Components:</a:t>
            </a:r>
          </a:p>
          <a:p>
            <a:pPr algn="just"/>
            <a:r>
              <a:rPr lang="en-US" dirty="0" smtClean="0"/>
              <a:t>Modeling Executables and Libraries</a:t>
            </a:r>
          </a:p>
          <a:p>
            <a:pPr algn="just"/>
            <a:r>
              <a:rPr lang="en-US" dirty="0" smtClean="0"/>
              <a:t>Modeling Tables, Files, and Documents</a:t>
            </a:r>
          </a:p>
          <a:p>
            <a:pPr algn="just"/>
            <a:r>
              <a:rPr lang="en-US" dirty="0" smtClean="0"/>
              <a:t>Modeling an API</a:t>
            </a:r>
          </a:p>
          <a:p>
            <a:pPr algn="just"/>
            <a:r>
              <a:rPr lang="en-US" dirty="0" smtClean="0"/>
              <a:t>Modeling Source Code</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Modeling Executables and Libraries</a:t>
            </a:r>
          </a:p>
        </p:txBody>
      </p:sp>
      <p:sp>
        <p:nvSpPr>
          <p:cNvPr id="3" name="Content Placeholder 2"/>
          <p:cNvSpPr>
            <a:spLocks noGrp="1"/>
          </p:cNvSpPr>
          <p:nvPr>
            <p:ph idx="1"/>
          </p:nvPr>
        </p:nvSpPr>
        <p:spPr/>
        <p:txBody>
          <a:bodyPr>
            <a:normAutofit fontScale="85000" lnSpcReduction="10000"/>
          </a:bodyPr>
          <a:lstStyle/>
          <a:p>
            <a:pPr>
              <a:buNone/>
            </a:pPr>
            <a:r>
              <a:rPr lang="en-US" dirty="0" smtClean="0"/>
              <a:t>	</a:t>
            </a:r>
            <a:r>
              <a:rPr lang="en-US" dirty="0" smtClean="0">
                <a:solidFill>
                  <a:srgbClr val="FF0000"/>
                </a:solidFill>
              </a:rPr>
              <a:t>To model executables and libraries:</a:t>
            </a:r>
          </a:p>
          <a:p>
            <a:pPr algn="just"/>
            <a:r>
              <a:rPr lang="en-US" dirty="0" smtClean="0"/>
              <a:t>Identify the partitioning of the physical system. Consider the impact of the technical, configuration management and reuse issues.</a:t>
            </a:r>
          </a:p>
          <a:p>
            <a:pPr algn="just"/>
            <a:r>
              <a:rPr lang="en-US" dirty="0" smtClean="0"/>
              <a:t>Model any executables and libraries as components, using the appropriate standard elements.</a:t>
            </a:r>
          </a:p>
          <a:p>
            <a:pPr algn="just"/>
            <a:r>
              <a:rPr lang="en-US" dirty="0" smtClean="0"/>
              <a:t>Model the significant interfaces that some components use and others realize.</a:t>
            </a:r>
          </a:p>
          <a:p>
            <a:pPr algn="just"/>
            <a:r>
              <a:rPr lang="en-US" dirty="0" smtClean="0"/>
              <a:t>As necessary to communicate your intent, model the relationships among these executables, libraries and interfaces.</a:t>
            </a:r>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Modeling Executables and Libraries</a:t>
            </a:r>
          </a:p>
        </p:txBody>
      </p:sp>
      <p:pic>
        <p:nvPicPr>
          <p:cNvPr id="2050" name="Picture 2"/>
          <p:cNvPicPr>
            <a:picLocks noGrp="1" noChangeAspect="1" noChangeArrowheads="1"/>
          </p:cNvPicPr>
          <p:nvPr>
            <p:ph idx="1"/>
          </p:nvPr>
        </p:nvPicPr>
        <p:blipFill>
          <a:blip r:embed="rId2" cstate="print"/>
          <a:srcRect/>
          <a:stretch>
            <a:fillRect/>
          </a:stretch>
        </p:blipFill>
        <p:spPr bwMode="auto">
          <a:xfrm>
            <a:off x="2250576" y="1676400"/>
            <a:ext cx="4610828" cy="434340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0"/>
            <a:ext cx="8229600" cy="1143000"/>
          </a:xfrm>
        </p:spPr>
        <p:txBody>
          <a:bodyPr>
            <a:normAutofit/>
          </a:bodyPr>
          <a:lstStyle/>
          <a:p>
            <a:r>
              <a:rPr lang="en-US" sz="6600" dirty="0" smtClean="0"/>
              <a:t>Components</a:t>
            </a:r>
            <a:endParaRPr lang="en-US" sz="66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Modeling Tables, Files, and Documents</a:t>
            </a:r>
            <a:endParaRPr lang="en-US" dirty="0"/>
          </a:p>
        </p:txBody>
      </p:sp>
      <p:sp>
        <p:nvSpPr>
          <p:cNvPr id="3" name="Content Placeholder 2"/>
          <p:cNvSpPr>
            <a:spLocks noGrp="1"/>
          </p:cNvSpPr>
          <p:nvPr>
            <p:ph idx="1"/>
          </p:nvPr>
        </p:nvSpPr>
        <p:spPr/>
        <p:txBody>
          <a:bodyPr/>
          <a:lstStyle/>
          <a:p>
            <a:pPr algn="just">
              <a:buNone/>
            </a:pPr>
            <a:r>
              <a:rPr lang="en-US" dirty="0" smtClean="0"/>
              <a:t>	</a:t>
            </a:r>
            <a:r>
              <a:rPr lang="en-US" dirty="0" smtClean="0">
                <a:solidFill>
                  <a:srgbClr val="FF0000"/>
                </a:solidFill>
              </a:rPr>
              <a:t>To model tables, files and documents:</a:t>
            </a:r>
          </a:p>
          <a:p>
            <a:pPr algn="just"/>
            <a:r>
              <a:rPr lang="en-US" dirty="0" smtClean="0"/>
              <a:t>Identify the components that are part of the physical implementation of your system.</a:t>
            </a:r>
          </a:p>
          <a:p>
            <a:pPr algn="just"/>
            <a:r>
              <a:rPr lang="en-US" dirty="0" smtClean="0"/>
              <a:t>Model these things as components.</a:t>
            </a:r>
          </a:p>
          <a:p>
            <a:pPr algn="just"/>
            <a:r>
              <a:rPr lang="en-US" dirty="0" smtClean="0"/>
              <a:t>As necessary to communicate your intent, model the relationships among these components and other executables, libraries and interfaces in the system.</a:t>
            </a:r>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Modeling Tables, Files, and Documents</a:t>
            </a:r>
            <a:endParaRPr lang="en-US" dirty="0"/>
          </a:p>
        </p:txBody>
      </p:sp>
      <p:pic>
        <p:nvPicPr>
          <p:cNvPr id="3074" name="Picture 2"/>
          <p:cNvPicPr>
            <a:picLocks noGrp="1" noChangeAspect="1" noChangeArrowheads="1"/>
          </p:cNvPicPr>
          <p:nvPr>
            <p:ph idx="1"/>
          </p:nvPr>
        </p:nvPicPr>
        <p:blipFill>
          <a:blip r:embed="rId2" cstate="print"/>
          <a:srcRect/>
          <a:stretch>
            <a:fillRect/>
          </a:stretch>
        </p:blipFill>
        <p:spPr bwMode="auto">
          <a:xfrm>
            <a:off x="2057399" y="1398872"/>
            <a:ext cx="4948497" cy="4849527"/>
          </a:xfrm>
          <a:prstGeom prst="rect">
            <a:avLst/>
          </a:prstGeom>
          <a:noFill/>
          <a:ln w="9525">
            <a:noFill/>
            <a:miter lim="800000"/>
            <a:headEnd/>
            <a:tailEnd/>
          </a:ln>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Modeling an API</a:t>
            </a:r>
            <a:endParaRPr lang="en-US" dirty="0"/>
          </a:p>
        </p:txBody>
      </p:sp>
      <p:sp>
        <p:nvSpPr>
          <p:cNvPr id="3" name="Content Placeholder 2"/>
          <p:cNvSpPr>
            <a:spLocks noGrp="1"/>
          </p:cNvSpPr>
          <p:nvPr>
            <p:ph idx="1"/>
          </p:nvPr>
        </p:nvSpPr>
        <p:spPr/>
        <p:txBody>
          <a:bodyPr>
            <a:normAutofit fontScale="92500" lnSpcReduction="20000"/>
          </a:bodyPr>
          <a:lstStyle/>
          <a:p>
            <a:pPr algn="just">
              <a:buNone/>
            </a:pPr>
            <a:r>
              <a:rPr lang="en-US" dirty="0" smtClean="0"/>
              <a:t>	</a:t>
            </a:r>
            <a:r>
              <a:rPr lang="en-US" dirty="0" smtClean="0">
                <a:solidFill>
                  <a:srgbClr val="FF0000"/>
                </a:solidFill>
              </a:rPr>
              <a:t>To model an API:</a:t>
            </a:r>
          </a:p>
          <a:p>
            <a:pPr algn="just"/>
            <a:r>
              <a:rPr lang="en-US" dirty="0" smtClean="0"/>
              <a:t>Identify the programmatic seems in the system and model each seem as an interface.</a:t>
            </a:r>
          </a:p>
          <a:p>
            <a:pPr algn="just"/>
            <a:r>
              <a:rPr lang="en-US" dirty="0" smtClean="0"/>
              <a:t>Expose only those properties of the interface that are important to visualize the given context. Otherwise, hide these properties, keeping them in the interface’s specification for reference, as necessary.</a:t>
            </a:r>
          </a:p>
          <a:p>
            <a:pPr algn="just"/>
            <a:r>
              <a:rPr lang="en-US" dirty="0" smtClean="0"/>
              <a:t>Model the realization of each API only as it is important to show the configuration of a specific implementation.</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Modeling an API</a:t>
            </a:r>
            <a:endParaRPr lang="en-US" dirty="0"/>
          </a:p>
        </p:txBody>
      </p:sp>
      <p:pic>
        <p:nvPicPr>
          <p:cNvPr id="4098" name="Picture 2"/>
          <p:cNvPicPr>
            <a:picLocks noGrp="1" noChangeAspect="1" noChangeArrowheads="1"/>
          </p:cNvPicPr>
          <p:nvPr>
            <p:ph idx="1"/>
          </p:nvPr>
        </p:nvPicPr>
        <p:blipFill>
          <a:blip r:embed="rId2" cstate="print"/>
          <a:srcRect/>
          <a:stretch>
            <a:fillRect/>
          </a:stretch>
        </p:blipFill>
        <p:spPr bwMode="auto">
          <a:xfrm>
            <a:off x="2325021" y="2362200"/>
            <a:ext cx="4562875" cy="3048000"/>
          </a:xfrm>
          <a:prstGeom prst="rect">
            <a:avLst/>
          </a:prstGeom>
          <a:noFill/>
          <a:ln w="9525">
            <a:noFill/>
            <a:miter lim="800000"/>
            <a:headEnd/>
            <a:tailEnd/>
          </a:ln>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Modeling Source Code</a:t>
            </a:r>
            <a:endParaRPr lang="en-US" dirty="0"/>
          </a:p>
        </p:txBody>
      </p:sp>
      <p:sp>
        <p:nvSpPr>
          <p:cNvPr id="3" name="Content Placeholder 2"/>
          <p:cNvSpPr>
            <a:spLocks noGrp="1"/>
          </p:cNvSpPr>
          <p:nvPr>
            <p:ph idx="1"/>
          </p:nvPr>
        </p:nvSpPr>
        <p:spPr/>
        <p:txBody>
          <a:bodyPr>
            <a:normAutofit fontScale="85000" lnSpcReduction="10000"/>
          </a:bodyPr>
          <a:lstStyle/>
          <a:p>
            <a:pPr algn="just">
              <a:buNone/>
            </a:pPr>
            <a:r>
              <a:rPr lang="en-US" dirty="0" smtClean="0"/>
              <a:t>	</a:t>
            </a:r>
            <a:r>
              <a:rPr lang="en-US" dirty="0" smtClean="0">
                <a:solidFill>
                  <a:srgbClr val="FF0000"/>
                </a:solidFill>
              </a:rPr>
              <a:t>To model source code:</a:t>
            </a:r>
          </a:p>
          <a:p>
            <a:pPr algn="just"/>
            <a:r>
              <a:rPr lang="en-US" dirty="0" smtClean="0"/>
              <a:t>Depending on the constraints imposed by your development tools, model the files used to store the details of all your logical elements, along with their compilation dependencies.</a:t>
            </a:r>
          </a:p>
          <a:p>
            <a:pPr algn="just"/>
            <a:r>
              <a:rPr lang="en-US" dirty="0" smtClean="0"/>
              <a:t>Use tagged values if you want to use configuration management and version control tools.</a:t>
            </a:r>
          </a:p>
          <a:p>
            <a:pPr algn="just"/>
            <a:r>
              <a:rPr lang="en-US" dirty="0" smtClean="0"/>
              <a:t>As far as possible, let your development tools manage the relationships among these files, and use the UML only to visualize and document these relationships.</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Modeling Source Code</a:t>
            </a:r>
            <a:endParaRPr lang="en-US" dirty="0"/>
          </a:p>
        </p:txBody>
      </p:sp>
      <p:pic>
        <p:nvPicPr>
          <p:cNvPr id="5122" name="Picture 2"/>
          <p:cNvPicPr>
            <a:picLocks noGrp="1" noChangeAspect="1" noChangeArrowheads="1"/>
          </p:cNvPicPr>
          <p:nvPr>
            <p:ph idx="1"/>
          </p:nvPr>
        </p:nvPicPr>
        <p:blipFill>
          <a:blip r:embed="rId2" cstate="print"/>
          <a:srcRect/>
          <a:stretch>
            <a:fillRect/>
          </a:stretch>
        </p:blipFill>
        <p:spPr bwMode="auto">
          <a:xfrm>
            <a:off x="2209800" y="1978145"/>
            <a:ext cx="4969243" cy="3965456"/>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 to be covered</a:t>
            </a:r>
            <a:endParaRPr lang="en-US" dirty="0"/>
          </a:p>
        </p:txBody>
      </p:sp>
      <p:sp>
        <p:nvSpPr>
          <p:cNvPr id="3" name="Content Placeholder 2"/>
          <p:cNvSpPr>
            <a:spLocks noGrp="1"/>
          </p:cNvSpPr>
          <p:nvPr>
            <p:ph idx="1"/>
          </p:nvPr>
        </p:nvSpPr>
        <p:spPr/>
        <p:txBody>
          <a:bodyPr/>
          <a:lstStyle/>
          <a:p>
            <a:r>
              <a:rPr lang="en-US" dirty="0" smtClean="0"/>
              <a:t>Getting Started</a:t>
            </a:r>
          </a:p>
          <a:p>
            <a:r>
              <a:rPr lang="en-US" dirty="0" smtClean="0"/>
              <a:t>Terms and Concepts</a:t>
            </a:r>
          </a:p>
          <a:p>
            <a:r>
              <a:rPr lang="en-US" dirty="0" smtClean="0"/>
              <a:t>Common Modeling Techniques</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fontScale="92500"/>
          </a:bodyPr>
          <a:lstStyle/>
          <a:p>
            <a:pPr algn="just"/>
            <a:r>
              <a:rPr lang="en-US" dirty="0" smtClean="0"/>
              <a:t>A component is a physical and replaceable part of a system that conforms to and provides the realization of a set of interfaces.</a:t>
            </a:r>
          </a:p>
          <a:p>
            <a:pPr algn="just"/>
            <a:r>
              <a:rPr lang="en-US" dirty="0" smtClean="0"/>
              <a:t>We use components to model the physical things that may reside on a node, such as executables, libraries, tables, files, and documents.</a:t>
            </a:r>
          </a:p>
          <a:p>
            <a:pPr algn="just"/>
            <a:r>
              <a:rPr lang="en-US" dirty="0" smtClean="0"/>
              <a:t>A component typically represents the physical packaging of otherwise logical elements, such as classes, interfaces, and collaborations.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Getting Started</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smtClean="0"/>
              <a:t>While building a software-intensive system, we do logical modeling to visualize, specify, and document your decisions about the vocabulary of your domain and the structural and behavioral way those things collaborate.</a:t>
            </a:r>
          </a:p>
          <a:p>
            <a:pPr algn="just"/>
            <a:r>
              <a:rPr lang="en-US" dirty="0" smtClean="0"/>
              <a:t>We do physical modeling to construct the executable system.</a:t>
            </a:r>
          </a:p>
          <a:p>
            <a:pPr algn="just"/>
            <a:r>
              <a:rPr lang="en-US" dirty="0" smtClean="0"/>
              <a:t>Whereas these logical things live in the conceptual world, the physical things live in the world of bits.</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Getting Started</a:t>
            </a:r>
            <a:endParaRPr lang="en-US" dirty="0"/>
          </a:p>
        </p:txBody>
      </p:sp>
      <p:sp>
        <p:nvSpPr>
          <p:cNvPr id="3" name="Content Placeholder 2"/>
          <p:cNvSpPr>
            <a:spLocks noGrp="1"/>
          </p:cNvSpPr>
          <p:nvPr>
            <p:ph idx="1"/>
          </p:nvPr>
        </p:nvSpPr>
        <p:spPr/>
        <p:txBody>
          <a:bodyPr>
            <a:normAutofit lnSpcReduction="10000"/>
          </a:bodyPr>
          <a:lstStyle/>
          <a:p>
            <a:pPr algn="just"/>
            <a:r>
              <a:rPr lang="en-US" dirty="0" smtClean="0"/>
              <a:t>In the UML, all these physical things are modeled as components.</a:t>
            </a:r>
          </a:p>
          <a:p>
            <a:pPr algn="just"/>
            <a:r>
              <a:rPr lang="en-US" dirty="0" smtClean="0"/>
              <a:t>A component is a physical thing that conforms to and realizes a set of interfaces.</a:t>
            </a:r>
          </a:p>
          <a:p>
            <a:pPr algn="just"/>
            <a:r>
              <a:rPr lang="en-US" dirty="0" smtClean="0"/>
              <a:t>Interfaces </a:t>
            </a:r>
            <a:r>
              <a:rPr lang="en-US" dirty="0" smtClean="0"/>
              <a:t>bridge your logical and physical models.</a:t>
            </a:r>
          </a:p>
          <a:p>
            <a:pPr algn="just"/>
            <a:r>
              <a:rPr lang="en-US" dirty="0" smtClean="0"/>
              <a:t>In software, many operating systems and programming languages directly support the concept of a component.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Getting Started</a:t>
            </a:r>
            <a:endParaRPr lang="en-US" dirty="0"/>
          </a:p>
        </p:txBody>
      </p:sp>
      <p:sp>
        <p:nvSpPr>
          <p:cNvPr id="3" name="Content Placeholder 2"/>
          <p:cNvSpPr>
            <a:spLocks noGrp="1"/>
          </p:cNvSpPr>
          <p:nvPr>
            <p:ph idx="1"/>
          </p:nvPr>
        </p:nvSpPr>
        <p:spPr/>
        <p:txBody>
          <a:bodyPr>
            <a:normAutofit fontScale="92500"/>
          </a:bodyPr>
          <a:lstStyle/>
          <a:p>
            <a:pPr algn="just"/>
            <a:r>
              <a:rPr lang="en-US" dirty="0" smtClean="0"/>
              <a:t>Object libraries, executables, COM+ components, and Enterprise Java Beans are all examples of components that may be represented directly in the UML by using components.</a:t>
            </a:r>
          </a:p>
          <a:p>
            <a:pPr algn="just"/>
            <a:r>
              <a:rPr lang="en-US" dirty="0" smtClean="0"/>
              <a:t>Not only can components be used to model these kinds of things, they can also be used to represent other things that participate in an executing system, such as tables, files, and documents.</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Getting Started</a:t>
            </a:r>
            <a:endParaRPr lang="en-US" dirty="0"/>
          </a:p>
        </p:txBody>
      </p:sp>
      <p:sp>
        <p:nvSpPr>
          <p:cNvPr id="5" name="Content Placeholder 4"/>
          <p:cNvSpPr>
            <a:spLocks noGrp="1"/>
          </p:cNvSpPr>
          <p:nvPr>
            <p:ph idx="1"/>
          </p:nvPr>
        </p:nvSpPr>
        <p:spPr/>
        <p:txBody>
          <a:bodyPr/>
          <a:lstStyle/>
          <a:p>
            <a:pPr algn="just"/>
            <a:r>
              <a:rPr lang="en-US" dirty="0" smtClean="0"/>
              <a:t>The UML provides a graphical representation of a component, as shown in below figure.</a:t>
            </a:r>
          </a:p>
          <a:p>
            <a:pPr algn="just"/>
            <a:r>
              <a:rPr lang="en-US" dirty="0" smtClean="0"/>
              <a:t>This canonical notation permits you to visualize a component apart from any operating system or programming language.</a:t>
            </a:r>
            <a:endParaRPr lang="en-US" dirty="0"/>
          </a:p>
        </p:txBody>
      </p:sp>
      <p:pic>
        <p:nvPicPr>
          <p:cNvPr id="6" name="Picture 2"/>
          <p:cNvPicPr>
            <a:picLocks noChangeAspect="1" noChangeArrowheads="1"/>
          </p:cNvPicPr>
          <p:nvPr/>
        </p:nvPicPr>
        <p:blipFill>
          <a:blip r:embed="rId2" cstate="print"/>
          <a:srcRect/>
          <a:stretch>
            <a:fillRect/>
          </a:stretch>
        </p:blipFill>
        <p:spPr bwMode="auto">
          <a:xfrm>
            <a:off x="1676400" y="4267200"/>
            <a:ext cx="5579557" cy="2455005"/>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162</TotalTime>
  <Words>1237</Words>
  <Application>Microsoft Office PowerPoint</Application>
  <PresentationFormat>On-screen Show (4:3)</PresentationFormat>
  <Paragraphs>135</Paragraphs>
  <Slides>35</Slides>
  <Notes>0</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Office Theme</vt:lpstr>
      <vt:lpstr>Architectural Modeling</vt:lpstr>
      <vt:lpstr>Syllabus</vt:lpstr>
      <vt:lpstr>Components</vt:lpstr>
      <vt:lpstr>Topics to be covered</vt:lpstr>
      <vt:lpstr>Introduction</vt:lpstr>
      <vt:lpstr>Getting Started</vt:lpstr>
      <vt:lpstr>Getting Started</vt:lpstr>
      <vt:lpstr>Getting Started</vt:lpstr>
      <vt:lpstr>Getting Started</vt:lpstr>
      <vt:lpstr>Terms and Concepts</vt:lpstr>
      <vt:lpstr>Names</vt:lpstr>
      <vt:lpstr>Names</vt:lpstr>
      <vt:lpstr>Components and Classes</vt:lpstr>
      <vt:lpstr>Components and Classes</vt:lpstr>
      <vt:lpstr>Components and Classes</vt:lpstr>
      <vt:lpstr>Components and Interfaces</vt:lpstr>
      <vt:lpstr>Components and Interfaces</vt:lpstr>
      <vt:lpstr>Components and Interfaces</vt:lpstr>
      <vt:lpstr>Binary Replaceability</vt:lpstr>
      <vt:lpstr>Binary Replaceability</vt:lpstr>
      <vt:lpstr>Binary Replaceability</vt:lpstr>
      <vt:lpstr>Kinds of Components</vt:lpstr>
      <vt:lpstr>Kinds of Components</vt:lpstr>
      <vt:lpstr>Organizing Components</vt:lpstr>
      <vt:lpstr>Standard Elements</vt:lpstr>
      <vt:lpstr>Standard Elements</vt:lpstr>
      <vt:lpstr>Common Modeling Techniques</vt:lpstr>
      <vt:lpstr>Modeling Executables and Libraries</vt:lpstr>
      <vt:lpstr>Modeling Executables and Libraries</vt:lpstr>
      <vt:lpstr>Modeling Tables, Files, and Documents</vt:lpstr>
      <vt:lpstr>Modeling Tables, Files, and Documents</vt:lpstr>
      <vt:lpstr>Modeling an API</vt:lpstr>
      <vt:lpstr>Modeling an API</vt:lpstr>
      <vt:lpstr>Modeling Source Code</vt:lpstr>
      <vt:lpstr>Modeling Source Code</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Architectural Modeling</dc:title>
  <dc:creator>AVINASH</dc:creator>
  <cp:lastModifiedBy>RAMESH</cp:lastModifiedBy>
  <cp:revision>83</cp:revision>
  <dcterms:created xsi:type="dcterms:W3CDTF">2006-08-16T00:00:00Z</dcterms:created>
  <dcterms:modified xsi:type="dcterms:W3CDTF">2020-02-27T03:08:20Z</dcterms:modified>
</cp:coreProperties>
</file>