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7" r:id="rId14"/>
    <p:sldId id="268" r:id="rId15"/>
    <p:sldId id="276" r:id="rId16"/>
    <p:sldId id="269" r:id="rId17"/>
    <p:sldId id="275" r:id="rId18"/>
    <p:sldId id="270" r:id="rId19"/>
    <p:sldId id="274" r:id="rId20"/>
    <p:sldId id="271" r:id="rId21"/>
    <p:sldId id="273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18-Feb-20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Component Diagrams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When modeling the static implementation view of a system, we will typically use component diagrams in one of </a:t>
            </a:r>
            <a:r>
              <a:rPr lang="en-US" dirty="0" smtClean="0">
                <a:solidFill>
                  <a:srgbClr val="FF0000"/>
                </a:solidFill>
              </a:rPr>
              <a:t>four</a:t>
            </a:r>
            <a:r>
              <a:rPr lang="en-US" dirty="0" smtClean="0"/>
              <a:t> ways: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To model source </a:t>
            </a:r>
            <a:r>
              <a:rPr lang="en-US" dirty="0" smtClean="0"/>
              <a:t>code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To model executable </a:t>
            </a:r>
            <a:r>
              <a:rPr lang="en-US" dirty="0" smtClean="0"/>
              <a:t>releases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To model physical </a:t>
            </a:r>
            <a:r>
              <a:rPr lang="en-US" dirty="0" smtClean="0"/>
              <a:t>databases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To model adaptable </a:t>
            </a:r>
            <a:r>
              <a:rPr lang="en-US" dirty="0" smtClean="0"/>
              <a:t>systems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Modeling </a:t>
            </a:r>
            <a:r>
              <a:rPr lang="en-US" dirty="0" smtClean="0"/>
              <a:t>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	There are five modeling techniques are there in Component Diagrams</a:t>
            </a:r>
          </a:p>
          <a:p>
            <a:pPr algn="just"/>
            <a:r>
              <a:rPr lang="en-US" dirty="0" smtClean="0"/>
              <a:t>Modeling </a:t>
            </a:r>
            <a:r>
              <a:rPr lang="en-US" dirty="0" smtClean="0"/>
              <a:t>Source </a:t>
            </a:r>
            <a:r>
              <a:rPr lang="en-US" dirty="0" smtClean="0"/>
              <a:t>Code</a:t>
            </a:r>
          </a:p>
          <a:p>
            <a:pPr algn="just"/>
            <a:r>
              <a:rPr lang="en-US" dirty="0" smtClean="0"/>
              <a:t>Modeling an Executable </a:t>
            </a:r>
            <a:r>
              <a:rPr lang="en-US" dirty="0" smtClean="0"/>
              <a:t>Release</a:t>
            </a:r>
          </a:p>
          <a:p>
            <a:pPr algn="just"/>
            <a:r>
              <a:rPr lang="en-US" dirty="0" smtClean="0"/>
              <a:t>Modeling a Physical </a:t>
            </a:r>
            <a:r>
              <a:rPr lang="en-US" dirty="0" smtClean="0"/>
              <a:t>Database</a:t>
            </a:r>
          </a:p>
          <a:p>
            <a:pPr algn="just"/>
            <a:r>
              <a:rPr lang="en-US" dirty="0" smtClean="0"/>
              <a:t>Modeling Adaptable </a:t>
            </a:r>
            <a:r>
              <a:rPr lang="en-US" dirty="0" smtClean="0"/>
              <a:t>Systems</a:t>
            </a:r>
          </a:p>
          <a:p>
            <a:pPr algn="just"/>
            <a:r>
              <a:rPr lang="en-US" dirty="0" smtClean="0"/>
              <a:t>Forward and Reverse Engineering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Source </a:t>
            </a:r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</a:t>
            </a:r>
            <a:r>
              <a:rPr lang="en-US" dirty="0" smtClean="0">
                <a:solidFill>
                  <a:srgbClr val="FF0000"/>
                </a:solidFill>
              </a:rPr>
              <a:t>model a system’s source code:</a:t>
            </a:r>
          </a:p>
          <a:p>
            <a:pPr algn="just"/>
            <a:r>
              <a:rPr lang="en-US" dirty="0" smtClean="0"/>
              <a:t>Either by forward or reverse engineering, identify the set of source code files of interest and model them as components stereotypes as files.</a:t>
            </a:r>
          </a:p>
          <a:p>
            <a:pPr algn="just"/>
            <a:r>
              <a:rPr lang="en-US" dirty="0" smtClean="0"/>
              <a:t>For larger systems, use packages to show groups of source code files.</a:t>
            </a:r>
          </a:p>
          <a:p>
            <a:pPr algn="just"/>
            <a:r>
              <a:rPr lang="en-US" dirty="0" smtClean="0"/>
              <a:t>Consider using tagged values indicating such information as the version number of the source code file, its author, and the date it was last changed.</a:t>
            </a:r>
          </a:p>
          <a:p>
            <a:pPr algn="just"/>
            <a:r>
              <a:rPr lang="en-US" dirty="0" smtClean="0"/>
              <a:t>Model the compilation dependencies among these files using dependencies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Source </a:t>
            </a:r>
            <a:r>
              <a:rPr lang="en-US" dirty="0" smtClean="0"/>
              <a:t>Code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0944" y="2057400"/>
            <a:ext cx="4701284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an Executable </a:t>
            </a:r>
            <a:r>
              <a:rPr lang="en-US" dirty="0" smtClean="0"/>
              <a:t>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	To </a:t>
            </a:r>
            <a:r>
              <a:rPr lang="en-US" dirty="0" smtClean="0">
                <a:solidFill>
                  <a:srgbClr val="FF0000"/>
                </a:solidFill>
              </a:rPr>
              <a:t>model an executable release:</a:t>
            </a:r>
          </a:p>
          <a:p>
            <a:pPr algn="just"/>
            <a:r>
              <a:rPr lang="en-US" dirty="0" smtClean="0"/>
              <a:t>Identify the set of components you’d like to model.</a:t>
            </a:r>
          </a:p>
          <a:p>
            <a:pPr algn="just"/>
            <a:r>
              <a:rPr lang="en-US" dirty="0" smtClean="0"/>
              <a:t>Consider the stereotype of each component in this set.</a:t>
            </a:r>
          </a:p>
          <a:p>
            <a:pPr algn="just"/>
            <a:r>
              <a:rPr lang="en-US" dirty="0" smtClean="0"/>
              <a:t>For each component in this set, consider its relationship to its neighbors. Most, often this will involve interfaces that are realized by certain components and then imported by </a:t>
            </a:r>
            <a:r>
              <a:rPr lang="en-US" dirty="0" smtClean="0"/>
              <a:t>others.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an Executable </a:t>
            </a:r>
            <a:r>
              <a:rPr lang="en-US" dirty="0" smtClean="0"/>
              <a:t>Release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897221"/>
            <a:ext cx="3810000" cy="3931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a Physical </a:t>
            </a:r>
            <a:r>
              <a:rPr lang="en-US" dirty="0" smtClean="0"/>
              <a:t>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</a:t>
            </a:r>
            <a:r>
              <a:rPr lang="en-US" dirty="0" smtClean="0">
                <a:solidFill>
                  <a:srgbClr val="FF0000"/>
                </a:solidFill>
              </a:rPr>
              <a:t>model a physical database:</a:t>
            </a:r>
          </a:p>
          <a:p>
            <a:pPr algn="just"/>
            <a:r>
              <a:rPr lang="en-US" dirty="0" smtClean="0"/>
              <a:t>Identify the classes in your model that represent your logical database schema.</a:t>
            </a:r>
          </a:p>
          <a:p>
            <a:pPr algn="just"/>
            <a:r>
              <a:rPr lang="en-US" dirty="0" smtClean="0"/>
              <a:t>Select a strategy for mapping these classes to tables. You have to also consider the physical distribution of your databases.</a:t>
            </a:r>
          </a:p>
          <a:p>
            <a:pPr algn="just"/>
            <a:r>
              <a:rPr lang="en-US" dirty="0" smtClean="0"/>
              <a:t>To visualize, specify, construct and document your mapping, create a component diagram that contains components stereotyped as tables.</a:t>
            </a:r>
          </a:p>
          <a:p>
            <a:pPr algn="just"/>
            <a:r>
              <a:rPr lang="en-US" dirty="0" smtClean="0"/>
              <a:t>Where possible, use tools to help you transform your logical design into a physical design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a Physical </a:t>
            </a:r>
            <a:r>
              <a:rPr lang="en-US" dirty="0" smtClean="0"/>
              <a:t>Database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0436" y="2286000"/>
            <a:ext cx="5807063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Adaptable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</a:t>
            </a:r>
            <a:r>
              <a:rPr lang="en-US" dirty="0" smtClean="0">
                <a:solidFill>
                  <a:srgbClr val="FF0000"/>
                </a:solidFill>
              </a:rPr>
              <a:t>model an adaptable system:</a:t>
            </a:r>
          </a:p>
          <a:p>
            <a:pPr algn="just"/>
            <a:r>
              <a:rPr lang="en-US" dirty="0" smtClean="0"/>
              <a:t>Consider the physical distribution of the components that may migrate from node to node. We can specify the location of a component instance by marking it with a location tagged value.</a:t>
            </a:r>
          </a:p>
          <a:p>
            <a:pPr algn="just"/>
            <a:r>
              <a:rPr lang="en-US" dirty="0" smtClean="0"/>
              <a:t>If you want to model the actions that cause a component to migrate, create a corresponding interaction diagram that contains component instances. We can illustrate a change of location by drawing the same instance more than once, but with different values for its location tagged value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Adaptable </a:t>
            </a:r>
            <a:r>
              <a:rPr lang="en-US" dirty="0" smtClean="0"/>
              <a:t>Systems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9285" y="2057400"/>
            <a:ext cx="5459451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</a:p>
          <a:p>
            <a:r>
              <a:rPr lang="en-US" dirty="0" smtClean="0"/>
              <a:t>Terms and Concepts</a:t>
            </a:r>
          </a:p>
          <a:p>
            <a:r>
              <a:rPr lang="en-US" dirty="0" smtClean="0"/>
              <a:t>Common Modeling Techniques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and Reverse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</a:t>
            </a:r>
            <a:r>
              <a:rPr lang="en-US" dirty="0" smtClean="0">
                <a:solidFill>
                  <a:srgbClr val="FF0000"/>
                </a:solidFill>
              </a:rPr>
              <a:t>forward engineer a component diagram,</a:t>
            </a:r>
          </a:p>
          <a:p>
            <a:pPr algn="just"/>
            <a:r>
              <a:rPr lang="en-US" dirty="0" smtClean="0"/>
              <a:t>For </a:t>
            </a:r>
            <a:r>
              <a:rPr lang="en-US" dirty="0" smtClean="0"/>
              <a:t>each component, identify the classes or collaborations that the </a:t>
            </a:r>
            <a:r>
              <a:rPr lang="en-US" dirty="0" smtClean="0"/>
              <a:t>component implements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Choose </a:t>
            </a:r>
            <a:r>
              <a:rPr lang="en-US" dirty="0" smtClean="0"/>
              <a:t>the target for each component. Your choice is basically between source code </a:t>
            </a:r>
            <a:r>
              <a:rPr lang="en-US" dirty="0" smtClean="0"/>
              <a:t>or </a:t>
            </a:r>
            <a:r>
              <a:rPr lang="en-US" dirty="0" smtClean="0"/>
              <a:t>a binary library or </a:t>
            </a:r>
            <a:r>
              <a:rPr lang="en-US" dirty="0" smtClean="0"/>
              <a:t>executable.</a:t>
            </a:r>
            <a:endParaRPr lang="en-US" dirty="0" smtClean="0"/>
          </a:p>
          <a:p>
            <a:pPr algn="just"/>
            <a:r>
              <a:rPr lang="en-US" dirty="0" smtClean="0"/>
              <a:t>Use </a:t>
            </a:r>
            <a:r>
              <a:rPr lang="en-US" dirty="0" smtClean="0"/>
              <a:t>tools to forward engineer your models.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and Reverse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</a:t>
            </a:r>
            <a:r>
              <a:rPr lang="en-US" dirty="0" smtClean="0">
                <a:solidFill>
                  <a:srgbClr val="FF0000"/>
                </a:solidFill>
              </a:rPr>
              <a:t>reverse engineer a component diagram,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Choose </a:t>
            </a:r>
            <a:r>
              <a:rPr lang="en-US" dirty="0" smtClean="0">
                <a:solidFill>
                  <a:srgbClr val="FF0000"/>
                </a:solidFill>
              </a:rPr>
              <a:t>the target you want to reverse engineer. </a:t>
            </a:r>
            <a:r>
              <a:rPr lang="en-US" dirty="0" smtClean="0"/>
              <a:t>Source code can be reverse </a:t>
            </a:r>
            <a:r>
              <a:rPr lang="en-US" dirty="0" smtClean="0"/>
              <a:t>engineered to </a:t>
            </a:r>
            <a:r>
              <a:rPr lang="en-US" dirty="0" smtClean="0"/>
              <a:t>components and then classes. Binary libraries can be reverse engineered to </a:t>
            </a:r>
            <a:r>
              <a:rPr lang="en-US" dirty="0" smtClean="0"/>
              <a:t>uncover their </a:t>
            </a:r>
            <a:r>
              <a:rPr lang="en-US" dirty="0" smtClean="0"/>
              <a:t>interfaces. Executables can be reverse engineered the least.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Using </a:t>
            </a:r>
            <a:r>
              <a:rPr lang="en-US" dirty="0" smtClean="0">
                <a:solidFill>
                  <a:srgbClr val="FF0000"/>
                </a:solidFill>
              </a:rPr>
              <a:t>a tool, point to the code you'd like to reverse engineer</a:t>
            </a:r>
            <a:r>
              <a:rPr lang="en-US" dirty="0" smtClean="0"/>
              <a:t>. Use your tool to generate </a:t>
            </a:r>
            <a:r>
              <a:rPr lang="en-US" dirty="0" smtClean="0"/>
              <a:t>a new </a:t>
            </a:r>
            <a:r>
              <a:rPr lang="en-US" dirty="0" smtClean="0"/>
              <a:t>model or to modify an existing one that was previously forward engineered.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Using </a:t>
            </a:r>
            <a:r>
              <a:rPr lang="en-US" dirty="0" smtClean="0">
                <a:solidFill>
                  <a:srgbClr val="FF0000"/>
                </a:solidFill>
              </a:rPr>
              <a:t>your tool, create a component diagram by querying the model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and Reverse Engineering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599" y="1892954"/>
            <a:ext cx="4730255" cy="3822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Component diagrams are one of the two kinds of diagrams for modeling the physical aspects of object-oriented software </a:t>
            </a:r>
            <a:r>
              <a:rPr lang="en-US" dirty="0" smtClean="0"/>
              <a:t>systems.</a:t>
            </a:r>
          </a:p>
          <a:p>
            <a:pPr algn="just"/>
            <a:r>
              <a:rPr lang="en-US" dirty="0" smtClean="0"/>
              <a:t>A </a:t>
            </a:r>
            <a:r>
              <a:rPr lang="en-US" dirty="0" smtClean="0"/>
              <a:t>component diagram shows the organization and dependencies among a set of </a:t>
            </a:r>
            <a:r>
              <a:rPr lang="en-US" dirty="0" smtClean="0"/>
              <a:t>components.</a:t>
            </a:r>
          </a:p>
          <a:p>
            <a:pPr algn="just"/>
            <a:r>
              <a:rPr lang="en-US" dirty="0" smtClean="0"/>
              <a:t>We </a:t>
            </a:r>
            <a:r>
              <a:rPr lang="en-US" dirty="0" smtClean="0"/>
              <a:t>use component diagrams to model the static implementation view of a software system.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Component diagrams are essentially class diagrams that focus on a </a:t>
            </a:r>
            <a:r>
              <a:rPr lang="en-US" dirty="0" smtClean="0"/>
              <a:t>system‘s components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Component diagrams are not only important for visualizing, specifying, and </a:t>
            </a:r>
            <a:r>
              <a:rPr lang="en-US" dirty="0" smtClean="0"/>
              <a:t>documenting component-based </a:t>
            </a:r>
            <a:r>
              <a:rPr lang="en-US" dirty="0" smtClean="0"/>
              <a:t>systems, but also for constructing executable systems through forward </a:t>
            </a:r>
            <a:r>
              <a:rPr lang="en-US" dirty="0" smtClean="0"/>
              <a:t>and reverse </a:t>
            </a:r>
            <a:r>
              <a:rPr lang="en-US" dirty="0" smtClean="0"/>
              <a:t>engineering.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</a:t>
            </a:r>
            <a:r>
              <a:rPr lang="en-US" dirty="0" smtClean="0"/>
              <a:t>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With the UML, you use component diagrams to visualize the static aspect of these </a:t>
            </a:r>
            <a:r>
              <a:rPr lang="en-US" dirty="0" smtClean="0"/>
              <a:t>physical components </a:t>
            </a:r>
            <a:r>
              <a:rPr lang="en-US" dirty="0" smtClean="0"/>
              <a:t>and their relationships and to specify their details for construction, as </a:t>
            </a:r>
            <a:r>
              <a:rPr lang="en-US" dirty="0" smtClean="0"/>
              <a:t>shown in below figure.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</a:t>
            </a:r>
            <a:r>
              <a:rPr lang="en-US" dirty="0" smtClean="0"/>
              <a:t>Started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6217" y="1981200"/>
            <a:ext cx="5518983" cy="3741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Terms and </a:t>
            </a:r>
            <a:r>
              <a:rPr lang="en-US" dirty="0" smtClean="0"/>
              <a:t>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component diagram shows a set of components and their relationships. </a:t>
            </a:r>
            <a:endParaRPr lang="en-US" dirty="0" smtClean="0"/>
          </a:p>
          <a:p>
            <a:pPr algn="just"/>
            <a:r>
              <a:rPr lang="en-US" dirty="0" smtClean="0"/>
              <a:t>Graphically</a:t>
            </a:r>
            <a:r>
              <a:rPr lang="en-US" dirty="0" smtClean="0"/>
              <a:t>, </a:t>
            </a:r>
            <a:r>
              <a:rPr lang="en-US" dirty="0" smtClean="0"/>
              <a:t>a component </a:t>
            </a:r>
            <a:r>
              <a:rPr lang="en-US" dirty="0" smtClean="0"/>
              <a:t>diagram is a collection of vertices and arcs.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 component diagram is just a special kind of diagram and shares the same common </a:t>
            </a:r>
            <a:r>
              <a:rPr lang="en-US" dirty="0" smtClean="0"/>
              <a:t>properties as </a:t>
            </a:r>
            <a:r>
              <a:rPr lang="en-US" dirty="0" smtClean="0"/>
              <a:t>do all other </a:t>
            </a:r>
            <a:r>
              <a:rPr lang="en-US" dirty="0" smtClean="0"/>
              <a:t>diagrams - </a:t>
            </a:r>
            <a:r>
              <a:rPr lang="en-US" dirty="0" smtClean="0"/>
              <a:t>a name and graphical contents that are a projection into a model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What distinguishes </a:t>
            </a:r>
            <a:r>
              <a:rPr lang="en-US" dirty="0" smtClean="0"/>
              <a:t>a component diagram from all other kinds of diagrams is its particular content.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Component diagrams commonly contain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Components</a:t>
            </a:r>
            <a:endParaRPr lang="en-US" dirty="0" smtClean="0"/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Interfaces</a:t>
            </a:r>
            <a:endParaRPr lang="en-US" dirty="0" smtClean="0"/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Dependency</a:t>
            </a:r>
            <a:r>
              <a:rPr lang="en-US" dirty="0" smtClean="0"/>
              <a:t>, generalization, association, and realization relationships</a:t>
            </a:r>
          </a:p>
          <a:p>
            <a:pPr algn="just"/>
            <a:r>
              <a:rPr lang="en-US" dirty="0" smtClean="0"/>
              <a:t>Like all other diagrams, component diagrams may contain notes and constraints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Component diagrams may also contain packages or </a:t>
            </a:r>
            <a:r>
              <a:rPr lang="en-US" dirty="0" smtClean="0"/>
              <a:t>subsystems.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346</Words>
  <Application>Microsoft Office PowerPoint</Application>
  <PresentationFormat>On-screen Show (4:3)</PresentationFormat>
  <Paragraphs>77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Component Diagrams</vt:lpstr>
      <vt:lpstr>Topics to be covered</vt:lpstr>
      <vt:lpstr>Introduction</vt:lpstr>
      <vt:lpstr>Introduction</vt:lpstr>
      <vt:lpstr>Getting Started</vt:lpstr>
      <vt:lpstr>Getting Started</vt:lpstr>
      <vt:lpstr>Terms and Concepts</vt:lpstr>
      <vt:lpstr>Common Properties</vt:lpstr>
      <vt:lpstr>Contents</vt:lpstr>
      <vt:lpstr>Common Uses</vt:lpstr>
      <vt:lpstr>Common Modeling Techniques</vt:lpstr>
      <vt:lpstr>Modeling Source Code</vt:lpstr>
      <vt:lpstr>Modeling Source Code</vt:lpstr>
      <vt:lpstr>Modeling an Executable Release</vt:lpstr>
      <vt:lpstr>Modeling an Executable Release</vt:lpstr>
      <vt:lpstr>Modeling a Physical Database</vt:lpstr>
      <vt:lpstr>Modeling a Physical Database</vt:lpstr>
      <vt:lpstr>Modeling Adaptable Systems</vt:lpstr>
      <vt:lpstr>Modeling Adaptable Systems</vt:lpstr>
      <vt:lpstr>Forward and Reverse Engineering</vt:lpstr>
      <vt:lpstr>Forward and Reverse Engineering</vt:lpstr>
      <vt:lpstr>Forward and Reverse Engineering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Component Diagrams</dc:title>
  <dc:creator>AVINASH</dc:creator>
  <cp:lastModifiedBy>RAMESH</cp:lastModifiedBy>
  <cp:revision>40</cp:revision>
  <dcterms:created xsi:type="dcterms:W3CDTF">2006-08-16T00:00:00Z</dcterms:created>
  <dcterms:modified xsi:type="dcterms:W3CDTF">2020-02-18T09:01:54Z</dcterms:modified>
</cp:coreProperties>
</file>