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3" r:id="rId8"/>
    <p:sldId id="262"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10/25/2022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10/25/2022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10/25/2022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smtClean="0"/>
              <a:t>THE SECOND-GENERATION CELLULAR SYSTEMS</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Data Over Voice Channel</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The main problem is in making the network recognize a data call, and handle it differently from a voice call, by probably disabling some optimizations made on voice calls.</a:t>
            </a:r>
          </a:p>
          <a:p>
            <a:pPr algn="just"/>
            <a:r>
              <a:rPr lang="en-US" dirty="0" smtClean="0"/>
              <a:t>Some possible solutions that have been suggested </a:t>
            </a:r>
            <a:r>
              <a:rPr lang="en-US" dirty="0" smtClean="0"/>
              <a:t>are</a:t>
            </a:r>
            <a:endParaRPr lang="en-US" dirty="0" smtClean="0"/>
          </a:p>
          <a:p>
            <a:pPr lvl="1" algn="just"/>
            <a:r>
              <a:rPr lang="en-US" dirty="0" smtClean="0"/>
              <a:t>A control message could be transmitted all along the path of the call, to indicate a data call so that voice coding can be disabled.</a:t>
            </a:r>
          </a:p>
          <a:p>
            <a:pPr lvl="1" algn="just"/>
            <a:r>
              <a:rPr lang="en-US" dirty="0" smtClean="0"/>
              <a:t>A two-stage dial-up operation can be used, first to the cellular carrier and then to the subscriber. The carrier has different numbers for each service it offers. For example, to set up a data call with an MT, the cellular carrier is first dialed, and it then informs the MT of a data call.</a:t>
            </a:r>
          </a:p>
          <a:p>
            <a:pPr lvl="1" algn="just"/>
            <a:r>
              <a:rPr lang="en-US" dirty="0" smtClean="0"/>
              <a:t>A subscriber could be assigned separate subscriber numbers for each service he/she opts for.</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GSM Evolution of Data Services</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GSM and other 2G standards started providing data services overlaid on the cellular network.</a:t>
            </a:r>
          </a:p>
          <a:p>
            <a:pPr algn="just"/>
            <a:r>
              <a:rPr lang="en-US" dirty="0" smtClean="0"/>
              <a:t>This was meant to be a stop-gap arrangement before the third-generation (3G) networks could be formally deployed, and these data services constituted the 2.5G of cellular networks.</a:t>
            </a:r>
          </a:p>
          <a:p>
            <a:pPr algn="just"/>
            <a:r>
              <a:rPr lang="en-US" dirty="0" smtClean="0"/>
              <a:t>It started out with small messages through SMS, and today, Web-browsing is possible over the mobile network.</a:t>
            </a:r>
          </a:p>
          <a:p>
            <a:pPr algn="just"/>
            <a:r>
              <a:rPr lang="en-US" dirty="0" smtClean="0"/>
              <a:t>Some of the popular data services provided over GSM are-</a:t>
            </a:r>
          </a:p>
          <a:p>
            <a:pPr lvl="1" algn="just"/>
            <a:r>
              <a:rPr lang="en-US" dirty="0" smtClean="0"/>
              <a:t>Short Messaging Service (SMS)</a:t>
            </a:r>
          </a:p>
          <a:p>
            <a:pPr lvl="1" algn="just"/>
            <a:r>
              <a:rPr lang="en-US" dirty="0" smtClean="0"/>
              <a:t>High-Speed Circuit-Switched Data (HSCSD)</a:t>
            </a:r>
          </a:p>
          <a:p>
            <a:pPr lvl="1" algn="just"/>
            <a:r>
              <a:rPr lang="en-US" dirty="0" smtClean="0"/>
              <a:t>General Packet Radio Service (GPRS)</a:t>
            </a:r>
          </a:p>
          <a:p>
            <a:pPr lvl="1" algn="just"/>
            <a:r>
              <a:rPr lang="en-US" dirty="0" smtClean="0"/>
              <a:t>Enhanced Data Rates for GSM Evolution (EDGE)</a:t>
            </a:r>
          </a:p>
          <a:p>
            <a:pPr lvl="1" algn="just"/>
            <a:r>
              <a:rPr lang="en-US" dirty="0" smtClean="0"/>
              <a:t>Cellular Digital Packet Data (CDPD)</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Short Messaging Service (SMS)</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SMS is a connectionless transfer of messages, each up to 160 alphanumeric characters in length.</a:t>
            </a:r>
          </a:p>
          <a:p>
            <a:pPr algn="just"/>
            <a:r>
              <a:rPr lang="en-US" dirty="0" smtClean="0"/>
              <a:t>To send longer messages, small packets are either concatenated at the receiver, or the sender sends compressed messages.</a:t>
            </a:r>
          </a:p>
          <a:p>
            <a:pPr algn="just"/>
            <a:r>
              <a:rPr lang="en-US" dirty="0" smtClean="0"/>
              <a:t>SMS can perform point-to-point data service as well as broadcast throughout the cell.</a:t>
            </a:r>
          </a:p>
          <a:p>
            <a:pPr algn="just"/>
            <a:r>
              <a:rPr lang="en-US" dirty="0" smtClean="0"/>
              <a:t>The message transfer takes place over the control channel.</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High-Speed Circuit-Switched Data (HSCSD)</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HSCSD is a simple upgrade to GSM. </a:t>
            </a:r>
          </a:p>
          <a:p>
            <a:pPr algn="just"/>
            <a:r>
              <a:rPr lang="en-US" dirty="0" smtClean="0"/>
              <a:t>It is a circuit-switched protocol for large file transfers and multimedia data transmissions. </a:t>
            </a:r>
          </a:p>
          <a:p>
            <a:pPr algn="just"/>
            <a:r>
              <a:rPr lang="en-US" dirty="0" smtClean="0"/>
              <a:t>Contrary to GSM (one TDMA slot/user), it allots up to eight TDMA slots per user and hence the increased data rates.</a:t>
            </a:r>
          </a:p>
          <a:p>
            <a:pPr algn="just"/>
            <a:r>
              <a:rPr lang="en-US" dirty="0" smtClean="0"/>
              <a:t>By using up to four consecutive time slots, HSCSD can provide a data rate of 57.6 Kbps to a user.</a:t>
            </a:r>
          </a:p>
          <a:p>
            <a:pPr algn="just"/>
            <a:r>
              <a:rPr lang="en-US" dirty="0" smtClean="0"/>
              <a:t>Its disadvantage is that it increases blocking probability by letting the same user occupy more time slots that could have otherwise been used for many voice calls.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General Packet Radio Service (GPRS)</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GPRS, which promises to give every user a high-capacity connection to the Internet, uses TCP/IP and X.25 and offers data rates up to 171.2 Kbps, when all eight time slots of a GSM radio channel are dedicated to GPRS.</a:t>
            </a:r>
          </a:p>
          <a:p>
            <a:pPr algn="just"/>
            <a:r>
              <a:rPr lang="en-US" dirty="0" smtClean="0"/>
              <a:t>Being a packetized service, GPRS does not need an end-to-end connection. </a:t>
            </a:r>
          </a:p>
          <a:p>
            <a:pPr algn="just"/>
            <a:r>
              <a:rPr lang="en-US" dirty="0" smtClean="0"/>
              <a:t>It uses radio resources only during actual data transmission.</a:t>
            </a:r>
          </a:p>
          <a:p>
            <a:pPr algn="just"/>
            <a:r>
              <a:rPr lang="en-US" dirty="0" smtClean="0"/>
              <a:t>So, GPRS is extremely well-suited for short bursts of data such as e-mail and faxes, and non-real-time Internet usage.</a:t>
            </a:r>
          </a:p>
          <a:p>
            <a:pPr algn="just"/>
            <a:r>
              <a:rPr lang="en-US" dirty="0" smtClean="0"/>
              <a:t>Implementation of GPRS on the existing GSM network requires only the addition of packet data switching and gateway nodes, and has minimal impact on the already established network.</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Enhanced Data Rates for GSM Evolution (EDGE)</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EDGE, also referred to as enhanced GPRS or EGPRS, inherits all the features from GSM and GPRS, including the eight-user TDMA slot structure and even the slot length of 0.577 </a:t>
            </a:r>
            <a:r>
              <a:rPr lang="en-US" dirty="0" err="1" smtClean="0"/>
              <a:t>ms.</a:t>
            </a:r>
            <a:r>
              <a:rPr lang="en-US" dirty="0" smtClean="0"/>
              <a:t> </a:t>
            </a:r>
          </a:p>
          <a:p>
            <a:pPr algn="just"/>
            <a:r>
              <a:rPr lang="en-US" dirty="0" smtClean="0"/>
              <a:t>It uses 8-PSK (octal PSK) modulation which triples the capacity compared to GSM.</a:t>
            </a:r>
          </a:p>
          <a:p>
            <a:pPr algn="just"/>
            <a:r>
              <a:rPr lang="en-US" dirty="0" smtClean="0"/>
              <a:t>It provides cellular operators with a commercially viable and attractive method to support multimedia services.</a:t>
            </a:r>
          </a:p>
          <a:p>
            <a:pPr algn="just"/>
            <a:r>
              <a:rPr lang="en-US" dirty="0" smtClean="0"/>
              <a:t>As 8-PSK is more susceptible to errors than GMSK, EDGE has nine different modulation and coding schemes (air interfaces), each designed for a different quality connection.</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Cellular Digital Packet Data (CDPD)</a:t>
            </a:r>
            <a:endParaRPr lang="en-US" dirty="0"/>
          </a:p>
        </p:txBody>
      </p:sp>
      <p:sp>
        <p:nvSpPr>
          <p:cNvPr id="3" name="Content Placeholder 2"/>
          <p:cNvSpPr>
            <a:spLocks noGrp="1"/>
          </p:cNvSpPr>
          <p:nvPr>
            <p:ph idx="1"/>
          </p:nvPr>
        </p:nvSpPr>
        <p:spPr>
          <a:xfrm>
            <a:off x="457200" y="1600200"/>
            <a:ext cx="8229600" cy="5257800"/>
          </a:xfrm>
        </p:spPr>
        <p:txBody>
          <a:bodyPr>
            <a:normAutofit fontScale="85000" lnSpcReduction="20000"/>
          </a:bodyPr>
          <a:lstStyle/>
          <a:p>
            <a:pPr algn="just"/>
            <a:r>
              <a:rPr lang="en-US" dirty="0" smtClean="0"/>
              <a:t>CDPD is a packet-based data service that can be overlaid on AMPS and IS-136 systems. </a:t>
            </a:r>
          </a:p>
          <a:p>
            <a:pPr algn="just"/>
            <a:r>
              <a:rPr lang="en-US" dirty="0" smtClean="0"/>
              <a:t>It supports a connectionless network service, where every packet is routed independently to the destination. </a:t>
            </a:r>
          </a:p>
          <a:p>
            <a:pPr algn="just"/>
            <a:r>
              <a:rPr lang="en-US" dirty="0" smtClean="0"/>
              <a:t>The advantage of CDPD lies in being able to detect idle voice channels of the existing cellular network, and use them to transmit short data messages without affecting the voice network. </a:t>
            </a:r>
          </a:p>
          <a:p>
            <a:pPr algn="just"/>
            <a:r>
              <a:rPr lang="en-US" dirty="0" smtClean="0"/>
              <a:t>The available channels are periodically scanned and a list of probable candidates for data transmission is prepared. </a:t>
            </a:r>
          </a:p>
          <a:p>
            <a:pPr algn="just"/>
            <a:r>
              <a:rPr lang="en-US" dirty="0" smtClean="0"/>
              <a:t>The system uses channel sniffing to detect channels which have been idle and can carry data.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Cellular Digital Packet Data (CDPD)</a:t>
            </a:r>
            <a:endParaRPr lang="en-US" dirty="0"/>
          </a:p>
        </p:txBody>
      </p:sp>
      <p:sp>
        <p:nvSpPr>
          <p:cNvPr id="3" name="Content Placeholder 2"/>
          <p:cNvSpPr>
            <a:spLocks noGrp="1"/>
          </p:cNvSpPr>
          <p:nvPr>
            <p:ph idx="1"/>
          </p:nvPr>
        </p:nvSpPr>
        <p:spPr>
          <a:xfrm>
            <a:off x="457200" y="1600200"/>
            <a:ext cx="8229600" cy="5257800"/>
          </a:xfrm>
        </p:spPr>
        <p:txBody>
          <a:bodyPr>
            <a:normAutofit fontScale="85000" lnSpcReduction="10000"/>
          </a:bodyPr>
          <a:lstStyle/>
          <a:p>
            <a:pPr algn="just"/>
            <a:r>
              <a:rPr lang="en-US" dirty="0" smtClean="0"/>
              <a:t>The system must continuously hop channels so that it does not block a voice call on a channel it is currently using. </a:t>
            </a:r>
          </a:p>
          <a:p>
            <a:pPr algn="just"/>
            <a:r>
              <a:rPr lang="en-US" dirty="0" smtClean="0"/>
              <a:t>To avoid this channel stealing from the voice network, channel hopping is performed very rapidly, at the rate of once every ten seconds. </a:t>
            </a:r>
          </a:p>
          <a:p>
            <a:pPr algn="just"/>
            <a:r>
              <a:rPr lang="en-US" dirty="0" smtClean="0"/>
              <a:t>Usually, a timed hop is performed by using a dwell timer, which determines how long the CDPD can use a channel. </a:t>
            </a:r>
          </a:p>
          <a:p>
            <a:pPr algn="just"/>
            <a:r>
              <a:rPr lang="en-US" dirty="0" smtClean="0"/>
              <a:t>If the channel has to be allocated in the meantime to a voice call, CDPD performs an emergency hop. </a:t>
            </a:r>
          </a:p>
          <a:p>
            <a:pPr algn="just"/>
            <a:r>
              <a:rPr lang="en-US" dirty="0" smtClean="0"/>
              <a:t>So, it is essential to find alternate idle channels in real time to ensure that data is not lost.</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THE SECOND-GENERATION CELLULAR SYSTEMS</a:t>
            </a:r>
            <a:endParaRPr lang="en-US" dirty="0"/>
          </a:p>
        </p:txBody>
      </p:sp>
      <p:sp>
        <p:nvSpPr>
          <p:cNvPr id="3" name="Content Placeholder 2"/>
          <p:cNvSpPr>
            <a:spLocks noGrp="1"/>
          </p:cNvSpPr>
          <p:nvPr>
            <p:ph idx="1"/>
          </p:nvPr>
        </p:nvSpPr>
        <p:spPr/>
        <p:txBody>
          <a:bodyPr/>
          <a:lstStyle/>
          <a:p>
            <a:pPr lvl="1"/>
            <a:r>
              <a:rPr lang="en-US" dirty="0" smtClean="0"/>
              <a:t>Global System for Mobile Communications</a:t>
            </a:r>
          </a:p>
          <a:p>
            <a:pPr lvl="1"/>
            <a:r>
              <a:rPr lang="en-US" dirty="0" smtClean="0"/>
              <a:t>Data Over Voice Channel</a:t>
            </a:r>
          </a:p>
          <a:p>
            <a:pPr lvl="1"/>
            <a:r>
              <a:rPr lang="en-US" dirty="0" smtClean="0"/>
              <a:t>GSM Evolution of Data Services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THE SECOND-GENERATION CELLULAR SYSTEMS</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As mentioned earlier, 1G systems are analog which leads to the following problems:</a:t>
            </a:r>
          </a:p>
          <a:p>
            <a:pPr lvl="1" algn="just"/>
            <a:r>
              <a:rPr lang="en-US" dirty="0" smtClean="0"/>
              <a:t>(</a:t>
            </a:r>
            <a:r>
              <a:rPr lang="en-US" dirty="0" err="1" smtClean="0"/>
              <a:t>i</a:t>
            </a:r>
            <a:r>
              <a:rPr lang="en-US" dirty="0" smtClean="0"/>
              <a:t>) No use of encryption (1G systems do not encrypt traffic to provide privacy).</a:t>
            </a:r>
          </a:p>
          <a:p>
            <a:pPr lvl="1" algn="just"/>
            <a:r>
              <a:rPr lang="en-US" dirty="0" smtClean="0"/>
              <a:t>(ii) Inferior call quality (This is due to analog traffic which is degraded by interference). </a:t>
            </a:r>
          </a:p>
          <a:p>
            <a:pPr lvl="1" algn="just"/>
            <a:r>
              <a:rPr lang="en-US" dirty="0" smtClean="0"/>
              <a:t>(iii) Spectrum inefficiency (This is because at any given time a channel is allocated to only one user, regardless of whether the user is active (speaking) or not).</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THE SECOND-GENERATION CELLULAR SYSTEMS</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The second-generation (2G) systems, the successors of 1G systems, are digital (clear signal) and thus they overcome the deficiencies of 1G </a:t>
            </a:r>
            <a:r>
              <a:rPr lang="en-US" dirty="0" smtClean="0"/>
              <a:t>systems.</a:t>
            </a:r>
            <a:endParaRPr lang="en-US" dirty="0" smtClean="0"/>
          </a:p>
          <a:p>
            <a:pPr algn="just"/>
            <a:r>
              <a:rPr lang="en-US" dirty="0" smtClean="0"/>
              <a:t>In 2G the user traffic (digital or digitized voice) must be converted into radio waves (analog signals) before it can be sent (between MT and BS).</a:t>
            </a:r>
          </a:p>
          <a:p>
            <a:pPr algn="just"/>
            <a:r>
              <a:rPr lang="en-US" dirty="0" smtClean="0"/>
              <a:t>A 2G system is called personal communications services (PCS) in the marketing literature. </a:t>
            </a:r>
          </a:p>
          <a:p>
            <a:pPr algn="just"/>
            <a:r>
              <a:rPr lang="en-US" dirty="0" smtClean="0"/>
              <a:t>There are several 2G standards followed in various parts of the world. Some of them are-</a:t>
            </a:r>
          </a:p>
          <a:p>
            <a:pPr lvl="1" algn="just"/>
            <a:r>
              <a:rPr lang="en-US" dirty="0" smtClean="0"/>
              <a:t>Global System for Mobile communications (GSM) in Europe</a:t>
            </a:r>
          </a:p>
          <a:p>
            <a:pPr lvl="1" algn="just"/>
            <a:r>
              <a:rPr lang="en-US" dirty="0" smtClean="0"/>
              <a:t>Digital-AMPS (DAMPS) in United States</a:t>
            </a:r>
          </a:p>
          <a:p>
            <a:pPr lvl="1" algn="just"/>
            <a:r>
              <a:rPr lang="es-ES" dirty="0" smtClean="0"/>
              <a:t>Personal Digital </a:t>
            </a:r>
            <a:r>
              <a:rPr lang="es-ES" dirty="0" err="1" smtClean="0"/>
              <a:t>Cellular</a:t>
            </a:r>
            <a:r>
              <a:rPr lang="es-ES" dirty="0" smtClean="0"/>
              <a:t> (PDC) in </a:t>
            </a:r>
            <a:r>
              <a:rPr lang="es-ES" dirty="0" err="1" smtClean="0"/>
              <a:t>Japan</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Global System for Mobile Communications</a:t>
            </a:r>
            <a:endParaRPr lang="en-US" dirty="0"/>
          </a:p>
        </p:txBody>
      </p:sp>
      <p:sp>
        <p:nvSpPr>
          <p:cNvPr id="3" name="Content Placeholder 2"/>
          <p:cNvSpPr>
            <a:spLocks noGrp="1"/>
          </p:cNvSpPr>
          <p:nvPr>
            <p:ph idx="1"/>
          </p:nvPr>
        </p:nvSpPr>
        <p:spPr>
          <a:xfrm>
            <a:off x="457200" y="1600200"/>
            <a:ext cx="8229600" cy="4876800"/>
          </a:xfrm>
        </p:spPr>
        <p:txBody>
          <a:bodyPr>
            <a:normAutofit fontScale="77500" lnSpcReduction="20000"/>
          </a:bodyPr>
          <a:lstStyle/>
          <a:p>
            <a:pPr algn="just"/>
            <a:r>
              <a:rPr lang="en-US" dirty="0" smtClean="0"/>
              <a:t>GSM is an extremely popular 2G system, which is fully digital, used across over 100 countries.</a:t>
            </a:r>
          </a:p>
          <a:p>
            <a:pPr algn="just"/>
            <a:r>
              <a:rPr lang="en-US" dirty="0" smtClean="0"/>
              <a:t>There are four variants of GSM:</a:t>
            </a:r>
          </a:p>
          <a:p>
            <a:pPr lvl="1" algn="just"/>
            <a:r>
              <a:rPr lang="en-US" dirty="0" smtClean="0"/>
              <a:t>Operating around 900 MHz [This first variant reuses the spectrum intended for Europe’s analog total access communication system (TACS)]</a:t>
            </a:r>
          </a:p>
          <a:p>
            <a:pPr lvl="1" algn="just"/>
            <a:r>
              <a:rPr lang="en-US" dirty="0" smtClean="0"/>
              <a:t>Operating around 1,800 MHz [licensed in Europe specifically for GSM. This variant is sometimes called digital communications network (DCN)]</a:t>
            </a:r>
          </a:p>
          <a:p>
            <a:pPr lvl="1" algn="just"/>
            <a:r>
              <a:rPr lang="en-US" dirty="0" smtClean="0"/>
              <a:t>Operating around 1,900 MHz (used in United States for several different digital networks)</a:t>
            </a:r>
          </a:p>
          <a:p>
            <a:pPr lvl="1" algn="just"/>
            <a:r>
              <a:rPr lang="en-US" dirty="0" smtClean="0"/>
              <a:t>Operating around 450MHz (latest variant for replacing aging analog networks based on NMT system)</a:t>
            </a:r>
          </a:p>
          <a:p>
            <a:pPr algn="just"/>
            <a:r>
              <a:rPr lang="en-US" dirty="0" smtClean="0"/>
              <a:t>Apart from voice service, GSM also offers a variety of data services.</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Global System for Mobile Communications</a:t>
            </a:r>
            <a:endParaRPr lang="en-US" dirty="0"/>
          </a:p>
        </p:txBody>
      </p:sp>
      <p:sp>
        <p:nvSpPr>
          <p:cNvPr id="3" name="Content Placeholder 2"/>
          <p:cNvSpPr>
            <a:spLocks noGrp="1"/>
          </p:cNvSpPr>
          <p:nvPr>
            <p:ph idx="1"/>
          </p:nvPr>
        </p:nvSpPr>
        <p:spPr>
          <a:xfrm>
            <a:off x="457200" y="1600200"/>
            <a:ext cx="8229600" cy="4876800"/>
          </a:xfrm>
        </p:spPr>
        <p:txBody>
          <a:bodyPr>
            <a:normAutofit fontScale="92500" lnSpcReduction="10000"/>
          </a:bodyPr>
          <a:lstStyle/>
          <a:p>
            <a:pPr algn="just"/>
            <a:r>
              <a:rPr lang="en-US" dirty="0" smtClean="0"/>
              <a:t>The modulation scheme used in GSM is Gaussian minimum shift keying (GMSK).</a:t>
            </a:r>
          </a:p>
          <a:p>
            <a:pPr algn="just"/>
            <a:r>
              <a:rPr lang="en-US" dirty="0" smtClean="0"/>
              <a:t>GSM uses frequency duplex communication, and each call is allotted a duplex channel.</a:t>
            </a:r>
          </a:p>
          <a:p>
            <a:pPr algn="just"/>
            <a:r>
              <a:rPr lang="en-US" dirty="0" smtClean="0"/>
              <a:t>The duplex channels are separated by 45 </a:t>
            </a:r>
            <a:r>
              <a:rPr lang="en-US" dirty="0" err="1" smtClean="0"/>
              <a:t>MHz.</a:t>
            </a:r>
            <a:r>
              <a:rPr lang="en-US" dirty="0" smtClean="0"/>
              <a:t> </a:t>
            </a:r>
          </a:p>
          <a:p>
            <a:pPr algn="just"/>
            <a:r>
              <a:rPr lang="en-US" dirty="0" smtClean="0"/>
              <a:t>Every channel is of 200 KHz bandwidth. </a:t>
            </a:r>
          </a:p>
          <a:p>
            <a:pPr algn="just"/>
            <a:r>
              <a:rPr lang="en-US" dirty="0" smtClean="0"/>
              <a:t>GSM </a:t>
            </a:r>
            <a:r>
              <a:rPr lang="en-US" dirty="0" smtClean="0"/>
              <a:t>uses FDM to separate the channels.</a:t>
            </a:r>
          </a:p>
          <a:p>
            <a:pPr algn="just"/>
            <a:r>
              <a:rPr lang="en-US" dirty="0" smtClean="0"/>
              <a:t>The downlink (BSMT) channels are allotted 935-960 MHz, and the uplink (MT-BS) channels are on 890-915 MHz as shown in below Figure.</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a:stretch>
            <a:fillRect/>
          </a:stretch>
        </p:blipFill>
        <p:spPr bwMode="auto">
          <a:xfrm>
            <a:off x="1752600" y="0"/>
            <a:ext cx="6019800" cy="67975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Global System for Mobile Communications</a:t>
            </a:r>
            <a:endParaRPr lang="en-US" dirty="0"/>
          </a:p>
        </p:txBody>
      </p:sp>
      <p:sp>
        <p:nvSpPr>
          <p:cNvPr id="3" name="Content Placeholder 2"/>
          <p:cNvSpPr>
            <a:spLocks noGrp="1"/>
          </p:cNvSpPr>
          <p:nvPr>
            <p:ph idx="1"/>
          </p:nvPr>
        </p:nvSpPr>
        <p:spPr>
          <a:xfrm>
            <a:off x="457200" y="1295400"/>
            <a:ext cx="8229600" cy="5257800"/>
          </a:xfrm>
        </p:spPr>
        <p:txBody>
          <a:bodyPr>
            <a:noAutofit/>
          </a:bodyPr>
          <a:lstStyle/>
          <a:p>
            <a:pPr algn="just"/>
            <a:r>
              <a:rPr lang="en-US" sz="2250" dirty="0" smtClean="0"/>
              <a:t>The uplink “frame” of eight slots is shifted by a delay of three slots from the downlink frame, so that the MT does not have to send and receive at the same time. </a:t>
            </a:r>
          </a:p>
          <a:p>
            <a:pPr algn="just"/>
            <a:r>
              <a:rPr lang="en-US" sz="2250" dirty="0" smtClean="0"/>
              <a:t>A procedure called </a:t>
            </a:r>
            <a:r>
              <a:rPr lang="en-US" sz="2250" i="1" dirty="0" smtClean="0"/>
              <a:t>adaptive frame alignment </a:t>
            </a:r>
            <a:r>
              <a:rPr lang="en-US" sz="2250" dirty="0" smtClean="0"/>
              <a:t>is used to account for propagation delay. </a:t>
            </a:r>
          </a:p>
          <a:p>
            <a:pPr algn="just"/>
            <a:r>
              <a:rPr lang="en-US" sz="2250" dirty="0" smtClean="0"/>
              <a:t>An MT which is far away from the BS starts its frame transmission slightly ahead of the actual slot commencement time, so that the reception at the BS is synchronized to the frame structure. </a:t>
            </a:r>
          </a:p>
          <a:p>
            <a:pPr algn="just"/>
            <a:r>
              <a:rPr lang="en-US" sz="2250" dirty="0" smtClean="0"/>
              <a:t>Each </a:t>
            </a:r>
            <a:r>
              <a:rPr lang="en-US" sz="2250" dirty="0" smtClean="0"/>
              <a:t>physical channel is divided into eight periodic time slots (each of which is 0.577 ms duration), which are time-shared between as many as eight users (logical channels) using TDMA.</a:t>
            </a:r>
          </a:p>
          <a:p>
            <a:pPr algn="just"/>
            <a:r>
              <a:rPr lang="en-US" sz="2250" dirty="0" smtClean="0"/>
              <a:t>A complete cycle of eight time slots is called a (TDMA) frame.</a:t>
            </a:r>
            <a:endParaRPr lang="en-US" sz="225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Data Over Voice Channel</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Cellular systems were primarily designed to support voice calls only.</a:t>
            </a:r>
          </a:p>
          <a:p>
            <a:pPr algn="just"/>
            <a:r>
              <a:rPr lang="en-US" dirty="0" smtClean="0"/>
              <a:t>But the demand for supporting other data services, ranging from short messages to Web browsing, slowly emerged. </a:t>
            </a:r>
          </a:p>
          <a:p>
            <a:pPr algn="just"/>
            <a:r>
              <a:rPr lang="en-US" dirty="0" smtClean="0"/>
              <a:t>It was realized that cellular networks have to be modified to support data services.</a:t>
            </a:r>
          </a:p>
          <a:p>
            <a:pPr algn="just"/>
            <a:r>
              <a:rPr lang="en-US" dirty="0" smtClean="0"/>
              <a:t>The main problems in using a voice network for data transmission are-</a:t>
            </a:r>
          </a:p>
          <a:p>
            <a:pPr lvl="1" algn="just"/>
            <a:r>
              <a:rPr lang="en-US" dirty="0" smtClean="0"/>
              <a:t>Signal distortion</a:t>
            </a:r>
          </a:p>
          <a:p>
            <a:pPr lvl="1" algn="just"/>
            <a:r>
              <a:rPr lang="en-US" dirty="0" smtClean="0"/>
              <a:t>Handoff error</a:t>
            </a:r>
          </a:p>
          <a:p>
            <a:pPr lvl="1" algn="just"/>
            <a:r>
              <a:rPr lang="en-US" dirty="0" smtClean="0"/>
              <a:t>Interfacing with fixed network</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1522</TotalTime>
  <Words>1550</Words>
  <Application>Microsoft Office PowerPoint</Application>
  <PresentationFormat>On-screen Show (4:3)</PresentationFormat>
  <Paragraphs>97</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THE SECOND-GENERATION CELLULAR SYSTEMS</vt:lpstr>
      <vt:lpstr>THE SECOND-GENERATION CELLULAR SYSTEMS</vt:lpstr>
      <vt:lpstr>THE SECOND-GENERATION CELLULAR SYSTEMS</vt:lpstr>
      <vt:lpstr>THE SECOND-GENERATION CELLULAR SYSTEMS</vt:lpstr>
      <vt:lpstr>Global System for Mobile Communications</vt:lpstr>
      <vt:lpstr>Global System for Mobile Communications</vt:lpstr>
      <vt:lpstr>Slide 7</vt:lpstr>
      <vt:lpstr>Global System for Mobile Communications</vt:lpstr>
      <vt:lpstr>Data Over Voice Channel</vt:lpstr>
      <vt:lpstr>Data Over Voice Channel</vt:lpstr>
      <vt:lpstr>GSM Evolution of Data Services</vt:lpstr>
      <vt:lpstr>Short Messaging Service (SMS)</vt:lpstr>
      <vt:lpstr>High-Speed Circuit-Switched Data (HSCSD)</vt:lpstr>
      <vt:lpstr>General Packet Radio Service (GPRS)</vt:lpstr>
      <vt:lpstr>Enhanced Data Rates for GSM Evolution (EDGE)</vt:lpstr>
      <vt:lpstr>Cellular Digital Packet Data (CDPD)</vt:lpstr>
      <vt:lpstr>Cellular Digital Packet Data (CDPD)</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SECOND-GENERATION CELLULAR SYSTEMS</dc:title>
  <dc:creator>AVINASH</dc:creator>
  <cp:lastModifiedBy>AVINASH</cp:lastModifiedBy>
  <cp:revision>29</cp:revision>
  <dcterms:created xsi:type="dcterms:W3CDTF">2006-08-16T00:00:00Z</dcterms:created>
  <dcterms:modified xsi:type="dcterms:W3CDTF">2022-10-25T06:10:33Z</dcterms:modified>
</cp:coreProperties>
</file>