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9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6" r:id="rId14"/>
    <p:sldId id="267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The Third-Generation Cellular Systems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000" dirty="0" smtClean="0"/>
              <a:t>The Problems with 3G Systems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3G systems promised to be the ultimate panacea to all problems of </a:t>
            </a:r>
            <a:r>
              <a:rPr lang="en-US" dirty="0" smtClean="0"/>
              <a:t>dropped calls</a:t>
            </a:r>
            <a:r>
              <a:rPr lang="en-US" dirty="0" smtClean="0"/>
              <a:t>, low data rates, and mobility </a:t>
            </a:r>
            <a:r>
              <a:rPr lang="en-US" dirty="0" smtClean="0"/>
              <a:t>restriction.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initial time-chart had </a:t>
            </a:r>
            <a:r>
              <a:rPr lang="en-US" dirty="0" smtClean="0"/>
              <a:t>scheduled complete </a:t>
            </a:r>
            <a:r>
              <a:rPr lang="en-US" dirty="0" smtClean="0"/>
              <a:t>deployment of 3G by the year </a:t>
            </a:r>
            <a:r>
              <a:rPr lang="en-US" dirty="0" smtClean="0"/>
              <a:t>2000. But </a:t>
            </a:r>
            <a:r>
              <a:rPr lang="en-US" dirty="0" smtClean="0"/>
              <a:t>this has really not happened.</a:t>
            </a:r>
          </a:p>
          <a:p>
            <a:pPr algn="just"/>
            <a:r>
              <a:rPr lang="en-US" dirty="0" smtClean="0"/>
              <a:t>The recommended spectrum allocation for 3G in the IMT-2000 could not be </a:t>
            </a:r>
            <a:r>
              <a:rPr lang="en-US" dirty="0" smtClean="0"/>
              <a:t>implemented as </a:t>
            </a:r>
            <a:r>
              <a:rPr lang="en-US" dirty="0" smtClean="0"/>
              <a:t>the requested frequencies by the ITU were partially or fully in use </a:t>
            </a:r>
            <a:r>
              <a:rPr lang="en-US" dirty="0" smtClean="0"/>
              <a:t>in many </a:t>
            </a:r>
            <a:r>
              <a:rPr lang="en-US" dirty="0" smtClean="0"/>
              <a:t>countries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And </a:t>
            </a:r>
            <a:r>
              <a:rPr lang="en-US" dirty="0" smtClean="0"/>
              <a:t>it is becoming increasingly difficult to find a common slice </a:t>
            </a:r>
            <a:r>
              <a:rPr lang="en-US" dirty="0" smtClean="0"/>
              <a:t>of spectrum </a:t>
            </a:r>
            <a:r>
              <a:rPr lang="en-US" dirty="0" smtClean="0"/>
              <a:t>to enable global roaming.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000" dirty="0" smtClean="0"/>
              <a:t>The Problems with 3G Systems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/>
              <a:t>Another reason why 3G systems did not take off is the disappointing </a:t>
            </a:r>
            <a:r>
              <a:rPr lang="en-US" sz="2800" dirty="0" smtClean="0"/>
              <a:t>performance of </a:t>
            </a:r>
            <a:r>
              <a:rPr lang="en-US" sz="2800" dirty="0" smtClean="0"/>
              <a:t>CDMA in practice</a:t>
            </a:r>
            <a:r>
              <a:rPr lang="en-US" sz="2800" dirty="0" smtClean="0"/>
              <a:t>.</a:t>
            </a:r>
          </a:p>
          <a:p>
            <a:pPr algn="just"/>
            <a:r>
              <a:rPr lang="en-US" sz="2800" dirty="0" smtClean="0"/>
              <a:t>CDMA </a:t>
            </a:r>
            <a:r>
              <a:rPr lang="en-US" sz="2800" dirty="0" smtClean="0"/>
              <a:t>was projected to be the ultimate solution </a:t>
            </a:r>
            <a:r>
              <a:rPr lang="en-US" sz="2800" dirty="0" smtClean="0"/>
              <a:t>to interference.</a:t>
            </a:r>
          </a:p>
          <a:p>
            <a:pPr algn="just"/>
            <a:r>
              <a:rPr lang="en-US" sz="2800" dirty="0" smtClean="0"/>
              <a:t>Theoretically</a:t>
            </a:r>
            <a:r>
              <a:rPr lang="en-US" sz="2800" dirty="0" smtClean="0"/>
              <a:t>, an infinite number of users could use the same </a:t>
            </a:r>
            <a:r>
              <a:rPr lang="en-US" sz="2800" dirty="0" smtClean="0"/>
              <a:t>frequency band</a:t>
            </a:r>
            <a:r>
              <a:rPr lang="en-US" sz="2800" dirty="0" smtClean="0"/>
              <a:t>, since all of them hopped on all the frequencies in a pseudo-random sequence.</a:t>
            </a:r>
          </a:p>
          <a:p>
            <a:pPr algn="just"/>
            <a:r>
              <a:rPr lang="en-US" sz="2800" dirty="0" smtClean="0"/>
              <a:t>Below table shows </a:t>
            </a:r>
            <a:r>
              <a:rPr lang="en-US" sz="2800" dirty="0" smtClean="0"/>
              <a:t>the stark difference between the theoretical and practical performances </a:t>
            </a:r>
            <a:r>
              <a:rPr lang="en-US" sz="2800" dirty="0" smtClean="0"/>
              <a:t>of CDMA.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CDMA — The debate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0"/>
            <a:ext cx="8617009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000" dirty="0" smtClean="0"/>
              <a:t>The Problems with 3G Systems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It would be interesting to speculate where mobile telephony is heading at </a:t>
            </a:r>
            <a:r>
              <a:rPr lang="en-US" dirty="0" smtClean="0"/>
              <a:t>this point </a:t>
            </a:r>
            <a:r>
              <a:rPr lang="en-US" dirty="0" smtClean="0"/>
              <a:t>in </a:t>
            </a:r>
            <a:r>
              <a:rPr lang="en-US" dirty="0" smtClean="0"/>
              <a:t>time.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first event on the </a:t>
            </a:r>
            <a:r>
              <a:rPr lang="en-US" dirty="0" smtClean="0"/>
              <a:t>agenda </a:t>
            </a:r>
            <a:r>
              <a:rPr lang="en-US" dirty="0" smtClean="0"/>
              <a:t>would be to </a:t>
            </a:r>
            <a:r>
              <a:rPr lang="en-US" dirty="0" smtClean="0"/>
              <a:t>implement 3G </a:t>
            </a:r>
            <a:r>
              <a:rPr lang="en-US" dirty="0" smtClean="0"/>
              <a:t>networks </a:t>
            </a:r>
            <a:r>
              <a:rPr lang="en-US" dirty="0" smtClean="0"/>
              <a:t>completely.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trend seems to be headed toward having cells </a:t>
            </a:r>
            <a:r>
              <a:rPr lang="en-US" dirty="0" smtClean="0"/>
              <a:t>of different </a:t>
            </a:r>
            <a:r>
              <a:rPr lang="en-US" dirty="0" smtClean="0"/>
              <a:t>sizes: on the one hand, large cells to handle global access, and at the </a:t>
            </a:r>
            <a:r>
              <a:rPr lang="en-US" dirty="0" smtClean="0"/>
              <a:t>other extreme</a:t>
            </a:r>
            <a:r>
              <a:rPr lang="en-US" dirty="0" smtClean="0"/>
              <a:t>, </a:t>
            </a:r>
            <a:r>
              <a:rPr lang="en-US" dirty="0" err="1" smtClean="0"/>
              <a:t>pico</a:t>
            </a:r>
            <a:r>
              <a:rPr lang="en-US" dirty="0" smtClean="0"/>
              <a:t>-cells to handle indoor communication.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Problems with 3G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Even though 3G networks are not yet fully deployed, some researchers </a:t>
            </a:r>
            <a:r>
              <a:rPr lang="en-US" dirty="0" smtClean="0"/>
              <a:t>started working </a:t>
            </a:r>
            <a:r>
              <a:rPr lang="en-US" dirty="0" smtClean="0"/>
              <a:t>on the </a:t>
            </a:r>
            <a:r>
              <a:rPr lang="en-US" dirty="0" smtClean="0"/>
              <a:t>next </a:t>
            </a:r>
            <a:r>
              <a:rPr lang="en-US" dirty="0" smtClean="0"/>
              <a:t>generation of systems, called 4G systems, targeted for </a:t>
            </a:r>
            <a:r>
              <a:rPr lang="en-US" dirty="0" smtClean="0"/>
              <a:t>deployment in </a:t>
            </a:r>
            <a:r>
              <a:rPr lang="en-US" dirty="0" smtClean="0"/>
              <a:t>the year 2010, to provide seamless integration with wired networks </a:t>
            </a:r>
            <a:r>
              <a:rPr lang="en-US" dirty="0" smtClean="0"/>
              <a:t>and especially </a:t>
            </a:r>
            <a:r>
              <a:rPr lang="en-US" dirty="0" smtClean="0"/>
              <a:t>IP, high bandwidth (data rates of up to 100 Mbps), ubiquity (</a:t>
            </a:r>
            <a:r>
              <a:rPr lang="en-US" dirty="0" smtClean="0"/>
              <a:t>connectivity everywhere</a:t>
            </a:r>
            <a:r>
              <a:rPr lang="en-US" dirty="0" smtClean="0"/>
              <a:t>), high-quality multimedia services, adaptive resource </a:t>
            </a:r>
            <a:r>
              <a:rPr lang="en-US" dirty="0" smtClean="0"/>
              <a:t>management, and </a:t>
            </a:r>
            <a:r>
              <a:rPr lang="en-US" dirty="0" smtClean="0"/>
              <a:t>software-defined radio. 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The Third-Generation Cellular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3G Standards</a:t>
            </a:r>
          </a:p>
          <a:p>
            <a:pPr lvl="1"/>
            <a:r>
              <a:rPr lang="en-US" dirty="0" smtClean="0"/>
              <a:t>The Problems with 3G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The Third-Generation Cellular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The aim of the third-generation (3G) cellular system is to provide a virtual </a:t>
            </a:r>
            <a:r>
              <a:rPr lang="en-US" dirty="0" smtClean="0"/>
              <a:t>home environment</a:t>
            </a:r>
            <a:r>
              <a:rPr lang="en-US" dirty="0" smtClean="0"/>
              <a:t>, </a:t>
            </a:r>
            <a:r>
              <a:rPr lang="en-US" dirty="0" smtClean="0"/>
              <a:t>defined </a:t>
            </a:r>
            <a:r>
              <a:rPr lang="en-US" dirty="0" smtClean="0"/>
              <a:t>as a uniform and continuous presentation of </a:t>
            </a:r>
            <a:r>
              <a:rPr lang="en-US" dirty="0" smtClean="0"/>
              <a:t>services, independent </a:t>
            </a:r>
            <a:r>
              <a:rPr lang="en-US" dirty="0" smtClean="0"/>
              <a:t>of location and access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requires </a:t>
            </a:r>
            <a:r>
              <a:rPr lang="en-US" dirty="0" smtClean="0"/>
              <a:t>very stringent </a:t>
            </a:r>
            <a:r>
              <a:rPr lang="en-US" dirty="0" err="1" smtClean="0"/>
              <a:t>QoS</a:t>
            </a:r>
            <a:r>
              <a:rPr lang="en-US" dirty="0" smtClean="0"/>
              <a:t> adherence, and highly effective and optimized architectures, </a:t>
            </a:r>
            <a:r>
              <a:rPr lang="en-US" dirty="0" smtClean="0"/>
              <a:t>algorithms, and </a:t>
            </a:r>
            <a:r>
              <a:rPr lang="en-US" dirty="0" smtClean="0"/>
              <a:t>operations of the network elements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networks should contain </a:t>
            </a:r>
            <a:r>
              <a:rPr lang="en-US" dirty="0" smtClean="0"/>
              <a:t>advanced algorithms </a:t>
            </a:r>
            <a:r>
              <a:rPr lang="en-US" dirty="0" smtClean="0"/>
              <a:t>to handle location information retrieval and update, handoffs, </a:t>
            </a:r>
            <a:r>
              <a:rPr lang="en-US" dirty="0" smtClean="0"/>
              <a:t>authentication, call </a:t>
            </a:r>
            <a:r>
              <a:rPr lang="en-US" dirty="0" smtClean="0"/>
              <a:t>routing, and </a:t>
            </a:r>
            <a:r>
              <a:rPr lang="en-US" dirty="0" smtClean="0"/>
              <a:t>pricing.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 smtClean="0"/>
              <a:t>The Third-Generation Cellular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From the user point of view, the 3G systems with very high-speed wireless communications (up to 2 Mbps) plan to offer Internet access (e-mail, Web surfing, including pages with audio and video), telephony (voice, video, fax, etc.), and multimedia (playing music, viewing videos, films, television, etc.) services through a single device.</a:t>
            </a:r>
          </a:p>
          <a:p>
            <a:pPr algn="just"/>
            <a:r>
              <a:rPr lang="en-US" dirty="0" smtClean="0"/>
              <a:t>Such services cannot be realized over </a:t>
            </a:r>
            <a:r>
              <a:rPr lang="en-US" dirty="0" smtClean="0"/>
              <a:t> </a:t>
            </a:r>
            <a:r>
              <a:rPr lang="en-US" dirty="0" smtClean="0"/>
              <a:t>2G systems — to effect a simple transfer of a 2 MB presentation, it would take approximately 28 minutes with a 9.6 Kbps GSM data rate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3G </a:t>
            </a:r>
            <a:r>
              <a:rPr lang="en-US" b="1" dirty="0" smtClean="0"/>
              <a:t>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An </a:t>
            </a:r>
            <a:r>
              <a:rPr lang="en-US" dirty="0" smtClean="0"/>
              <a:t>evolution plan has been charted out to upgrade 2G technologies into their </a:t>
            </a:r>
            <a:r>
              <a:rPr lang="en-US" dirty="0" smtClean="0"/>
              <a:t>3G counterparts.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200400"/>
            <a:ext cx="8305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3G Standards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5626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In 1992, the International Telecommunications Union (ITU) initiated the </a:t>
            </a:r>
            <a:r>
              <a:rPr lang="en-US" dirty="0" smtClean="0"/>
              <a:t>standardization of </a:t>
            </a:r>
            <a:r>
              <a:rPr lang="en-US" dirty="0" smtClean="0"/>
              <a:t>3G systems, and the outcome of this effort was called </a:t>
            </a:r>
            <a:r>
              <a:rPr lang="en-US" dirty="0" smtClean="0"/>
              <a:t>international mobile </a:t>
            </a:r>
            <a:r>
              <a:rPr lang="en-US" dirty="0" smtClean="0"/>
              <a:t>telecommunications-2000 (IMT-2000</a:t>
            </a:r>
            <a:r>
              <a:rPr lang="en-US" dirty="0" smtClean="0"/>
              <a:t>).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number 2000 stood for </a:t>
            </a:r>
            <a:r>
              <a:rPr lang="en-US" dirty="0" smtClean="0"/>
              <a:t>three things</a:t>
            </a:r>
            <a:r>
              <a:rPr lang="en-US" dirty="0" smtClean="0"/>
              <a:t>: </a:t>
            </a:r>
            <a:endParaRPr lang="en-US" dirty="0" smtClean="0"/>
          </a:p>
          <a:p>
            <a:pPr lvl="1" algn="just"/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the system would become available in the year </a:t>
            </a:r>
            <a:r>
              <a:rPr lang="en-US" dirty="0" smtClean="0"/>
              <a:t>2000</a:t>
            </a:r>
          </a:p>
          <a:p>
            <a:pPr lvl="1" algn="just"/>
            <a:r>
              <a:rPr lang="en-US" dirty="0" smtClean="0"/>
              <a:t>(</a:t>
            </a:r>
            <a:r>
              <a:rPr lang="en-US" dirty="0" smtClean="0"/>
              <a:t>ii) it has </a:t>
            </a:r>
            <a:r>
              <a:rPr lang="en-US" dirty="0" smtClean="0"/>
              <a:t>data rates </a:t>
            </a:r>
            <a:r>
              <a:rPr lang="en-US" dirty="0" smtClean="0"/>
              <a:t>of 2,000 </a:t>
            </a:r>
            <a:r>
              <a:rPr lang="en-US" dirty="0" smtClean="0"/>
              <a:t>Kbps</a:t>
            </a:r>
          </a:p>
          <a:p>
            <a:pPr lvl="1" algn="just"/>
            <a:r>
              <a:rPr lang="en-US" dirty="0" smtClean="0"/>
              <a:t>(</a:t>
            </a:r>
            <a:r>
              <a:rPr lang="en-US" dirty="0" smtClean="0"/>
              <a:t>iii) it was supposed to operate in the 2,000 MHz </a:t>
            </a:r>
            <a:r>
              <a:rPr lang="en-US" dirty="0" smtClean="0"/>
              <a:t>region</a:t>
            </a:r>
            <a:endParaRPr lang="en-US" dirty="0" smtClean="0"/>
          </a:p>
          <a:p>
            <a:pPr algn="just">
              <a:buNone/>
            </a:pPr>
            <a:r>
              <a:rPr lang="en-US" dirty="0" smtClean="0"/>
              <a:t>	which </a:t>
            </a:r>
            <a:r>
              <a:rPr lang="en-US" dirty="0" smtClean="0"/>
              <a:t>ITU wanted to make globally available for the new technology, so that </a:t>
            </a:r>
            <a:r>
              <a:rPr lang="en-US" dirty="0" smtClean="0"/>
              <a:t>users could </a:t>
            </a:r>
            <a:r>
              <a:rPr lang="en-US" dirty="0" smtClean="0"/>
              <a:t>roam seamlessly from country to </a:t>
            </a:r>
            <a:r>
              <a:rPr lang="en-US" dirty="0" smtClean="0"/>
              <a:t>country.</a:t>
            </a:r>
          </a:p>
          <a:p>
            <a:pPr algn="just"/>
            <a:r>
              <a:rPr lang="en-US" dirty="0" smtClean="0"/>
              <a:t>None </a:t>
            </a:r>
            <a:r>
              <a:rPr lang="en-US" dirty="0" smtClean="0"/>
              <a:t>of these three things </a:t>
            </a:r>
            <a:r>
              <a:rPr lang="en-US" dirty="0" smtClean="0"/>
              <a:t>came to </a:t>
            </a:r>
            <a:r>
              <a:rPr lang="en-US" dirty="0" smtClean="0"/>
              <a:t>pass, but the name has remained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service types that the IMT-2000 </a:t>
            </a:r>
            <a:r>
              <a:rPr lang="en-US" dirty="0" smtClean="0"/>
              <a:t>network is </a:t>
            </a:r>
            <a:r>
              <a:rPr lang="en-US" dirty="0" smtClean="0"/>
              <a:t>supposed to provide to its users are given in </a:t>
            </a:r>
            <a:r>
              <a:rPr lang="en-US" dirty="0" smtClean="0"/>
              <a:t>below table.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IMT-2000 service types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295400"/>
            <a:ext cx="867967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04800" y="4800600"/>
            <a:ext cx="861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09588" indent="-509588" algn="just">
              <a:buFont typeface="Arial" pitchFamily="34" charset="0"/>
              <a:buChar char="•"/>
            </a:pPr>
            <a:r>
              <a:rPr lang="en-US" sz="2400" dirty="0" smtClean="0"/>
              <a:t>As different parts of the world are dominated by different 2G standards, the hope for a single worldwide 3G standard has not materialized</a:t>
            </a:r>
            <a:r>
              <a:rPr lang="en-US" sz="2400" dirty="0" smtClean="0"/>
              <a:t>.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3G Standards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>
                <a:solidFill>
                  <a:srgbClr val="FF0000"/>
                </a:solidFill>
              </a:rPr>
              <a:t>Universal mobile telecommunications system (UMTS) is the European 3G </a:t>
            </a:r>
            <a:r>
              <a:rPr lang="en-US" sz="2000" dirty="0" smtClean="0">
                <a:solidFill>
                  <a:srgbClr val="FF0000"/>
                </a:solidFill>
              </a:rPr>
              <a:t>standard which </a:t>
            </a:r>
            <a:r>
              <a:rPr lang="en-US" sz="2000" dirty="0" smtClean="0">
                <a:solidFill>
                  <a:srgbClr val="FF0000"/>
                </a:solidFill>
              </a:rPr>
              <a:t>is also called wideband CDMA (W-CDMA) as the standard is based </a:t>
            </a:r>
            <a:r>
              <a:rPr lang="en-US" sz="2000" dirty="0" smtClean="0">
                <a:solidFill>
                  <a:srgbClr val="FF0000"/>
                </a:solidFill>
              </a:rPr>
              <a:t>on CDMA </a:t>
            </a:r>
            <a:r>
              <a:rPr lang="en-US" sz="2000" dirty="0" smtClean="0">
                <a:solidFill>
                  <a:srgbClr val="FF0000"/>
                </a:solidFill>
              </a:rPr>
              <a:t>(direct sequence spread spectrum) </a:t>
            </a:r>
            <a:r>
              <a:rPr lang="en-US" sz="2000" dirty="0" smtClean="0">
                <a:solidFill>
                  <a:srgbClr val="FF0000"/>
                </a:solidFill>
              </a:rPr>
              <a:t>technology.</a:t>
            </a:r>
          </a:p>
          <a:p>
            <a:pPr algn="just"/>
            <a:r>
              <a:rPr lang="en-US" sz="2000" dirty="0" smtClean="0">
                <a:solidFill>
                  <a:srgbClr val="FF0000"/>
                </a:solidFill>
              </a:rPr>
              <a:t>The </a:t>
            </a:r>
            <a:r>
              <a:rPr lang="en-US" sz="2000" dirty="0" smtClean="0">
                <a:solidFill>
                  <a:srgbClr val="FF0000"/>
                </a:solidFill>
              </a:rPr>
              <a:t>term “wideband</a:t>
            </a:r>
            <a:r>
              <a:rPr lang="en-US" sz="2000" dirty="0" smtClean="0">
                <a:solidFill>
                  <a:srgbClr val="FF0000"/>
                </a:solidFill>
              </a:rPr>
              <a:t>” denotes </a:t>
            </a:r>
            <a:r>
              <a:rPr lang="en-US" sz="2000" dirty="0" smtClean="0">
                <a:solidFill>
                  <a:srgbClr val="FF0000"/>
                </a:solidFill>
              </a:rPr>
              <a:t>use of a wide carrier</a:t>
            </a:r>
            <a:r>
              <a:rPr lang="en-US" sz="2000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en-US" sz="2000" dirty="0" smtClean="0">
                <a:solidFill>
                  <a:srgbClr val="FF0000"/>
                </a:solidFill>
              </a:rPr>
              <a:t>W-CDMA </a:t>
            </a:r>
            <a:r>
              <a:rPr lang="en-US" sz="2000" dirty="0" smtClean="0">
                <a:solidFill>
                  <a:srgbClr val="FF0000"/>
                </a:solidFill>
              </a:rPr>
              <a:t>uses a 5 MHz carrier (channel </a:t>
            </a:r>
            <a:r>
              <a:rPr lang="en-US" sz="2000" dirty="0" smtClean="0">
                <a:solidFill>
                  <a:srgbClr val="FF0000"/>
                </a:solidFill>
              </a:rPr>
              <a:t>bandwidth) which </a:t>
            </a:r>
            <a:r>
              <a:rPr lang="en-US" sz="2000" dirty="0" smtClean="0">
                <a:solidFill>
                  <a:srgbClr val="FF0000"/>
                </a:solidFill>
              </a:rPr>
              <a:t>is 25 times that of GSM and four times that of </a:t>
            </a:r>
            <a:r>
              <a:rPr lang="en-US" sz="2000" dirty="0" err="1" smtClean="0">
                <a:solidFill>
                  <a:srgbClr val="FF0000"/>
                </a:solidFill>
              </a:rPr>
              <a:t>cdmaOne</a:t>
            </a:r>
            <a:r>
              <a:rPr lang="en-US" sz="2000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en-US" sz="2000" dirty="0" smtClean="0">
                <a:solidFill>
                  <a:srgbClr val="FF0000"/>
                </a:solidFill>
              </a:rPr>
              <a:t>It </a:t>
            </a:r>
            <a:r>
              <a:rPr lang="en-US" sz="2000" dirty="0" smtClean="0">
                <a:solidFill>
                  <a:srgbClr val="FF0000"/>
                </a:solidFill>
              </a:rPr>
              <a:t>is designed </a:t>
            </a:r>
            <a:r>
              <a:rPr lang="en-US" sz="2000" dirty="0" smtClean="0">
                <a:solidFill>
                  <a:srgbClr val="FF0000"/>
                </a:solidFill>
              </a:rPr>
              <a:t>to interwork </a:t>
            </a:r>
            <a:r>
              <a:rPr lang="en-US" sz="2000" dirty="0" smtClean="0">
                <a:solidFill>
                  <a:srgbClr val="FF0000"/>
                </a:solidFill>
              </a:rPr>
              <a:t>with GSM networks, which means a caller can move from </a:t>
            </a:r>
            <a:r>
              <a:rPr lang="en-US" sz="2000" dirty="0" smtClean="0">
                <a:solidFill>
                  <a:srgbClr val="FF0000"/>
                </a:solidFill>
              </a:rPr>
              <a:t>a W-CDMA cell to </a:t>
            </a:r>
            <a:r>
              <a:rPr lang="en-US" sz="2000" dirty="0" smtClean="0">
                <a:solidFill>
                  <a:srgbClr val="FF0000"/>
                </a:solidFill>
              </a:rPr>
              <a:t>a GSM cell without losing the call</a:t>
            </a:r>
            <a:r>
              <a:rPr lang="en-US" sz="2000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en-US" sz="2000" dirty="0" smtClean="0">
                <a:solidFill>
                  <a:srgbClr val="00B050"/>
                </a:solidFill>
              </a:rPr>
              <a:t>The </a:t>
            </a:r>
            <a:r>
              <a:rPr lang="en-US" sz="2000" dirty="0" smtClean="0">
                <a:solidFill>
                  <a:srgbClr val="00B050"/>
                </a:solidFill>
              </a:rPr>
              <a:t>first W-CDMA networks are being </a:t>
            </a:r>
            <a:r>
              <a:rPr lang="en-US" sz="2000" dirty="0" smtClean="0">
                <a:solidFill>
                  <a:srgbClr val="00B050"/>
                </a:solidFill>
              </a:rPr>
              <a:t>deployed in </a:t>
            </a:r>
            <a:r>
              <a:rPr lang="en-US" sz="2000" dirty="0" smtClean="0">
                <a:solidFill>
                  <a:srgbClr val="00B050"/>
                </a:solidFill>
              </a:rPr>
              <a:t>Japan by NTT </a:t>
            </a:r>
            <a:r>
              <a:rPr lang="en-US" sz="2000" dirty="0" err="1" smtClean="0">
                <a:solidFill>
                  <a:srgbClr val="00B050"/>
                </a:solidFill>
              </a:rPr>
              <a:t>DoCoMo</a:t>
            </a:r>
            <a:r>
              <a:rPr lang="en-US" sz="2000" dirty="0" smtClean="0">
                <a:solidFill>
                  <a:srgbClr val="00B050"/>
                </a:solidFill>
              </a:rPr>
              <a:t>.</a:t>
            </a:r>
          </a:p>
          <a:p>
            <a:pPr algn="just"/>
            <a:r>
              <a:rPr lang="en-US" sz="2000" dirty="0" smtClean="0"/>
              <a:t>Of </a:t>
            </a:r>
            <a:r>
              <a:rPr lang="en-US" sz="2000" dirty="0" smtClean="0"/>
              <a:t>the existing 2G systems, </a:t>
            </a:r>
            <a:r>
              <a:rPr lang="en-US" sz="2000" dirty="0" err="1" smtClean="0"/>
              <a:t>cdmaOne</a:t>
            </a:r>
            <a:r>
              <a:rPr lang="en-US" sz="2000" dirty="0" smtClean="0"/>
              <a:t> is </a:t>
            </a:r>
            <a:r>
              <a:rPr lang="en-US" sz="2000" dirty="0" smtClean="0"/>
              <a:t>already based </a:t>
            </a:r>
            <a:r>
              <a:rPr lang="en-US" sz="2000" dirty="0" smtClean="0"/>
              <a:t>on CDMA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cdma2000</a:t>
            </a:r>
            <a:r>
              <a:rPr lang="en-US" sz="2000" dirty="0" smtClean="0"/>
              <a:t>, basically an extension of </a:t>
            </a:r>
            <a:r>
              <a:rPr lang="en-US" sz="2000" dirty="0" err="1" smtClean="0"/>
              <a:t>cdmaOne</a:t>
            </a:r>
            <a:r>
              <a:rPr lang="en-US" sz="2000" dirty="0" smtClean="0"/>
              <a:t>, is not designed </a:t>
            </a:r>
            <a:r>
              <a:rPr lang="en-US" sz="2000" dirty="0" smtClean="0"/>
              <a:t>to interwork </a:t>
            </a:r>
            <a:r>
              <a:rPr lang="en-US" sz="2000" dirty="0" smtClean="0"/>
              <a:t>with GSM, which means it cannot hand off calls to a GSM cell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>
                <a:solidFill>
                  <a:srgbClr val="FF33CC"/>
                </a:solidFill>
              </a:rPr>
              <a:t>UWC-136 </a:t>
            </a:r>
            <a:r>
              <a:rPr lang="en-US" sz="2000" dirty="0" smtClean="0">
                <a:solidFill>
                  <a:srgbClr val="FF33CC"/>
                </a:solidFill>
              </a:rPr>
              <a:t>is a TDMA-based 3G standard developed </a:t>
            </a:r>
            <a:r>
              <a:rPr lang="en-US" sz="2000" dirty="0" smtClean="0">
                <a:solidFill>
                  <a:srgbClr val="FF33CC"/>
                </a:solidFill>
              </a:rPr>
              <a:t>by the </a:t>
            </a:r>
            <a:r>
              <a:rPr lang="en-US" sz="2000" dirty="0" smtClean="0">
                <a:solidFill>
                  <a:srgbClr val="FF33CC"/>
                </a:solidFill>
              </a:rPr>
              <a:t>Universal Wireless Communications Consortium, as an upgrade of IS-136.</a:t>
            </a:r>
            <a:endParaRPr lang="en-US" sz="2000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4000" dirty="0" smtClean="0"/>
              <a:t>The Problems with 3G Systems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3G systems fundamentally need greater bandwidth and lower interference to </a:t>
            </a:r>
            <a:r>
              <a:rPr lang="en-US" dirty="0" smtClean="0"/>
              <a:t>be able </a:t>
            </a:r>
            <a:r>
              <a:rPr lang="en-US" dirty="0" smtClean="0"/>
              <a:t>to meet </a:t>
            </a:r>
            <a:r>
              <a:rPr lang="en-US" dirty="0" err="1" smtClean="0"/>
              <a:t>QoS</a:t>
            </a:r>
            <a:r>
              <a:rPr lang="en-US" dirty="0" smtClean="0"/>
              <a:t> requirements for data and multimedia </a:t>
            </a:r>
            <a:r>
              <a:rPr lang="en-US" dirty="0" smtClean="0"/>
              <a:t>services.</a:t>
            </a:r>
          </a:p>
          <a:p>
            <a:pPr algn="just"/>
            <a:r>
              <a:rPr lang="en-US" dirty="0" smtClean="0"/>
              <a:t>Field </a:t>
            </a:r>
            <a:r>
              <a:rPr lang="en-US" dirty="0" smtClean="0"/>
              <a:t>tests </a:t>
            </a:r>
            <a:r>
              <a:rPr lang="en-US" dirty="0" smtClean="0"/>
              <a:t>have indicated </a:t>
            </a:r>
            <a:r>
              <a:rPr lang="en-US" dirty="0" smtClean="0"/>
              <a:t>that CDMA is an attractive option for mobile cellular networks, as it </a:t>
            </a:r>
            <a:r>
              <a:rPr lang="en-US" dirty="0" smtClean="0"/>
              <a:t>can operate </a:t>
            </a:r>
            <a:r>
              <a:rPr lang="en-US" dirty="0" smtClean="0"/>
              <a:t>in the presence of interference, and can theoretically support very </a:t>
            </a:r>
            <a:r>
              <a:rPr lang="en-US" dirty="0" smtClean="0"/>
              <a:t>large bandwidth. 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performance of 3G systems is further improved by the use </a:t>
            </a:r>
            <a:r>
              <a:rPr lang="en-US" dirty="0" smtClean="0"/>
              <a:t>of smart antennas.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refers to the technology of controlling a directional </a:t>
            </a:r>
            <a:r>
              <a:rPr lang="en-US" dirty="0" smtClean="0"/>
              <a:t>antenna array </a:t>
            </a:r>
            <a:r>
              <a:rPr lang="en-US" dirty="0" smtClean="0"/>
              <a:t>with an advanced digital signal processing capability to optimize its </a:t>
            </a:r>
            <a:r>
              <a:rPr lang="en-US" dirty="0" smtClean="0"/>
              <a:t>radiation and/or </a:t>
            </a:r>
            <a:r>
              <a:rPr lang="en-US" dirty="0" smtClean="0"/>
              <a:t>reception pattern automatically in response to the signal </a:t>
            </a:r>
            <a:r>
              <a:rPr lang="en-US" dirty="0" smtClean="0"/>
              <a:t>environment.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</TotalTime>
  <Words>942</Words>
  <Application>Microsoft Office PowerPoint</Application>
  <PresentationFormat>On-screen Show (4:3)</PresentationFormat>
  <Paragraphs>55</Paragraphs>
  <Slides>14</Slides>
  <Notes>0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The Third-Generation Cellular Systems</vt:lpstr>
      <vt:lpstr>The Third-Generation Cellular Systems</vt:lpstr>
      <vt:lpstr>The Third-Generation Cellular Systems</vt:lpstr>
      <vt:lpstr>The Third-Generation Cellular Systems</vt:lpstr>
      <vt:lpstr>3G Standards</vt:lpstr>
      <vt:lpstr>3G Standards</vt:lpstr>
      <vt:lpstr>IMT-2000 service types</vt:lpstr>
      <vt:lpstr>3G Standards</vt:lpstr>
      <vt:lpstr>The Problems with 3G Systems</vt:lpstr>
      <vt:lpstr>The Problems with 3G Systems</vt:lpstr>
      <vt:lpstr>The Problems with 3G Systems</vt:lpstr>
      <vt:lpstr>CDMA — The debate</vt:lpstr>
      <vt:lpstr>The Problems with 3G Systems</vt:lpstr>
      <vt:lpstr>The Problems with 3G Systems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Third-Generation Cellular Systems</dc:title>
  <dc:creator>AVINASH</dc:creator>
  <cp:lastModifiedBy>AVINASH</cp:lastModifiedBy>
  <cp:revision>22</cp:revision>
  <dcterms:created xsi:type="dcterms:W3CDTF">2006-08-16T00:00:00Z</dcterms:created>
  <dcterms:modified xsi:type="dcterms:W3CDTF">2022-10-26T09:07:01Z</dcterms:modified>
</cp:coreProperties>
</file>