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59" r:id="rId6"/>
    <p:sldId id="260" r:id="rId7"/>
    <p:sldId id="262" r:id="rId8"/>
    <p:sldId id="261" r:id="rId9"/>
    <p:sldId id="272" r:id="rId10"/>
    <p:sldId id="273" r:id="rId11"/>
    <p:sldId id="274" r:id="rId12"/>
    <p:sldId id="278" r:id="rId13"/>
    <p:sldId id="279" r:id="rId14"/>
    <p:sldId id="275" r:id="rId15"/>
    <p:sldId id="277" r:id="rId16"/>
    <p:sldId id="276" r:id="rId17"/>
    <p:sldId id="268" r:id="rId18"/>
    <p:sldId id="269" r:id="rId19"/>
    <p:sldId id="270" r:id="rId20"/>
    <p:sldId id="271" r:id="rId21"/>
    <p:sldId id="263" r:id="rId22"/>
    <p:sldId id="264" r:id="rId23"/>
    <p:sldId id="265" r:id="rId24"/>
    <p:sldId id="266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F5F2E-E081-44B9-AEE9-9DE622B5D778}" type="datetimeFigureOut">
              <a:rPr lang="en-US" smtClean="0"/>
              <a:pPr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4D527-1EBE-42A3-A90D-457D680320F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N" sz="4000" b="1" dirty="0" smtClean="0"/>
              <a:t>UNIT - II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b="1" dirty="0" smtClean="0">
                <a:solidFill>
                  <a:schemeClr val="tx1"/>
                </a:solidFill>
              </a:rPr>
              <a:t>Wireless WANS AND MANS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Capacity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The nearest BS is not always the best for a mobile station, due to shadowing, reflections, and other propagation-based features.</a:t>
            </a:r>
          </a:p>
          <a:p>
            <a:pPr algn="just"/>
            <a:r>
              <a:rPr lang="en-US" dirty="0" smtClean="0"/>
              <a:t>The simplistic model of cellular networks has to be modified to account for these variations.</a:t>
            </a:r>
          </a:p>
          <a:p>
            <a:pPr algn="just"/>
            <a:r>
              <a:rPr lang="en-US" dirty="0" smtClean="0"/>
              <a:t>Few </a:t>
            </a:r>
            <a:r>
              <a:rPr lang="en-US" dirty="0"/>
              <a:t>methods </a:t>
            </a:r>
            <a:r>
              <a:rPr lang="en-US" dirty="0" smtClean="0"/>
              <a:t>used to </a:t>
            </a:r>
            <a:r>
              <a:rPr lang="en-US" dirty="0"/>
              <a:t>improve the capacity of cellular networks </a:t>
            </a:r>
            <a:r>
              <a:rPr lang="en-US" dirty="0" smtClean="0"/>
              <a:t>are-</a:t>
            </a:r>
          </a:p>
          <a:p>
            <a:pPr lvl="1" algn="just"/>
            <a:r>
              <a:rPr lang="en-US" dirty="0" smtClean="0"/>
              <a:t>Cell-Splitting</a:t>
            </a:r>
          </a:p>
          <a:p>
            <a:pPr lvl="1" algn="just"/>
            <a:r>
              <a:rPr lang="en-US" dirty="0" err="1" smtClean="0"/>
              <a:t>Sectorization</a:t>
            </a:r>
            <a:endParaRPr lang="en-US" dirty="0" smtClean="0"/>
          </a:p>
          <a:p>
            <a:pPr lvl="1" algn="just"/>
            <a:r>
              <a:rPr lang="en-US" dirty="0"/>
              <a:t>Power </a:t>
            </a:r>
            <a:r>
              <a:rPr lang="en-US" dirty="0" smtClean="0"/>
              <a:t>Control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/>
            <a:r>
              <a:rPr lang="en-US" sz="4400" dirty="0" smtClean="0"/>
              <a:t>Cell-Splitting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/>
              <a:t>Non-uniform traffic demand patterns create </a:t>
            </a:r>
            <a:r>
              <a:rPr lang="en-US" b="1" dirty="0">
                <a:solidFill>
                  <a:srgbClr val="FF0000"/>
                </a:solidFill>
              </a:rPr>
              <a:t>hotspot</a:t>
            </a:r>
            <a:r>
              <a:rPr lang="en-US" dirty="0"/>
              <a:t> regions in cellular </a:t>
            </a:r>
            <a:r>
              <a:rPr lang="en-US" dirty="0" smtClean="0"/>
              <a:t>networks, which </a:t>
            </a:r>
            <a:r>
              <a:rPr lang="en-US" dirty="0"/>
              <a:t>are small pockets with very high demand for channel </a:t>
            </a:r>
            <a:r>
              <a:rPr lang="en-US" dirty="0" smtClean="0"/>
              <a:t>access.</a:t>
            </a:r>
          </a:p>
          <a:p>
            <a:pPr algn="just"/>
            <a:r>
              <a:rPr lang="en-US" dirty="0" smtClean="0"/>
              <a:t>In </a:t>
            </a:r>
            <a:r>
              <a:rPr lang="en-US" dirty="0"/>
              <a:t>order </a:t>
            </a:r>
            <a:r>
              <a:rPr lang="en-US" dirty="0" smtClean="0"/>
              <a:t>to satisfy </a:t>
            </a:r>
            <a:r>
              <a:rPr lang="en-US" dirty="0" err="1"/>
              <a:t>QoS</a:t>
            </a:r>
            <a:r>
              <a:rPr lang="en-US" dirty="0"/>
              <a:t> constraints, the blocking probability in a hotspot region must not </a:t>
            </a:r>
            <a:r>
              <a:rPr lang="en-US" dirty="0" smtClean="0"/>
              <a:t>be allowed </a:t>
            </a:r>
            <a:r>
              <a:rPr lang="en-US" dirty="0"/>
              <a:t>to shoot </a:t>
            </a:r>
            <a:r>
              <a:rPr lang="en-US" dirty="0" smtClean="0"/>
              <a:t>up.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/>
              <a:t>gave rise to the concept of </a:t>
            </a:r>
            <a:r>
              <a:rPr lang="en-US" b="1" dirty="0" smtClean="0">
                <a:solidFill>
                  <a:srgbClr val="FF0000"/>
                </a:solidFill>
              </a:rPr>
              <a:t>cell-splitting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 </a:t>
            </a:r>
            <a:r>
              <a:rPr lang="en-US" dirty="0"/>
              <a:t>different </a:t>
            </a:r>
            <a:r>
              <a:rPr lang="en-US" dirty="0" smtClean="0"/>
              <a:t>layer of </a:t>
            </a:r>
            <a:r>
              <a:rPr lang="en-US" dirty="0"/>
              <a:t>cells which are smaller in size, and support users with lower mobility rates, </a:t>
            </a:r>
            <a:r>
              <a:rPr lang="en-US" dirty="0" smtClean="0"/>
              <a:t>is overlaid </a:t>
            </a:r>
            <a:r>
              <a:rPr lang="en-US" dirty="0"/>
              <a:t>on the existing (macro-cells) cellular </a:t>
            </a:r>
            <a:r>
              <a:rPr lang="en-US" dirty="0" smtClean="0"/>
              <a:t>network. These </a:t>
            </a:r>
            <a:r>
              <a:rPr lang="en-US" dirty="0"/>
              <a:t>are called </a:t>
            </a:r>
            <a:r>
              <a:rPr lang="en-US" b="1" dirty="0" smtClean="0">
                <a:solidFill>
                  <a:srgbClr val="FF0000"/>
                </a:solidFill>
              </a:rPr>
              <a:t>micro-cells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While </a:t>
            </a:r>
            <a:r>
              <a:rPr lang="en-US" dirty="0"/>
              <a:t>macro-cells typically span across tens of kilometers, micro-cells are </a:t>
            </a:r>
            <a:r>
              <a:rPr lang="en-US" dirty="0" smtClean="0"/>
              <a:t>usually less </a:t>
            </a:r>
            <a:r>
              <a:rPr lang="en-US" dirty="0"/>
              <a:t>than 1 Km in </a:t>
            </a:r>
            <a:r>
              <a:rPr lang="en-US" dirty="0" smtClean="0"/>
              <a:t>radius.</a:t>
            </a:r>
          </a:p>
          <a:p>
            <a:pPr algn="just"/>
            <a:r>
              <a:rPr lang="en-US" dirty="0" smtClean="0"/>
              <a:t>Very </a:t>
            </a:r>
            <a:r>
              <a:rPr lang="en-US" dirty="0"/>
              <a:t>small cells called </a:t>
            </a:r>
            <a:r>
              <a:rPr lang="en-US" b="1" dirty="0" err="1">
                <a:solidFill>
                  <a:srgbClr val="FF0000"/>
                </a:solidFill>
              </a:rPr>
              <a:t>pico</a:t>
            </a:r>
            <a:r>
              <a:rPr lang="en-US" b="1" dirty="0">
                <a:solidFill>
                  <a:srgbClr val="FF0000"/>
                </a:solidFill>
              </a:rPr>
              <a:t>-cells</a:t>
            </a:r>
            <a:r>
              <a:rPr lang="en-US" dirty="0"/>
              <a:t>, of a few meters’ radius</a:t>
            </a:r>
            <a:r>
              <a:rPr lang="en-US" dirty="0" smtClean="0"/>
              <a:t>, </a:t>
            </a:r>
            <a:r>
              <a:rPr lang="en-US" dirty="0"/>
              <a:t>are also in use to cover indoor areas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/>
            <a:r>
              <a:rPr lang="en-US" sz="4400" dirty="0" smtClean="0"/>
              <a:t>Cell-Splitting</a:t>
            </a:r>
            <a:endParaRPr lang="en-US" sz="4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909"/>
          <a:stretch>
            <a:fillRect/>
          </a:stretch>
        </p:blipFill>
        <p:spPr bwMode="auto">
          <a:xfrm>
            <a:off x="1676400" y="1295400"/>
            <a:ext cx="5715000" cy="50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1" algn="ctr"/>
            <a:r>
              <a:rPr lang="en-US" sz="4400" dirty="0" smtClean="0"/>
              <a:t>Cell-Splitting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Depending on the </a:t>
            </a:r>
            <a:r>
              <a:rPr lang="en-US" dirty="0"/>
              <a:t>demands in traffic at a given point of time, channels can be allocated </a:t>
            </a:r>
            <a:r>
              <a:rPr lang="en-US" dirty="0" smtClean="0"/>
              <a:t>explicitly for </a:t>
            </a:r>
            <a:r>
              <a:rPr lang="en-US" dirty="0"/>
              <a:t>the micro-cellular layer, or a sharing algorithm can be envisaged with </a:t>
            </a:r>
            <a:r>
              <a:rPr lang="en-US" dirty="0" smtClean="0"/>
              <a:t>the macro-cellular </a:t>
            </a:r>
            <a:r>
              <a:rPr lang="en-US" dirty="0"/>
              <a:t>layer, by which channels can be allotted to the micro-cells as the </a:t>
            </a:r>
            <a:r>
              <a:rPr lang="en-US" dirty="0" smtClean="0"/>
              <a:t>demand arises.</a:t>
            </a:r>
          </a:p>
          <a:p>
            <a:pPr algn="just"/>
            <a:r>
              <a:rPr lang="en-US" dirty="0" smtClean="0"/>
              <a:t>Users </a:t>
            </a:r>
            <a:r>
              <a:rPr lang="en-US" dirty="0"/>
              <a:t>with lower rates of mobility are handled by the layer of </a:t>
            </a:r>
            <a:r>
              <a:rPr lang="en-US" dirty="0" smtClean="0"/>
              <a:t>smaller cell size.</a:t>
            </a:r>
          </a:p>
          <a:p>
            <a:pPr algn="just"/>
            <a:r>
              <a:rPr lang="en-US" dirty="0" smtClean="0"/>
              <a:t>If </a:t>
            </a:r>
            <a:r>
              <a:rPr lang="en-US" dirty="0"/>
              <a:t>a highly mobile user is handled by the micro-cellular layer, there is </a:t>
            </a:r>
            <a:r>
              <a:rPr lang="en-US" dirty="0" smtClean="0"/>
              <a:t>an overhead </a:t>
            </a:r>
            <a:r>
              <a:rPr lang="en-US" dirty="0"/>
              <a:t>of too many handoffs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handoffs may not be fast enough to </a:t>
            </a:r>
            <a:r>
              <a:rPr lang="en-US" dirty="0" smtClean="0"/>
              <a:t>let the </a:t>
            </a:r>
            <a:r>
              <a:rPr lang="en-US" dirty="0"/>
              <a:t>call continue </a:t>
            </a:r>
            <a:r>
              <a:rPr lang="en-US" dirty="0" smtClean="0"/>
              <a:t>uninterrupted.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Sectorization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/>
              <a:t>This concept uses space division multiple access (SDMA) </a:t>
            </a:r>
            <a:r>
              <a:rPr lang="en-US" dirty="0" smtClean="0"/>
              <a:t>for</a:t>
            </a:r>
            <a:r>
              <a:rPr lang="en-US" dirty="0" smtClean="0"/>
              <a:t> </a:t>
            </a:r>
            <a:r>
              <a:rPr lang="en-US" dirty="0"/>
              <a:t>more channels </a:t>
            </a:r>
            <a:r>
              <a:rPr lang="en-US" dirty="0" smtClean="0"/>
              <a:t>be reused </a:t>
            </a:r>
            <a:r>
              <a:rPr lang="en-US" dirty="0"/>
              <a:t>within a shorter </a:t>
            </a:r>
            <a:r>
              <a:rPr lang="en-US" dirty="0" smtClean="0"/>
              <a:t>distance.</a:t>
            </a:r>
          </a:p>
          <a:p>
            <a:pPr algn="just"/>
            <a:r>
              <a:rPr lang="en-US" dirty="0" smtClean="0"/>
              <a:t>Antennas </a:t>
            </a:r>
            <a:r>
              <a:rPr lang="en-US" dirty="0"/>
              <a:t>are modified from </a:t>
            </a:r>
            <a:r>
              <a:rPr lang="en-US" dirty="0" err="1"/>
              <a:t>omnidirectional</a:t>
            </a:r>
            <a:r>
              <a:rPr lang="en-US" dirty="0"/>
              <a:t> </a:t>
            </a:r>
            <a:r>
              <a:rPr lang="en-US" dirty="0" smtClean="0"/>
              <a:t>to </a:t>
            </a:r>
            <a:r>
              <a:rPr lang="en-US" dirty="0" err="1" smtClean="0"/>
              <a:t>sectorized</a:t>
            </a:r>
            <a:r>
              <a:rPr lang="en-US" dirty="0"/>
              <a:t>, so that their signals are beamed only in a particular sector, instead </a:t>
            </a:r>
            <a:r>
              <a:rPr lang="en-US" dirty="0" smtClean="0"/>
              <a:t>of being </a:t>
            </a:r>
            <a:r>
              <a:rPr lang="en-US" dirty="0"/>
              <a:t>transmitted symmetrically all around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/>
              <a:t>greatly reduces the </a:t>
            </a:r>
            <a:r>
              <a:rPr lang="en-US" dirty="0" smtClean="0"/>
              <a:t>downlink interference.</a:t>
            </a:r>
          </a:p>
          <a:p>
            <a:pPr algn="just"/>
            <a:r>
              <a:rPr lang="en-US" dirty="0" smtClean="0"/>
              <a:t>A </a:t>
            </a:r>
            <a:r>
              <a:rPr lang="en-US" dirty="0"/>
              <a:t>cell is normally partitioned into three 120-degree sectors or </a:t>
            </a:r>
            <a:r>
              <a:rPr lang="en-US" dirty="0" smtClean="0"/>
              <a:t>six 60-degree </a:t>
            </a:r>
            <a:r>
              <a:rPr lang="en-US" dirty="0"/>
              <a:t>sectors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Further</a:t>
            </a:r>
            <a:r>
              <a:rPr lang="en-US" dirty="0"/>
              <a:t>, the antennas can be down-tilted to reduce </a:t>
            </a:r>
            <a:r>
              <a:rPr lang="en-US" dirty="0" smtClean="0"/>
              <a:t>co-channel interference </a:t>
            </a:r>
            <a:r>
              <a:rPr lang="en-US" dirty="0"/>
              <a:t>even more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Below figure </a:t>
            </a:r>
            <a:r>
              <a:rPr lang="en-US" dirty="0"/>
              <a:t>shows the difference between </a:t>
            </a:r>
            <a:r>
              <a:rPr lang="en-US" dirty="0" err="1" smtClean="0"/>
              <a:t>omnidirectional</a:t>
            </a:r>
            <a:r>
              <a:rPr lang="en-US" dirty="0" smtClean="0"/>
              <a:t> and </a:t>
            </a:r>
            <a:r>
              <a:rPr lang="en-US" dirty="0"/>
              <a:t>60-degree sectored </a:t>
            </a:r>
            <a:r>
              <a:rPr lang="en-US" dirty="0" smtClean="0"/>
              <a:t>antennas.</a:t>
            </a:r>
          </a:p>
          <a:p>
            <a:pPr algn="just"/>
            <a:r>
              <a:rPr lang="en-US" dirty="0" smtClean="0"/>
              <a:t>Reduction </a:t>
            </a:r>
            <a:r>
              <a:rPr lang="en-US" dirty="0"/>
              <a:t>in interference allows shorter </a:t>
            </a:r>
            <a:r>
              <a:rPr lang="en-US" dirty="0" smtClean="0"/>
              <a:t>reuse distance</a:t>
            </a:r>
            <a:r>
              <a:rPr lang="en-US" dirty="0"/>
              <a:t>, and hence increases capacity.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Sectorization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802" b="6133"/>
          <a:stretch>
            <a:fillRect/>
          </a:stretch>
        </p:blipFill>
        <p:spPr bwMode="auto">
          <a:xfrm>
            <a:off x="228600" y="1219200"/>
            <a:ext cx="8610600" cy="546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/>
              <a:t>Cellular networks face the “near-far” problem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An </a:t>
            </a:r>
            <a:r>
              <a:rPr lang="en-US" dirty="0"/>
              <a:t>MT which is very close to </a:t>
            </a:r>
            <a:r>
              <a:rPr lang="en-US" dirty="0" smtClean="0"/>
              <a:t>the BS </a:t>
            </a:r>
            <a:r>
              <a:rPr lang="en-US" dirty="0"/>
              <a:t>receives very strong signals from the BS, and its signals are also </a:t>
            </a:r>
            <a:r>
              <a:rPr lang="en-US" dirty="0" smtClean="0"/>
              <a:t>extremely strong </a:t>
            </a:r>
            <a:r>
              <a:rPr lang="en-US" dirty="0"/>
              <a:t>at the BS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/>
              <a:t>can possibly drown out a weak signal of some far-away </a:t>
            </a:r>
            <a:r>
              <a:rPr lang="en-US" dirty="0" smtClean="0"/>
              <a:t>MT which </a:t>
            </a:r>
            <a:r>
              <a:rPr lang="en-US" dirty="0"/>
              <a:t>is on an adjacent frequency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To </a:t>
            </a:r>
            <a:r>
              <a:rPr lang="en-US" dirty="0"/>
              <a:t>avoid this problem, the BS must issue </a:t>
            </a:r>
            <a:r>
              <a:rPr lang="en-US" dirty="0" smtClean="0"/>
              <a:t>power control </a:t>
            </a:r>
            <a:r>
              <a:rPr lang="en-US" dirty="0"/>
              <a:t>orders to the MTs to receive a fairly constant, equal power from all </a:t>
            </a:r>
            <a:r>
              <a:rPr lang="en-US" dirty="0" smtClean="0"/>
              <a:t>MTs, irrespective </a:t>
            </a:r>
            <a:r>
              <a:rPr lang="en-US" dirty="0"/>
              <a:t>of their distance from the BS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MTs </a:t>
            </a:r>
            <a:r>
              <a:rPr lang="en-US" dirty="0"/>
              <a:t>which are farther away from the </a:t>
            </a:r>
            <a:r>
              <a:rPr lang="en-US" dirty="0" smtClean="0"/>
              <a:t>BS transmit </a:t>
            </a:r>
            <a:r>
              <a:rPr lang="en-US" dirty="0"/>
              <a:t>at higher power than nearby MTs, so that the received power at the BS </a:t>
            </a:r>
            <a:r>
              <a:rPr lang="en-US" dirty="0" smtClean="0"/>
              <a:t>is equal.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/>
              <a:t>saves power for the MTs near the BS, and avoids excessive interference.</a:t>
            </a:r>
          </a:p>
          <a:p>
            <a:pPr algn="just"/>
            <a:r>
              <a:rPr lang="en-US" dirty="0"/>
              <a:t>Reduction in interference increases the capacity of the cellular network.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400" dirty="0" smtClean="0"/>
              <a:t>Channel Allocation Algorithms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Efficient allocation of channels to the different cells can greatly improve </a:t>
            </a:r>
            <a:r>
              <a:rPr lang="en-US" dirty="0" smtClean="0"/>
              <a:t>overall throughput </a:t>
            </a:r>
            <a:r>
              <a:rPr lang="en-US" dirty="0"/>
              <a:t>of the network, in terms of the number of calls supported successfully.</a:t>
            </a:r>
          </a:p>
          <a:p>
            <a:pPr algn="just"/>
            <a:r>
              <a:rPr lang="en-US" dirty="0"/>
              <a:t>The channel allocation algorithms that can be used vary greatly in complexity </a:t>
            </a:r>
            <a:r>
              <a:rPr lang="en-US" dirty="0" smtClean="0"/>
              <a:t>and effectiveness.</a:t>
            </a:r>
          </a:p>
          <a:p>
            <a:pPr algn="just"/>
            <a:r>
              <a:rPr lang="en-US" dirty="0" smtClean="0"/>
              <a:t>There are </a:t>
            </a:r>
            <a:r>
              <a:rPr lang="en-US" dirty="0" smtClean="0">
                <a:solidFill>
                  <a:srgbClr val="FF0000"/>
                </a:solidFill>
              </a:rPr>
              <a:t>three</a:t>
            </a:r>
            <a:r>
              <a:rPr lang="en-US" dirty="0" smtClean="0"/>
              <a:t> types of Channel </a:t>
            </a:r>
            <a:r>
              <a:rPr lang="en-US" dirty="0"/>
              <a:t>a</a:t>
            </a:r>
            <a:r>
              <a:rPr lang="en-US" dirty="0" smtClean="0"/>
              <a:t>llocation algorithms are there-</a:t>
            </a:r>
          </a:p>
          <a:p>
            <a:pPr lvl="1" algn="just"/>
            <a:r>
              <a:rPr lang="en-US" b="1" dirty="0" smtClean="0">
                <a:solidFill>
                  <a:srgbClr val="FF0000"/>
                </a:solidFill>
              </a:rPr>
              <a:t>Fixed channel allocation algorithms</a:t>
            </a:r>
          </a:p>
          <a:p>
            <a:pPr lvl="1" algn="just"/>
            <a:r>
              <a:rPr lang="en-US" b="1" dirty="0" smtClean="0">
                <a:solidFill>
                  <a:srgbClr val="FF0000"/>
                </a:solidFill>
              </a:rPr>
              <a:t>Dynamic channel allocation algorithms</a:t>
            </a:r>
          </a:p>
          <a:p>
            <a:pPr lvl="1" algn="just"/>
            <a:r>
              <a:rPr lang="en-US" b="1" dirty="0" smtClean="0">
                <a:solidFill>
                  <a:srgbClr val="FF0000"/>
                </a:solidFill>
              </a:rPr>
              <a:t>Hybrid channel allocation algorithms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channel allocation algorithms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/>
              <a:t>Fixed channel allocation algorithms allot a set of channels to </a:t>
            </a:r>
            <a:r>
              <a:rPr lang="en-US" dirty="0" smtClean="0"/>
              <a:t>each cell</a:t>
            </a:r>
            <a:r>
              <a:rPr lang="en-US" dirty="0"/>
              <a:t>, and the number of channels per cell is determined a priori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Cells </a:t>
            </a:r>
            <a:r>
              <a:rPr lang="en-US" dirty="0"/>
              <a:t>may be </a:t>
            </a:r>
            <a:r>
              <a:rPr lang="en-US" dirty="0" smtClean="0"/>
              <a:t>allowed </a:t>
            </a:r>
            <a:r>
              <a:rPr lang="en-US" dirty="0"/>
              <a:t>to borrow some channels from their neighboring cells to tide over </a:t>
            </a:r>
            <a:r>
              <a:rPr lang="en-US" dirty="0" smtClean="0"/>
              <a:t>temporary increase </a:t>
            </a:r>
            <a:r>
              <a:rPr lang="en-US" dirty="0"/>
              <a:t>in demand for channels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/>
              <a:t>should not violate the minimum reuse </a:t>
            </a:r>
            <a:r>
              <a:rPr lang="en-US" dirty="0" smtClean="0"/>
              <a:t>distance constraints.</a:t>
            </a:r>
          </a:p>
          <a:p>
            <a:pPr algn="just"/>
            <a:r>
              <a:rPr lang="en-US" dirty="0" smtClean="0"/>
              <a:t>So</a:t>
            </a:r>
            <a:r>
              <a:rPr lang="en-US" dirty="0"/>
              <a:t>, one borrowing may prevent some other cells from </a:t>
            </a:r>
            <a:r>
              <a:rPr lang="en-US" dirty="0" smtClean="0"/>
              <a:t>borrowing certain </a:t>
            </a:r>
            <a:r>
              <a:rPr lang="en-US" dirty="0"/>
              <a:t>channels, which bring identical frequencies into use too close to each other.</a:t>
            </a:r>
          </a:p>
          <a:p>
            <a:pPr algn="just"/>
            <a:r>
              <a:rPr lang="en-US" dirty="0"/>
              <a:t>This is termed “channel locking</a:t>
            </a:r>
            <a:r>
              <a:rPr lang="en-US" dirty="0" smtClean="0"/>
              <a:t>.”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main drawback of fixed channel </a:t>
            </a:r>
            <a:r>
              <a:rPr lang="en-US" dirty="0" smtClean="0"/>
              <a:t>allocation algorithms </a:t>
            </a:r>
            <a:r>
              <a:rPr lang="en-US" dirty="0"/>
              <a:t>is that they assume a constant, or at least a predictable, distribution </a:t>
            </a:r>
            <a:r>
              <a:rPr lang="en-US" dirty="0" smtClean="0"/>
              <a:t>of load </a:t>
            </a:r>
            <a:r>
              <a:rPr lang="en-US" dirty="0"/>
              <a:t>over the different cells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But</a:t>
            </a:r>
            <a:r>
              <a:rPr lang="en-US" dirty="0"/>
              <a:t>, in reality, demands are very unpredictable, </a:t>
            </a:r>
            <a:r>
              <a:rPr lang="en-US" dirty="0" smtClean="0"/>
              <a:t>which may </a:t>
            </a:r>
            <a:r>
              <a:rPr lang="en-US" dirty="0"/>
              <a:t>lead to a scarcity of channels in some cells and an excess in others.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</a:t>
            </a:r>
            <a:r>
              <a:rPr lang="en-US" dirty="0" smtClean="0"/>
              <a:t>ynamic channel allocation algorithms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/>
              <a:t>D</a:t>
            </a:r>
            <a:r>
              <a:rPr lang="en-US" dirty="0" smtClean="0"/>
              <a:t>ynamic </a:t>
            </a:r>
            <a:r>
              <a:rPr lang="en-US" dirty="0"/>
              <a:t>channel allocation algorithms do not have any local channels </a:t>
            </a:r>
            <a:r>
              <a:rPr lang="en-US" dirty="0" smtClean="0"/>
              <a:t>allotted to </a:t>
            </a:r>
            <a:r>
              <a:rPr lang="en-US" dirty="0"/>
              <a:t>cells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decision of which channel to lend is made dynamically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makes dynamic </a:t>
            </a:r>
            <a:r>
              <a:rPr lang="en-US" dirty="0"/>
              <a:t>algorithms extremely flexible and capable of dealing with large </a:t>
            </a:r>
            <a:r>
              <a:rPr lang="en-US" dirty="0" smtClean="0"/>
              <a:t>variations in </a:t>
            </a:r>
            <a:r>
              <a:rPr lang="en-US" dirty="0"/>
              <a:t>demand, but they involve a lot of </a:t>
            </a:r>
            <a:r>
              <a:rPr lang="en-US" dirty="0" smtClean="0"/>
              <a:t>computation.</a:t>
            </a:r>
          </a:p>
          <a:p>
            <a:pPr algn="just"/>
            <a:r>
              <a:rPr lang="en-US" dirty="0" smtClean="0"/>
              <a:t>Dynamic </a:t>
            </a:r>
            <a:r>
              <a:rPr lang="en-US" dirty="0"/>
              <a:t>algorithms require </a:t>
            </a:r>
            <a:r>
              <a:rPr lang="en-US" dirty="0" smtClean="0"/>
              <a:t>a centralized </a:t>
            </a:r>
            <a:r>
              <a:rPr lang="en-US" dirty="0"/>
              <a:t>arbitrator to allocate channels, which is a bottleneck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Hence</a:t>
            </a:r>
            <a:r>
              <a:rPr lang="en-US" dirty="0"/>
              <a:t>, </a:t>
            </a:r>
            <a:r>
              <a:rPr lang="en-US" dirty="0" smtClean="0"/>
              <a:t>distributed channel </a:t>
            </a:r>
            <a:r>
              <a:rPr lang="en-US" dirty="0"/>
              <a:t>allocation algorithms are preferred, especially for </a:t>
            </a:r>
            <a:r>
              <a:rPr lang="en-US" dirty="0" smtClean="0"/>
              <a:t>micro-cells.</a:t>
            </a:r>
          </a:p>
          <a:p>
            <a:pPr algn="just"/>
            <a:r>
              <a:rPr lang="en-US" dirty="0" smtClean="0"/>
              <a:t>All </a:t>
            </a:r>
            <a:r>
              <a:rPr lang="en-US" dirty="0"/>
              <a:t>BSs </a:t>
            </a:r>
            <a:r>
              <a:rPr lang="en-US" dirty="0" smtClean="0"/>
              <a:t>look at </a:t>
            </a:r>
            <a:r>
              <a:rPr lang="en-US" dirty="0"/>
              <a:t>the local information about their possible interferers, and decide on a </a:t>
            </a:r>
            <a:r>
              <a:rPr lang="en-US" dirty="0" smtClean="0"/>
              <a:t>suitable allocation </a:t>
            </a:r>
            <a:r>
              <a:rPr lang="en-US" dirty="0"/>
              <a:t>of channels to maximize bandwidth utilization.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Syllabus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dirty="0"/>
              <a:t>The Cellular </a:t>
            </a:r>
            <a:r>
              <a:rPr lang="en-IN" dirty="0" smtClean="0"/>
              <a:t>Concept</a:t>
            </a:r>
          </a:p>
          <a:p>
            <a:r>
              <a:rPr lang="en-IN" dirty="0" smtClean="0"/>
              <a:t>Cellular Architecture</a:t>
            </a:r>
          </a:p>
          <a:p>
            <a:r>
              <a:rPr lang="en-IN" dirty="0" smtClean="0"/>
              <a:t>The </a:t>
            </a:r>
            <a:r>
              <a:rPr lang="en-IN" dirty="0"/>
              <a:t>First-Generation Cellular </a:t>
            </a:r>
            <a:r>
              <a:rPr lang="en-IN" dirty="0" smtClean="0"/>
              <a:t>Systems</a:t>
            </a:r>
          </a:p>
          <a:p>
            <a:r>
              <a:rPr lang="en-IN" dirty="0" smtClean="0"/>
              <a:t>The </a:t>
            </a:r>
            <a:r>
              <a:rPr lang="en-IN" dirty="0"/>
              <a:t>Second-Generation Cellular </a:t>
            </a:r>
            <a:r>
              <a:rPr lang="en-IN" dirty="0" smtClean="0"/>
              <a:t>Systems</a:t>
            </a:r>
          </a:p>
          <a:p>
            <a:r>
              <a:rPr lang="en-IN" dirty="0" smtClean="0"/>
              <a:t>The </a:t>
            </a:r>
            <a:r>
              <a:rPr lang="en-IN" dirty="0"/>
              <a:t>Third-Generation Cellular </a:t>
            </a:r>
            <a:r>
              <a:rPr lang="en-IN" dirty="0" smtClean="0"/>
              <a:t>Systems</a:t>
            </a:r>
          </a:p>
          <a:p>
            <a:r>
              <a:rPr lang="en-IN" dirty="0" smtClean="0"/>
              <a:t>Wireless </a:t>
            </a:r>
            <a:r>
              <a:rPr lang="en-IN" dirty="0"/>
              <a:t>in Local </a:t>
            </a:r>
            <a:r>
              <a:rPr lang="en-IN" dirty="0" smtClean="0"/>
              <a:t>Loop</a:t>
            </a:r>
          </a:p>
          <a:p>
            <a:r>
              <a:rPr lang="en-IN" dirty="0" smtClean="0"/>
              <a:t>IEEE </a:t>
            </a:r>
            <a:r>
              <a:rPr lang="en-IN" dirty="0"/>
              <a:t>802.16 </a:t>
            </a:r>
            <a:r>
              <a:rPr lang="en-IN" dirty="0" smtClean="0"/>
              <a:t>Standard</a:t>
            </a:r>
          </a:p>
          <a:p>
            <a:r>
              <a:rPr lang="en-IN" dirty="0" smtClean="0"/>
              <a:t>HIPERACCESS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</a:t>
            </a:r>
            <a:r>
              <a:rPr lang="en-US" dirty="0" smtClean="0"/>
              <a:t>ybrid channel allocation algorithms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/>
              <a:t>The hybrid channel allocation schemes give two sets of channels to each cell; </a:t>
            </a:r>
            <a:r>
              <a:rPr lang="en-US" dirty="0" smtClean="0"/>
              <a:t>A is </a:t>
            </a:r>
            <a:r>
              <a:rPr lang="en-US" dirty="0"/>
              <a:t>the set of local channels and B is the set of borrowable channels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Cells allow borrowing </a:t>
            </a:r>
            <a:r>
              <a:rPr lang="en-US" dirty="0"/>
              <a:t>only from set B, and reallocate calls to their local channel set as </a:t>
            </a:r>
            <a:r>
              <a:rPr lang="en-US" dirty="0" smtClean="0"/>
              <a:t>soon as </a:t>
            </a:r>
            <a:r>
              <a:rPr lang="en-US" dirty="0"/>
              <a:t>possible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hybrid allocation algorithms introduce some flexibility into </a:t>
            </a:r>
            <a:r>
              <a:rPr lang="en-US" dirty="0" smtClean="0"/>
              <a:t>the channel </a:t>
            </a:r>
            <a:r>
              <a:rPr lang="en-US" dirty="0"/>
              <a:t>allocation scheme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 </a:t>
            </a:r>
            <a:r>
              <a:rPr lang="en-US" dirty="0"/>
              <a:t>subset of the channels can be borrowed to account </a:t>
            </a:r>
            <a:r>
              <a:rPr lang="en-US" dirty="0" smtClean="0"/>
              <a:t>for temporary </a:t>
            </a:r>
            <a:r>
              <a:rPr lang="en-US" dirty="0"/>
              <a:t>variations in demand, while there is a minimum guarantee of </a:t>
            </a:r>
            <a:r>
              <a:rPr lang="en-US" dirty="0" smtClean="0"/>
              <a:t>channels for </a:t>
            </a:r>
            <a:r>
              <a:rPr lang="en-US" dirty="0"/>
              <a:t>all cells at all times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These </a:t>
            </a:r>
            <a:r>
              <a:rPr lang="en-US" dirty="0"/>
              <a:t>algorithms are intermediate in terms of </a:t>
            </a:r>
            <a:r>
              <a:rPr lang="en-US" dirty="0" smtClean="0"/>
              <a:t>complexity and </a:t>
            </a:r>
            <a:r>
              <a:rPr lang="en-US" dirty="0"/>
              <a:t>efficiency of bandwidth utilization.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Handoffs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An </a:t>
            </a:r>
            <a:r>
              <a:rPr lang="en-US" dirty="0"/>
              <a:t>important concept that is essential for the functioning of cellular networks </a:t>
            </a:r>
            <a:r>
              <a:rPr lang="en-US" dirty="0" smtClean="0"/>
              <a:t>is handoffs</a:t>
            </a:r>
            <a:r>
              <a:rPr lang="en-US" dirty="0"/>
              <a:t>, also called </a:t>
            </a:r>
            <a:r>
              <a:rPr lang="en-US" dirty="0" smtClean="0"/>
              <a:t>handovers.</a:t>
            </a:r>
          </a:p>
          <a:p>
            <a:pPr algn="just"/>
            <a:r>
              <a:rPr lang="en-US" dirty="0" smtClean="0"/>
              <a:t>When </a:t>
            </a:r>
            <a:r>
              <a:rPr lang="en-US" dirty="0"/>
              <a:t>a user moves from the coverage area of </a:t>
            </a:r>
            <a:r>
              <a:rPr lang="en-US" dirty="0" smtClean="0"/>
              <a:t>one BS </a:t>
            </a:r>
            <a:r>
              <a:rPr lang="en-US" dirty="0"/>
              <a:t>to the adjacent one, a handoff has to be executed to continue the call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There are </a:t>
            </a:r>
            <a:r>
              <a:rPr lang="en-US" dirty="0"/>
              <a:t>two main parts to the handoff procedure</a:t>
            </a:r>
            <a:r>
              <a:rPr lang="en-US" dirty="0" smtClean="0"/>
              <a:t>:</a:t>
            </a:r>
          </a:p>
          <a:p>
            <a:pPr lvl="1" algn="just"/>
            <a:r>
              <a:rPr lang="en-US" dirty="0" smtClean="0"/>
              <a:t>T</a:t>
            </a:r>
            <a:r>
              <a:rPr lang="en-US" dirty="0" smtClean="0"/>
              <a:t>he </a:t>
            </a:r>
            <a:r>
              <a:rPr lang="en-US" dirty="0"/>
              <a:t>first is to find an </a:t>
            </a:r>
            <a:r>
              <a:rPr lang="en-US" dirty="0" smtClean="0"/>
              <a:t>uplink-downlink channel </a:t>
            </a:r>
            <a:r>
              <a:rPr lang="en-US" dirty="0"/>
              <a:t>pair from the new cell to carry on the </a:t>
            </a:r>
            <a:r>
              <a:rPr lang="en-US" dirty="0" smtClean="0"/>
              <a:t>call</a:t>
            </a:r>
          </a:p>
          <a:p>
            <a:pPr lvl="1" algn="just"/>
            <a:r>
              <a:rPr lang="en-US" dirty="0" smtClean="0"/>
              <a:t>T</a:t>
            </a:r>
            <a:r>
              <a:rPr lang="en-US" dirty="0" smtClean="0"/>
              <a:t>he </a:t>
            </a:r>
            <a:r>
              <a:rPr lang="en-US" dirty="0"/>
              <a:t>second is to drop </a:t>
            </a:r>
            <a:r>
              <a:rPr lang="en-US" dirty="0" smtClean="0"/>
              <a:t>the link </a:t>
            </a:r>
            <a:r>
              <a:rPr lang="en-US" dirty="0"/>
              <a:t>from the first </a:t>
            </a:r>
            <a:r>
              <a:rPr lang="en-US" dirty="0" smtClean="0"/>
              <a:t>BS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Issues Involved in Handoffs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Optimal BS </a:t>
            </a:r>
            <a:r>
              <a:rPr lang="en-US" dirty="0" smtClean="0"/>
              <a:t>selection</a:t>
            </a:r>
          </a:p>
          <a:p>
            <a:r>
              <a:rPr lang="en-US" dirty="0"/>
              <a:t>Ping-pong </a:t>
            </a:r>
            <a:r>
              <a:rPr lang="en-US" dirty="0" smtClean="0"/>
              <a:t>effect</a:t>
            </a:r>
          </a:p>
          <a:p>
            <a:r>
              <a:rPr lang="en-US" dirty="0"/>
              <a:t>Data </a:t>
            </a:r>
            <a:r>
              <a:rPr lang="en-US" dirty="0" smtClean="0"/>
              <a:t>loss</a:t>
            </a:r>
          </a:p>
          <a:p>
            <a:r>
              <a:rPr lang="en-US" dirty="0"/>
              <a:t>Detection of handoff requirement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Handoff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Handoff </a:t>
            </a:r>
            <a:r>
              <a:rPr lang="en-US" dirty="0"/>
              <a:t>quality is measured by a number of parameters, and the performance of </a:t>
            </a:r>
            <a:r>
              <a:rPr lang="en-US" dirty="0" smtClean="0"/>
              <a:t>a handoff </a:t>
            </a:r>
            <a:r>
              <a:rPr lang="en-US" dirty="0"/>
              <a:t>algorithm is judged in terms of how it improves these </a:t>
            </a:r>
            <a:r>
              <a:rPr lang="en-US" dirty="0" smtClean="0"/>
              <a:t>parameters.</a:t>
            </a:r>
          </a:p>
          <a:p>
            <a:pPr algn="just"/>
            <a:r>
              <a:rPr lang="en-US" dirty="0" smtClean="0"/>
              <a:t>Some of the </a:t>
            </a:r>
            <a:r>
              <a:rPr lang="en-US" dirty="0"/>
              <a:t>measures of handoff quality are as </a:t>
            </a:r>
            <a:r>
              <a:rPr lang="en-US" dirty="0" smtClean="0"/>
              <a:t>follows:</a:t>
            </a:r>
          </a:p>
          <a:p>
            <a:pPr lvl="1" algn="just"/>
            <a:r>
              <a:rPr lang="en-US" dirty="0" smtClean="0"/>
              <a:t>Handoff delay</a:t>
            </a:r>
          </a:p>
          <a:p>
            <a:pPr lvl="1" algn="just"/>
            <a:r>
              <a:rPr lang="en-US" dirty="0"/>
              <a:t>Duration of </a:t>
            </a:r>
            <a:r>
              <a:rPr lang="en-US" dirty="0" smtClean="0"/>
              <a:t>interruption</a:t>
            </a:r>
          </a:p>
          <a:p>
            <a:pPr lvl="1" algn="just"/>
            <a:r>
              <a:rPr lang="en-US" dirty="0"/>
              <a:t>Handoff </a:t>
            </a:r>
            <a:r>
              <a:rPr lang="en-US" dirty="0" smtClean="0"/>
              <a:t>success</a:t>
            </a:r>
          </a:p>
          <a:p>
            <a:pPr lvl="1" algn="just"/>
            <a:r>
              <a:rPr lang="en-US" dirty="0"/>
              <a:t>Probability of unnecessary handoff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Improved Handoff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Several </a:t>
            </a:r>
            <a:r>
              <a:rPr lang="en-US" dirty="0"/>
              <a:t>improvements have been explored over the conventional hard handoff </a:t>
            </a:r>
            <a:r>
              <a:rPr lang="en-US" dirty="0" smtClean="0"/>
              <a:t>method, in </a:t>
            </a:r>
            <a:r>
              <a:rPr lang="en-US" dirty="0"/>
              <a:t>order to tackle the issues related to </a:t>
            </a:r>
            <a:r>
              <a:rPr lang="en-US" dirty="0" smtClean="0"/>
              <a:t>handoffs.</a:t>
            </a:r>
          </a:p>
          <a:p>
            <a:pPr lvl="1" algn="just"/>
            <a:r>
              <a:rPr lang="en-US" dirty="0" smtClean="0"/>
              <a:t>Prioritization</a:t>
            </a:r>
          </a:p>
          <a:p>
            <a:pPr lvl="1" algn="just"/>
            <a:r>
              <a:rPr lang="en-US" dirty="0" smtClean="0"/>
              <a:t>Relative </a:t>
            </a:r>
            <a:r>
              <a:rPr lang="en-US" dirty="0"/>
              <a:t>signal </a:t>
            </a:r>
            <a:r>
              <a:rPr lang="en-US" dirty="0" smtClean="0"/>
              <a:t>strength</a:t>
            </a:r>
          </a:p>
          <a:p>
            <a:pPr lvl="1" algn="just"/>
            <a:r>
              <a:rPr lang="en-US" dirty="0"/>
              <a:t>Soft </a:t>
            </a:r>
            <a:r>
              <a:rPr lang="en-US" dirty="0" smtClean="0"/>
              <a:t>handoffs</a:t>
            </a:r>
          </a:p>
          <a:p>
            <a:pPr lvl="1" algn="just"/>
            <a:r>
              <a:rPr lang="en-US" dirty="0"/>
              <a:t>Predictive </a:t>
            </a:r>
            <a:r>
              <a:rPr lang="en-US" dirty="0" smtClean="0"/>
              <a:t>handoffs</a:t>
            </a:r>
          </a:p>
          <a:p>
            <a:pPr lvl="1" algn="just"/>
            <a:r>
              <a:rPr lang="en-US" dirty="0"/>
              <a:t>Adaptive handoffs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Syllabus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N" b="1" dirty="0">
                <a:solidFill>
                  <a:srgbClr val="FF0000"/>
                </a:solidFill>
              </a:rPr>
              <a:t>The Cellular </a:t>
            </a:r>
            <a:r>
              <a:rPr lang="en-IN" b="1" dirty="0" smtClean="0">
                <a:solidFill>
                  <a:srgbClr val="FF0000"/>
                </a:solidFill>
              </a:rPr>
              <a:t>Concept</a:t>
            </a:r>
          </a:p>
          <a:p>
            <a:r>
              <a:rPr lang="en-IN" dirty="0" smtClean="0"/>
              <a:t>Cellular Architecture</a:t>
            </a:r>
          </a:p>
          <a:p>
            <a:r>
              <a:rPr lang="en-IN" dirty="0" smtClean="0"/>
              <a:t>The </a:t>
            </a:r>
            <a:r>
              <a:rPr lang="en-IN" dirty="0"/>
              <a:t>First-Generation Cellular </a:t>
            </a:r>
            <a:r>
              <a:rPr lang="en-IN" dirty="0" smtClean="0"/>
              <a:t>Systems</a:t>
            </a:r>
          </a:p>
          <a:p>
            <a:r>
              <a:rPr lang="en-IN" dirty="0" smtClean="0"/>
              <a:t>The </a:t>
            </a:r>
            <a:r>
              <a:rPr lang="en-IN" dirty="0"/>
              <a:t>Second-Generation Cellular </a:t>
            </a:r>
            <a:r>
              <a:rPr lang="en-IN" dirty="0" smtClean="0"/>
              <a:t>Systems</a:t>
            </a:r>
          </a:p>
          <a:p>
            <a:r>
              <a:rPr lang="en-IN" dirty="0" smtClean="0"/>
              <a:t>The </a:t>
            </a:r>
            <a:r>
              <a:rPr lang="en-IN" dirty="0"/>
              <a:t>Third-Generation Cellular </a:t>
            </a:r>
            <a:r>
              <a:rPr lang="en-IN" dirty="0" smtClean="0"/>
              <a:t>Systems</a:t>
            </a:r>
          </a:p>
          <a:p>
            <a:r>
              <a:rPr lang="en-IN" dirty="0" smtClean="0"/>
              <a:t>Wireless </a:t>
            </a:r>
            <a:r>
              <a:rPr lang="en-IN" dirty="0"/>
              <a:t>in Local </a:t>
            </a:r>
            <a:r>
              <a:rPr lang="en-IN" dirty="0" smtClean="0"/>
              <a:t>Loop</a:t>
            </a:r>
          </a:p>
          <a:p>
            <a:r>
              <a:rPr lang="en-IN" dirty="0" smtClean="0"/>
              <a:t>IEEE </a:t>
            </a:r>
            <a:r>
              <a:rPr lang="en-IN" dirty="0"/>
              <a:t>802.16 </a:t>
            </a:r>
            <a:r>
              <a:rPr lang="en-IN" dirty="0" smtClean="0"/>
              <a:t>Standard</a:t>
            </a:r>
          </a:p>
          <a:p>
            <a:r>
              <a:rPr lang="en-IN" dirty="0" smtClean="0"/>
              <a:t>HIPERACCESS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The Cellular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Capacity </a:t>
            </a:r>
            <a:r>
              <a:rPr lang="en-US" dirty="0" smtClean="0"/>
              <a:t>Enhancement</a:t>
            </a:r>
          </a:p>
          <a:p>
            <a:pPr lvl="1"/>
            <a:r>
              <a:rPr lang="en-US" dirty="0"/>
              <a:t>Channel Allocation Algorithms</a:t>
            </a:r>
            <a:endParaRPr lang="en-US" dirty="0" smtClean="0"/>
          </a:p>
          <a:p>
            <a:pPr lvl="1"/>
            <a:r>
              <a:rPr lang="en-US" dirty="0" smtClean="0"/>
              <a:t>Handoffs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 smtClean="0"/>
              <a:t>The Cellular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en-US" sz="2400" dirty="0"/>
              <a:t>The cellular concept is a novel way to ensure efficient utilization of the </a:t>
            </a:r>
            <a:r>
              <a:rPr lang="en-US" sz="2400" dirty="0" smtClean="0"/>
              <a:t>available radio </a:t>
            </a:r>
            <a:r>
              <a:rPr lang="en-US" sz="2400" dirty="0"/>
              <a:t>spectrum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The </a:t>
            </a:r>
            <a:r>
              <a:rPr lang="en-US" sz="2400" dirty="0"/>
              <a:t>area to be covered by a cellular network is divided into </a:t>
            </a:r>
            <a:r>
              <a:rPr lang="en-US" sz="2400" dirty="0" smtClean="0"/>
              <a:t>cells, which </a:t>
            </a:r>
            <a:r>
              <a:rPr lang="en-US" sz="2400" dirty="0"/>
              <a:t>are usually considered to be </a:t>
            </a:r>
            <a:r>
              <a:rPr lang="en-US" sz="2400" dirty="0" smtClean="0"/>
              <a:t>hexagonal.</a:t>
            </a:r>
          </a:p>
          <a:p>
            <a:pPr algn="just"/>
            <a:r>
              <a:rPr lang="en-US" sz="2400" dirty="0" smtClean="0"/>
              <a:t>This </a:t>
            </a:r>
            <a:r>
              <a:rPr lang="en-US" sz="2400" dirty="0"/>
              <a:t>is because, of the shapes </a:t>
            </a:r>
            <a:r>
              <a:rPr lang="en-US" sz="2400" dirty="0" smtClean="0"/>
              <a:t>which can </a:t>
            </a:r>
            <a:r>
              <a:rPr lang="en-US" sz="2400" dirty="0"/>
              <a:t>completely cover a two-dimensional region without overlaps, such as the </a:t>
            </a:r>
            <a:r>
              <a:rPr lang="en-US" sz="2400" dirty="0" smtClean="0"/>
              <a:t>triangle, square</a:t>
            </a:r>
            <a:r>
              <a:rPr lang="en-US" sz="2400" dirty="0"/>
              <a:t>, and hexagon, the hexagon most closely resembles the nearly </a:t>
            </a:r>
            <a:r>
              <a:rPr lang="en-US" sz="2400" dirty="0" smtClean="0"/>
              <a:t>circular coverage </a:t>
            </a:r>
            <a:r>
              <a:rPr lang="en-US" sz="2400" dirty="0"/>
              <a:t>area of a transmitter. </a:t>
            </a:r>
            <a:endParaRPr lang="en-US" sz="2400" dirty="0" smtClean="0"/>
          </a:p>
          <a:p>
            <a:pPr algn="just"/>
            <a:r>
              <a:rPr lang="en-US" sz="2400" dirty="0" smtClean="0"/>
              <a:t>An </a:t>
            </a:r>
            <a:r>
              <a:rPr lang="en-US" sz="2400" dirty="0"/>
              <a:t>idealized model of the cellular radio </a:t>
            </a:r>
            <a:r>
              <a:rPr lang="en-US" sz="2400" dirty="0" smtClean="0"/>
              <a:t>system consists </a:t>
            </a:r>
            <a:r>
              <a:rPr lang="en-US" sz="2400" dirty="0"/>
              <a:t>of an array of hexagonal cells with a base station (BS) located at the </a:t>
            </a:r>
            <a:r>
              <a:rPr lang="en-US" sz="2400" dirty="0" smtClean="0"/>
              <a:t>center of </a:t>
            </a:r>
            <a:r>
              <a:rPr lang="en-US" sz="2400" dirty="0"/>
              <a:t>each </a:t>
            </a:r>
            <a:r>
              <a:rPr lang="en-US" sz="2400" dirty="0" smtClean="0"/>
              <a:t>cell.</a:t>
            </a:r>
          </a:p>
          <a:p>
            <a:pPr algn="just"/>
            <a:r>
              <a:rPr lang="en-US" sz="2400" dirty="0" smtClean="0"/>
              <a:t>The </a:t>
            </a:r>
            <a:r>
              <a:rPr lang="en-US" sz="2400" dirty="0"/>
              <a:t>available spectrum in a cell is used for uplink channels for </a:t>
            </a:r>
            <a:r>
              <a:rPr lang="en-US" sz="2400" dirty="0" smtClean="0"/>
              <a:t>mobile terminals </a:t>
            </a:r>
            <a:r>
              <a:rPr lang="en-US" sz="2400" dirty="0"/>
              <a:t>(MTs) to communicate with the BS, and for downlink channels, for </a:t>
            </a:r>
            <a:r>
              <a:rPr lang="en-US" sz="2400" dirty="0" smtClean="0"/>
              <a:t>the BS </a:t>
            </a:r>
            <a:r>
              <a:rPr lang="en-US" sz="2400" dirty="0"/>
              <a:t>to communicate with </a:t>
            </a:r>
            <a:r>
              <a:rPr lang="en-US" sz="2400" dirty="0" err="1"/>
              <a:t>MTs.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The Cellular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300" dirty="0"/>
              <a:t>The fundamental and elegant concept of cells relies on frequency reuse, </a:t>
            </a:r>
            <a:r>
              <a:rPr lang="en-US" sz="2300" dirty="0" smtClean="0"/>
              <a:t> </a:t>
            </a:r>
            <a:r>
              <a:rPr lang="en-US" sz="2300" dirty="0" err="1" smtClean="0"/>
              <a:t>i.e</a:t>
            </a:r>
            <a:r>
              <a:rPr lang="en-US" sz="2300" dirty="0" smtClean="0"/>
              <a:t>, </a:t>
            </a:r>
            <a:r>
              <a:rPr lang="en-US" sz="2300" dirty="0" smtClean="0"/>
              <a:t>the </a:t>
            </a:r>
            <a:r>
              <a:rPr lang="en-US" sz="2300" dirty="0"/>
              <a:t>usage of the same frequency by different users separated by a distance, </a:t>
            </a:r>
            <a:r>
              <a:rPr lang="en-US" sz="2300" dirty="0" smtClean="0"/>
              <a:t>without interfering </a:t>
            </a:r>
            <a:r>
              <a:rPr lang="en-US" sz="2300" dirty="0"/>
              <a:t>with each </a:t>
            </a:r>
            <a:r>
              <a:rPr lang="en-US" sz="2300" dirty="0" smtClean="0"/>
              <a:t>other.</a:t>
            </a:r>
          </a:p>
          <a:p>
            <a:pPr algn="just"/>
            <a:r>
              <a:rPr lang="en-US" sz="2300" dirty="0" smtClean="0"/>
              <a:t>A </a:t>
            </a:r>
            <a:r>
              <a:rPr lang="en-US" sz="2300" dirty="0"/>
              <a:t>cluster </a:t>
            </a:r>
            <a:r>
              <a:rPr lang="en-US" sz="2300" dirty="0" smtClean="0"/>
              <a:t>is a </a:t>
            </a:r>
            <a:r>
              <a:rPr lang="en-US" sz="2300" dirty="0"/>
              <a:t>group of cells which uses the entire radio spectrum. </a:t>
            </a:r>
            <a:endParaRPr lang="en-US" sz="2300" dirty="0" smtClean="0"/>
          </a:p>
          <a:p>
            <a:pPr algn="just"/>
            <a:r>
              <a:rPr lang="en-US" sz="2300" dirty="0" smtClean="0"/>
              <a:t>The </a:t>
            </a:r>
            <a:r>
              <a:rPr lang="en-US" sz="2300" dirty="0"/>
              <a:t>cluster size N is </a:t>
            </a:r>
            <a:r>
              <a:rPr lang="en-US" sz="2300" dirty="0" smtClean="0"/>
              <a:t>the number </a:t>
            </a:r>
            <a:r>
              <a:rPr lang="en-US" sz="2300" dirty="0"/>
              <a:t>of cells in each cluster</a:t>
            </a:r>
            <a:r>
              <a:rPr lang="en-US" sz="2300" dirty="0" smtClean="0"/>
              <a:t>.</a:t>
            </a:r>
          </a:p>
          <a:p>
            <a:pPr algn="just"/>
            <a:r>
              <a:rPr lang="en-US" sz="2300" dirty="0" smtClean="0"/>
              <a:t>No </a:t>
            </a:r>
            <a:r>
              <a:rPr lang="en-US" sz="2300" dirty="0"/>
              <a:t>two cells within a cluster use channels of </a:t>
            </a:r>
            <a:r>
              <a:rPr lang="en-US" sz="2300" dirty="0" smtClean="0"/>
              <a:t>the </a:t>
            </a:r>
            <a:r>
              <a:rPr lang="en-US" sz="2300" dirty="0"/>
              <a:t>same frequency. </a:t>
            </a:r>
            <a:endParaRPr lang="en-US" sz="2300" dirty="0" smtClean="0"/>
          </a:p>
          <a:p>
            <a:pPr algn="just"/>
            <a:r>
              <a:rPr lang="en-US" sz="2300" dirty="0" smtClean="0"/>
              <a:t>Clustering </a:t>
            </a:r>
            <a:r>
              <a:rPr lang="en-US" sz="2300" dirty="0"/>
              <a:t>ensures that cells which use the same frequency </a:t>
            </a:r>
            <a:r>
              <a:rPr lang="en-US" sz="2300" dirty="0" smtClean="0"/>
              <a:t>are separated </a:t>
            </a:r>
            <a:r>
              <a:rPr lang="en-US" sz="2300" dirty="0"/>
              <a:t>by a minimum distance, called the reuse distance D. </a:t>
            </a:r>
            <a:endParaRPr lang="en-US" sz="2300" dirty="0" smtClean="0"/>
          </a:p>
          <a:p>
            <a:pPr algn="just"/>
            <a:r>
              <a:rPr lang="en-US" sz="2300" dirty="0" smtClean="0"/>
              <a:t>Cells </a:t>
            </a:r>
            <a:r>
              <a:rPr lang="en-US" sz="2300" dirty="0"/>
              <a:t>that use different sets of frequencies are </a:t>
            </a:r>
            <a:r>
              <a:rPr lang="en-US" sz="2300" dirty="0" smtClean="0"/>
              <a:t>labeled differently</a:t>
            </a:r>
            <a:r>
              <a:rPr lang="en-US" sz="2300" dirty="0"/>
              <a:t>, and the outlined set of seven cells forms a </a:t>
            </a:r>
            <a:r>
              <a:rPr lang="en-US" sz="2300" b="1" dirty="0">
                <a:solidFill>
                  <a:srgbClr val="FF0000"/>
                </a:solidFill>
              </a:rPr>
              <a:t>cluster.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cellular concept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" y="1524000"/>
            <a:ext cx="8388864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The Cellular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b="1" dirty="0">
                <a:solidFill>
                  <a:srgbClr val="FF0000"/>
                </a:solidFill>
              </a:rPr>
              <a:t>Two types </a:t>
            </a:r>
            <a:r>
              <a:rPr lang="en-US" sz="2400" dirty="0"/>
              <a:t>of interference come into play when the cellular concept is used in </a:t>
            </a:r>
            <a:r>
              <a:rPr lang="en-US" sz="2400" dirty="0" smtClean="0"/>
              <a:t>the design </a:t>
            </a:r>
            <a:r>
              <a:rPr lang="en-US" sz="2400" dirty="0"/>
              <a:t>of a </a:t>
            </a:r>
            <a:r>
              <a:rPr lang="en-US" sz="2400" dirty="0" smtClean="0"/>
              <a:t>network.</a:t>
            </a: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</a:rPr>
              <a:t>The </a:t>
            </a:r>
            <a:r>
              <a:rPr lang="en-US" sz="2400" b="1" dirty="0">
                <a:solidFill>
                  <a:srgbClr val="FF0000"/>
                </a:solidFill>
              </a:rPr>
              <a:t>first one is the co-channel interference </a:t>
            </a:r>
            <a:r>
              <a:rPr lang="en-US" sz="2400" dirty="0"/>
              <a:t>which results </a:t>
            </a:r>
            <a:r>
              <a:rPr lang="en-US" sz="2400" dirty="0" smtClean="0"/>
              <a:t>from the </a:t>
            </a:r>
            <a:r>
              <a:rPr lang="en-US" sz="2400" dirty="0"/>
              <a:t>use of same frequencies in cells of different </a:t>
            </a:r>
            <a:r>
              <a:rPr lang="en-US" sz="2400" dirty="0" smtClean="0"/>
              <a:t>clusters.</a:t>
            </a:r>
          </a:p>
          <a:p>
            <a:pPr algn="just"/>
            <a:r>
              <a:rPr lang="en-US" sz="2400" dirty="0" smtClean="0"/>
              <a:t>The </a:t>
            </a:r>
            <a:r>
              <a:rPr lang="en-US" sz="2400" dirty="0"/>
              <a:t>reuse distance </a:t>
            </a:r>
            <a:r>
              <a:rPr lang="en-US" sz="2400" dirty="0" smtClean="0"/>
              <a:t>should </a:t>
            </a:r>
            <a:r>
              <a:rPr lang="en-US" sz="2400" dirty="0"/>
              <a:t>be such that co-channel interference does not adversely affect the signal strength.</a:t>
            </a:r>
          </a:p>
          <a:p>
            <a:pPr algn="just"/>
            <a:r>
              <a:rPr lang="en-US" sz="2400" b="1" dirty="0">
                <a:solidFill>
                  <a:srgbClr val="FF0000"/>
                </a:solidFill>
              </a:rPr>
              <a:t>The second one is the adjacent channel interference </a:t>
            </a:r>
            <a:r>
              <a:rPr lang="en-US" sz="2400" dirty="0" smtClean="0"/>
              <a:t>which </a:t>
            </a:r>
            <a:r>
              <a:rPr lang="en-US" sz="2400" dirty="0"/>
              <a:t>results due to usage of </a:t>
            </a:r>
            <a:r>
              <a:rPr lang="en-US" sz="2400" dirty="0" smtClean="0"/>
              <a:t>adjacent frequencies </a:t>
            </a:r>
            <a:r>
              <a:rPr lang="en-US" sz="2400" dirty="0"/>
              <a:t>within a cluster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The </a:t>
            </a:r>
            <a:r>
              <a:rPr lang="en-US" sz="2400" dirty="0"/>
              <a:t>channel assignment to different cells within </a:t>
            </a:r>
            <a:r>
              <a:rPr lang="en-US" sz="2400" dirty="0" smtClean="0"/>
              <a:t>the cluster </a:t>
            </a:r>
            <a:r>
              <a:rPr lang="en-US" sz="2400" dirty="0"/>
              <a:t>must minimize adjacent channel interference by not assigning </a:t>
            </a:r>
            <a:r>
              <a:rPr lang="en-US" sz="2400" dirty="0" smtClean="0"/>
              <a:t>neighboring frequencies </a:t>
            </a:r>
            <a:r>
              <a:rPr lang="en-US" sz="2400" dirty="0"/>
              <a:t>to the same cell.</a:t>
            </a:r>
          </a:p>
          <a:p>
            <a:pPr algn="just"/>
            <a:r>
              <a:rPr lang="en-US" sz="2400" dirty="0"/>
              <a:t>The advantage of the cellular concept is that it can increase the number </a:t>
            </a:r>
            <a:r>
              <a:rPr lang="en-US" sz="2400" dirty="0" smtClean="0"/>
              <a:t>of users </a:t>
            </a:r>
            <a:r>
              <a:rPr lang="en-US" sz="2400" dirty="0"/>
              <a:t>who can be supported in a given </a:t>
            </a:r>
            <a:r>
              <a:rPr lang="en-US" sz="2400" dirty="0" smtClean="0"/>
              <a:t>area.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Capacity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Each </a:t>
            </a:r>
            <a:r>
              <a:rPr lang="en-US" dirty="0"/>
              <a:t>cellular service provider is allotted a certain band of frequencies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Considering the </a:t>
            </a:r>
            <a:r>
              <a:rPr lang="en-US" dirty="0"/>
              <a:t>interference constraints, this restricts the number of channels that can </a:t>
            </a:r>
            <a:r>
              <a:rPr lang="en-US" dirty="0" smtClean="0"/>
              <a:t>be allotted </a:t>
            </a:r>
            <a:r>
              <a:rPr lang="en-US" dirty="0"/>
              <a:t>to each cell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So</a:t>
            </a:r>
            <a:r>
              <a:rPr lang="en-US" dirty="0"/>
              <a:t>, methods have been devised to enhance the capacity of </a:t>
            </a:r>
            <a:r>
              <a:rPr lang="en-US" dirty="0" smtClean="0"/>
              <a:t>cellular networks.</a:t>
            </a:r>
          </a:p>
          <a:p>
            <a:pPr algn="just"/>
            <a:r>
              <a:rPr lang="en-US" dirty="0" smtClean="0"/>
              <a:t>Th</a:t>
            </a:r>
            <a:r>
              <a:rPr lang="en-US" dirty="0" smtClean="0"/>
              <a:t>e m</a:t>
            </a:r>
            <a:r>
              <a:rPr lang="en-US" dirty="0" smtClean="0"/>
              <a:t>ain </a:t>
            </a:r>
            <a:r>
              <a:rPr lang="en-US" dirty="0"/>
              <a:t>reasons for reduction of </a:t>
            </a:r>
            <a:r>
              <a:rPr lang="en-US" dirty="0" smtClean="0"/>
              <a:t>cellular network </a:t>
            </a:r>
            <a:r>
              <a:rPr lang="en-US" dirty="0"/>
              <a:t>capacity are </a:t>
            </a:r>
            <a:r>
              <a:rPr lang="en-US" dirty="0" smtClean="0"/>
              <a:t>off-</a:t>
            </a:r>
          </a:p>
          <a:p>
            <a:pPr lvl="1" algn="just"/>
            <a:r>
              <a:rPr lang="en-US" dirty="0" smtClean="0"/>
              <a:t>center </a:t>
            </a:r>
            <a:r>
              <a:rPr lang="en-US" dirty="0"/>
              <a:t>placement of antennas in the </a:t>
            </a:r>
            <a:r>
              <a:rPr lang="en-US" dirty="0" smtClean="0"/>
              <a:t>cell</a:t>
            </a:r>
          </a:p>
          <a:p>
            <a:pPr lvl="1" algn="just"/>
            <a:r>
              <a:rPr lang="en-US" dirty="0" smtClean="0"/>
              <a:t>limited frequency reuse </a:t>
            </a:r>
            <a:r>
              <a:rPr lang="en-US" dirty="0"/>
              <a:t>imposed by a strict clustering </a:t>
            </a:r>
            <a:r>
              <a:rPr lang="en-US" dirty="0" smtClean="0"/>
              <a:t>scheme</a:t>
            </a:r>
          </a:p>
          <a:p>
            <a:pPr lvl="1" algn="just"/>
            <a:r>
              <a:rPr lang="en-US" dirty="0" smtClean="0"/>
              <a:t>inhomogeneous </a:t>
            </a:r>
            <a:r>
              <a:rPr lang="en-US" dirty="0"/>
              <a:t>propagation </a:t>
            </a:r>
            <a:r>
              <a:rPr lang="en-US" dirty="0" smtClean="0"/>
              <a:t>conditions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4176</TotalTime>
  <Words>1717</Words>
  <Application>Microsoft Office PowerPoint</Application>
  <PresentationFormat>On-screen Show (4:3)</PresentationFormat>
  <Paragraphs>143</Paragraphs>
  <Slides>24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UNIT - II</vt:lpstr>
      <vt:lpstr>Syllabus</vt:lpstr>
      <vt:lpstr>Syllabus</vt:lpstr>
      <vt:lpstr>The Cellular Concept</vt:lpstr>
      <vt:lpstr>The Cellular Concept</vt:lpstr>
      <vt:lpstr>The Cellular Concept</vt:lpstr>
      <vt:lpstr>The cellular concept</vt:lpstr>
      <vt:lpstr>The Cellular Concept</vt:lpstr>
      <vt:lpstr>Capacity Enhancement</vt:lpstr>
      <vt:lpstr>Capacity Enhancement</vt:lpstr>
      <vt:lpstr>Cell-Splitting</vt:lpstr>
      <vt:lpstr>Cell-Splitting</vt:lpstr>
      <vt:lpstr>Cell-Splitting</vt:lpstr>
      <vt:lpstr>Sectorization</vt:lpstr>
      <vt:lpstr>Sectorization</vt:lpstr>
      <vt:lpstr>Power Control</vt:lpstr>
      <vt:lpstr>Channel Allocation Algorithms</vt:lpstr>
      <vt:lpstr>Fixed channel allocation algorithms</vt:lpstr>
      <vt:lpstr>Dynamic channel allocation algorithms</vt:lpstr>
      <vt:lpstr>Hybrid channel allocation algorithms</vt:lpstr>
      <vt:lpstr>Handoffs</vt:lpstr>
      <vt:lpstr>Issues Involved in Handoffs</vt:lpstr>
      <vt:lpstr>Handoff Quality</vt:lpstr>
      <vt:lpstr>Improved Handoff Strategies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- II</dc:title>
  <dc:creator>AVINASH</dc:creator>
  <cp:lastModifiedBy>AVINASH</cp:lastModifiedBy>
  <cp:revision>45</cp:revision>
  <dcterms:created xsi:type="dcterms:W3CDTF">2022-10-13T15:03:22Z</dcterms:created>
  <dcterms:modified xsi:type="dcterms:W3CDTF">2022-10-17T08:57:23Z</dcterms:modified>
</cp:coreProperties>
</file>