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91C9-6BE5-4B77-9A82-B24687A0B783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51BFA-9E43-42B9-AD4A-DED734B4E9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91C9-6BE5-4B77-9A82-B24687A0B783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51BFA-9E43-42B9-AD4A-DED734B4E9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91C9-6BE5-4B77-9A82-B24687A0B783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51BFA-9E43-42B9-AD4A-DED734B4E9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91C9-6BE5-4B77-9A82-B24687A0B783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51BFA-9E43-42B9-AD4A-DED734B4E9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91C9-6BE5-4B77-9A82-B24687A0B783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51BFA-9E43-42B9-AD4A-DED734B4E9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91C9-6BE5-4B77-9A82-B24687A0B783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51BFA-9E43-42B9-AD4A-DED734B4E9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91C9-6BE5-4B77-9A82-B24687A0B783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51BFA-9E43-42B9-AD4A-DED734B4E9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91C9-6BE5-4B77-9A82-B24687A0B783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51BFA-9E43-42B9-AD4A-DED734B4E9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91C9-6BE5-4B77-9A82-B24687A0B783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51BFA-9E43-42B9-AD4A-DED734B4E9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91C9-6BE5-4B77-9A82-B24687A0B783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51BFA-9E43-42B9-AD4A-DED734B4E9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791C9-6BE5-4B77-9A82-B24687A0B783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51BFA-9E43-42B9-AD4A-DED734B4E98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9791C9-6BE5-4B77-9A82-B24687A0B783}" type="datetimeFigureOut">
              <a:rPr lang="en-US" smtClean="0"/>
              <a:pPr/>
              <a:t>10/30/2022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51BFA-9E43-42B9-AD4A-DED734B4E98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/>
              <a:t>IEEE </a:t>
            </a:r>
            <a:r>
              <a:rPr lang="en-IN" dirty="0" smtClean="0"/>
              <a:t>802.16 STANDARD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 </a:t>
            </a:r>
            <a:r>
              <a:rPr lang="en-US" dirty="0" smtClean="0">
                <a:solidFill>
                  <a:schemeClr val="tx1"/>
                </a:solidFill>
              </a:rPr>
              <a:t>Wireless Inter-operability for Microwave Access (</a:t>
            </a:r>
            <a:r>
              <a:rPr lang="en-US" dirty="0" err="1" smtClean="0">
                <a:solidFill>
                  <a:schemeClr val="tx1"/>
                </a:solidFill>
              </a:rPr>
              <a:t>WiMAX</a:t>
            </a:r>
            <a:r>
              <a:rPr lang="en-US" dirty="0" smtClean="0">
                <a:solidFill>
                  <a:schemeClr val="tx1"/>
                </a:solidFill>
              </a:rPr>
              <a:t>)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MAC </a:t>
            </a:r>
            <a:r>
              <a:rPr lang="en-US" b="1" dirty="0" err="1" smtClean="0"/>
              <a:t>sublayer</a:t>
            </a:r>
            <a:r>
              <a:rPr lang="en-US" b="1" dirty="0" smtClean="0"/>
              <a:t> common part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400" dirty="0" smtClean="0"/>
              <a:t>This </a:t>
            </a:r>
            <a:r>
              <a:rPr lang="en-US" sz="2400" dirty="0"/>
              <a:t>is the protocol-independent </a:t>
            </a:r>
            <a:r>
              <a:rPr lang="en-US" sz="2400" dirty="0" smtClean="0"/>
              <a:t>core, which </a:t>
            </a:r>
            <a:r>
              <a:rPr lang="en-US" sz="2400" dirty="0"/>
              <a:t>deals with channel management and slot allocation to stations. </a:t>
            </a:r>
            <a:endParaRPr lang="en-US" sz="2400" dirty="0" smtClean="0"/>
          </a:p>
          <a:p>
            <a:pPr algn="just"/>
            <a:r>
              <a:rPr lang="en-US" sz="2400" dirty="0" smtClean="0"/>
              <a:t>Here the </a:t>
            </a:r>
            <a:r>
              <a:rPr lang="en-US" sz="2400" dirty="0"/>
              <a:t>BS controls the </a:t>
            </a:r>
            <a:r>
              <a:rPr lang="en-US" sz="2400" dirty="0" smtClean="0"/>
              <a:t>system.</a:t>
            </a:r>
          </a:p>
          <a:p>
            <a:pPr algn="just"/>
            <a:r>
              <a:rPr lang="en-US" sz="2400" dirty="0" smtClean="0"/>
              <a:t>MAC </a:t>
            </a:r>
            <a:r>
              <a:rPr lang="en-US" sz="2400" dirty="0"/>
              <a:t>frames are integral multiples of </a:t>
            </a:r>
            <a:r>
              <a:rPr lang="en-US" sz="2400" dirty="0" smtClean="0"/>
              <a:t>physical layer </a:t>
            </a:r>
            <a:r>
              <a:rPr lang="en-US" sz="2400" dirty="0"/>
              <a:t>time </a:t>
            </a:r>
            <a:r>
              <a:rPr lang="en-US" sz="2400" dirty="0" smtClean="0"/>
              <a:t>slots.</a:t>
            </a:r>
          </a:p>
          <a:p>
            <a:pPr algn="just"/>
            <a:r>
              <a:rPr lang="en-US" sz="2400" dirty="0" smtClean="0"/>
              <a:t>Each </a:t>
            </a:r>
            <a:r>
              <a:rPr lang="en-US" sz="2400" dirty="0"/>
              <a:t>frame contains the downstream (BS to SS) and </a:t>
            </a:r>
            <a:r>
              <a:rPr lang="en-US" sz="2400" dirty="0" smtClean="0"/>
              <a:t>upstream (SS </a:t>
            </a:r>
            <a:r>
              <a:rPr lang="en-US" sz="2400" dirty="0"/>
              <a:t>to BS) maps, which indicate the traffic in the various time </a:t>
            </a:r>
            <a:r>
              <a:rPr lang="en-US" sz="2400" dirty="0" smtClean="0"/>
              <a:t>slots and </a:t>
            </a:r>
            <a:r>
              <a:rPr lang="en-US" sz="2400" dirty="0"/>
              <a:t>other useful </a:t>
            </a:r>
            <a:r>
              <a:rPr lang="en-US" sz="2400" dirty="0" smtClean="0"/>
              <a:t>information.</a:t>
            </a:r>
          </a:p>
          <a:p>
            <a:pPr algn="just"/>
            <a:r>
              <a:rPr lang="en-US" sz="2400" dirty="0" smtClean="0"/>
              <a:t>The </a:t>
            </a:r>
            <a:r>
              <a:rPr lang="en-US" sz="2400" dirty="0"/>
              <a:t>MAC </a:t>
            </a:r>
            <a:r>
              <a:rPr lang="en-US" sz="2400" dirty="0" err="1"/>
              <a:t>sublayer</a:t>
            </a:r>
            <a:r>
              <a:rPr lang="en-US" sz="2400" dirty="0"/>
              <a:t> strikes a trade-off </a:t>
            </a:r>
            <a:r>
              <a:rPr lang="en-US" sz="2400" dirty="0" smtClean="0"/>
              <a:t>between the </a:t>
            </a:r>
            <a:r>
              <a:rPr lang="en-US" sz="2400" dirty="0"/>
              <a:t>stability of contention-less operation and the efficiency of </a:t>
            </a:r>
            <a:r>
              <a:rPr lang="en-US" sz="2400" dirty="0" smtClean="0"/>
              <a:t>contention-based operation</a:t>
            </a:r>
            <a:r>
              <a:rPr lang="en-US" sz="2400" dirty="0"/>
              <a:t>, using a TDM/TDMA </a:t>
            </a:r>
            <a:r>
              <a:rPr lang="en-US" sz="2400" dirty="0" smtClean="0"/>
              <a:t>mechanism.</a:t>
            </a:r>
          </a:p>
          <a:p>
            <a:pPr algn="just"/>
            <a:r>
              <a:rPr lang="en-US" sz="2400" dirty="0" smtClean="0"/>
              <a:t>On </a:t>
            </a:r>
            <a:r>
              <a:rPr lang="en-US" sz="2400" dirty="0"/>
              <a:t>the downlink, data to </a:t>
            </a:r>
            <a:r>
              <a:rPr lang="en-US" sz="2400" dirty="0" smtClean="0"/>
              <a:t>the SS </a:t>
            </a:r>
            <a:r>
              <a:rPr lang="en-US" sz="2400" dirty="0"/>
              <a:t>is multiplexed using TDM, and on the uplink, the medium is shared </a:t>
            </a:r>
            <a:r>
              <a:rPr lang="en-US" sz="2400" dirty="0" smtClean="0"/>
              <a:t>by the </a:t>
            </a:r>
            <a:r>
              <a:rPr lang="en-US" sz="2400" dirty="0"/>
              <a:t>SSs using TDMA.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MAC </a:t>
            </a:r>
            <a:r>
              <a:rPr lang="en-US" b="1" dirty="0" err="1" smtClean="0"/>
              <a:t>sublayer</a:t>
            </a:r>
            <a:r>
              <a:rPr lang="en-US" b="1" dirty="0" smtClean="0"/>
              <a:t> common part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/>
              <a:t>All services offered by IEEE 802.16 are connection-oriented, and each </a:t>
            </a:r>
            <a:r>
              <a:rPr lang="en-US" dirty="0" smtClean="0"/>
              <a:t>connection (uplink</a:t>
            </a:r>
            <a:r>
              <a:rPr lang="en-US" dirty="0"/>
              <a:t>) is given one of the following four classes of service:</a:t>
            </a:r>
          </a:p>
          <a:p>
            <a:pPr lvl="1" algn="just"/>
            <a:r>
              <a:rPr lang="en-US" dirty="0" smtClean="0"/>
              <a:t>Constant bit rate service</a:t>
            </a:r>
          </a:p>
          <a:p>
            <a:pPr lvl="1" algn="just"/>
            <a:r>
              <a:rPr lang="en-US" dirty="0"/>
              <a:t>Real-time variable bit rate </a:t>
            </a:r>
            <a:r>
              <a:rPr lang="en-US" dirty="0" smtClean="0"/>
              <a:t>service</a:t>
            </a:r>
          </a:p>
          <a:p>
            <a:pPr lvl="1" algn="just"/>
            <a:r>
              <a:rPr lang="en-US" dirty="0"/>
              <a:t>Non-real-time variable bit rate </a:t>
            </a:r>
            <a:r>
              <a:rPr lang="en-US" dirty="0" smtClean="0"/>
              <a:t>service</a:t>
            </a:r>
          </a:p>
          <a:p>
            <a:pPr lvl="1" algn="just"/>
            <a:r>
              <a:rPr lang="en-US" dirty="0"/>
              <a:t>Best effort service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Constant bit rate service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This is intended for transmitting uncompressed voice, where a predetermined amount of data is generated at fixed time intervals.</a:t>
            </a:r>
          </a:p>
          <a:p>
            <a:pPr algn="just"/>
            <a:r>
              <a:rPr lang="en-US" dirty="0" smtClean="0"/>
              <a:t>Certain time slots are dedicated to each connection of this type and they are available automatically without explicit request.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Real-time variable bit rate service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This is intended for compressed multimedia and soft </a:t>
            </a:r>
            <a:r>
              <a:rPr lang="en-US" dirty="0" smtClean="0"/>
              <a:t>real-time </a:t>
            </a:r>
            <a:r>
              <a:rPr lang="en-US" dirty="0" smtClean="0"/>
              <a:t>applications, where the amount of bandwidth required may vary with time.</a:t>
            </a:r>
          </a:p>
          <a:p>
            <a:pPr algn="just"/>
            <a:r>
              <a:rPr lang="en-US" dirty="0" smtClean="0"/>
              <a:t>To accommodate such variances, the BS polls the SS periodically to query the bandwidth needed for the following period.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Non-real-time variable bit rate service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This </a:t>
            </a:r>
            <a:r>
              <a:rPr lang="en-US" dirty="0"/>
              <a:t>is intended for </a:t>
            </a:r>
            <a:r>
              <a:rPr lang="en-US" dirty="0" smtClean="0"/>
              <a:t>large file </a:t>
            </a:r>
            <a:r>
              <a:rPr lang="en-US" dirty="0"/>
              <a:t>transfers and other such heavy transmissions that are not real-time.</a:t>
            </a:r>
          </a:p>
          <a:p>
            <a:pPr algn="just"/>
            <a:r>
              <a:rPr lang="en-US" dirty="0"/>
              <a:t>To accommodate them, the BS polls the SS often, but not periodically.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Best effort service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All </a:t>
            </a:r>
            <a:r>
              <a:rPr lang="en-US" dirty="0"/>
              <a:t>other applications contend for best effort service.</a:t>
            </a:r>
          </a:p>
          <a:p>
            <a:pPr algn="just"/>
            <a:r>
              <a:rPr lang="en-US" dirty="0"/>
              <a:t>Polling is absent and SSs contend by sending requests for </a:t>
            </a:r>
            <a:r>
              <a:rPr lang="en-US" dirty="0" smtClean="0"/>
              <a:t>bandwidth in </a:t>
            </a:r>
            <a:r>
              <a:rPr lang="en-US" dirty="0"/>
              <a:t>time slots marked in the upstream map as available for contention.</a:t>
            </a:r>
          </a:p>
          <a:p>
            <a:pPr algn="just"/>
            <a:r>
              <a:rPr lang="en-US" dirty="0"/>
              <a:t>Collisions are reduced by using the binary exponential back-off algorithm.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Service specific convergence </a:t>
            </a:r>
            <a:r>
              <a:rPr lang="en-US" b="1" dirty="0" err="1" smtClean="0"/>
              <a:t>sublayer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This is the topmost </a:t>
            </a:r>
            <a:r>
              <a:rPr lang="en-US" dirty="0" err="1" smtClean="0"/>
              <a:t>sublayer</a:t>
            </a:r>
            <a:r>
              <a:rPr lang="en-US" dirty="0" smtClean="0"/>
              <a:t> in DLL and its function is to interface to the network layer, which is similar to the logical link </a:t>
            </a:r>
            <a:r>
              <a:rPr lang="en-US" dirty="0" err="1" smtClean="0"/>
              <a:t>sublayer</a:t>
            </a:r>
            <a:r>
              <a:rPr lang="en-US" dirty="0" smtClean="0"/>
              <a:t> in other 802 protocols. </a:t>
            </a:r>
          </a:p>
          <a:p>
            <a:pPr algn="just"/>
            <a:r>
              <a:rPr lang="en-US" dirty="0" smtClean="0"/>
              <a:t>IEEE 802.16 has been designed to integrate seamlessly with both connection-less protocols such as PPP, IP, and Ethernet, and connection-oriented protocols such as ATM.</a:t>
            </a:r>
          </a:p>
          <a:p>
            <a:pPr algn="just"/>
            <a:r>
              <a:rPr lang="en-US" dirty="0" smtClean="0"/>
              <a:t>While mapping ATM connections to IEEE 802.16 is quite straightforward, mapping packets to IEEE 802.16 is done in a judicious manner by this </a:t>
            </a:r>
            <a:r>
              <a:rPr lang="en-US" dirty="0" err="1" smtClean="0"/>
              <a:t>sublayer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Service specific convergence </a:t>
            </a:r>
            <a:r>
              <a:rPr lang="en-US" b="1" dirty="0" err="1" smtClean="0"/>
              <a:t>sublayer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3"/>
          </a:xfrm>
        </p:spPr>
        <p:txBody>
          <a:bodyPr>
            <a:noAutofit/>
          </a:bodyPr>
          <a:lstStyle/>
          <a:p>
            <a:pPr algn="just"/>
            <a:r>
              <a:rPr lang="en-US" sz="2400" dirty="0" smtClean="0"/>
              <a:t>A </a:t>
            </a:r>
            <a:r>
              <a:rPr lang="en-US" sz="2400" dirty="0"/>
              <a:t>request/grant scheme is used for handling bandwidth allocation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Bandwidth requests </a:t>
            </a:r>
            <a:r>
              <a:rPr lang="en-US" sz="2400" dirty="0"/>
              <a:t>are always per connection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Bandwidth </a:t>
            </a:r>
            <a:r>
              <a:rPr lang="en-US" sz="2400" dirty="0"/>
              <a:t>grants may be per </a:t>
            </a:r>
            <a:r>
              <a:rPr lang="en-US" sz="2400" dirty="0" smtClean="0"/>
              <a:t>connection (GPC</a:t>
            </a:r>
            <a:r>
              <a:rPr lang="en-US" sz="2400" dirty="0"/>
              <a:t>) or per SS (GPSS</a:t>
            </a:r>
            <a:r>
              <a:rPr lang="en-US" sz="2400" dirty="0" smtClean="0"/>
              <a:t>).</a:t>
            </a:r>
          </a:p>
          <a:p>
            <a:pPr algn="just"/>
            <a:r>
              <a:rPr lang="en-US" sz="2400" dirty="0" smtClean="0"/>
              <a:t>Bandwidth </a:t>
            </a:r>
            <a:r>
              <a:rPr lang="en-US" sz="2400" dirty="0"/>
              <a:t>GPSS is suitable if there are </a:t>
            </a:r>
            <a:r>
              <a:rPr lang="en-US" sz="2400" dirty="0" smtClean="0"/>
              <a:t>many connections </a:t>
            </a:r>
            <a:r>
              <a:rPr lang="en-US" sz="2400" dirty="0"/>
              <a:t>per SS and this offloads the responsibilities of the </a:t>
            </a:r>
            <a:r>
              <a:rPr lang="en-US" sz="2400" dirty="0" smtClean="0"/>
              <a:t>BS.</a:t>
            </a:r>
          </a:p>
          <a:p>
            <a:pPr algn="just"/>
            <a:r>
              <a:rPr lang="en-US" sz="2400" dirty="0" smtClean="0"/>
              <a:t>SS redistributes bandwidth </a:t>
            </a:r>
            <a:r>
              <a:rPr lang="en-US" sz="2400" dirty="0"/>
              <a:t>among its connections maintaining </a:t>
            </a:r>
            <a:r>
              <a:rPr lang="en-US" sz="2400" dirty="0" err="1"/>
              <a:t>QoS</a:t>
            </a:r>
            <a:r>
              <a:rPr lang="en-US" sz="2400" dirty="0"/>
              <a:t> and service </a:t>
            </a:r>
            <a:r>
              <a:rPr lang="en-US" sz="2400" dirty="0" smtClean="0"/>
              <a:t>level agreements.</a:t>
            </a:r>
          </a:p>
          <a:p>
            <a:pPr algn="just"/>
            <a:r>
              <a:rPr lang="en-US" sz="2400" dirty="0" smtClean="0"/>
              <a:t>While </a:t>
            </a:r>
            <a:r>
              <a:rPr lang="en-US" sz="2400" dirty="0"/>
              <a:t>this method allows sophisticated </a:t>
            </a:r>
            <a:r>
              <a:rPr lang="en-US" sz="2400" dirty="0" err="1"/>
              <a:t>QoS</a:t>
            </a:r>
            <a:r>
              <a:rPr lang="en-US" sz="2400" dirty="0"/>
              <a:t> guarantees and </a:t>
            </a:r>
            <a:r>
              <a:rPr lang="en-US" sz="2400" dirty="0" smtClean="0"/>
              <a:t>a low </a:t>
            </a:r>
            <a:r>
              <a:rPr lang="en-US" sz="2400" dirty="0"/>
              <a:t>overhead, it needs complex </a:t>
            </a:r>
            <a:r>
              <a:rPr lang="en-US" sz="2400" dirty="0" smtClean="0"/>
              <a:t>SSs.</a:t>
            </a:r>
          </a:p>
          <a:p>
            <a:pPr algn="just"/>
            <a:r>
              <a:rPr lang="en-US" sz="2400" dirty="0" smtClean="0"/>
              <a:t>Bandwidth </a:t>
            </a:r>
            <a:r>
              <a:rPr lang="en-US" sz="2400" dirty="0"/>
              <a:t>GPC is suitable if there </a:t>
            </a:r>
            <a:r>
              <a:rPr lang="en-US" sz="2400" dirty="0" smtClean="0"/>
              <a:t>are only </a:t>
            </a:r>
            <a:r>
              <a:rPr lang="en-US" sz="2400" dirty="0"/>
              <a:t>a few users per </a:t>
            </a:r>
            <a:r>
              <a:rPr lang="en-US" sz="2400" dirty="0" smtClean="0"/>
              <a:t>SS.</a:t>
            </a:r>
          </a:p>
          <a:p>
            <a:pPr algn="just"/>
            <a:r>
              <a:rPr lang="en-US" sz="2400" dirty="0" smtClean="0"/>
              <a:t>The </a:t>
            </a:r>
            <a:r>
              <a:rPr lang="en-US" sz="2400" dirty="0"/>
              <a:t>BS grants bandwidth to each </a:t>
            </a:r>
            <a:r>
              <a:rPr lang="en-US" sz="2400" dirty="0" smtClean="0"/>
              <a:t>connection.</a:t>
            </a:r>
          </a:p>
          <a:p>
            <a:pPr algn="just"/>
            <a:r>
              <a:rPr lang="en-US" sz="2400" dirty="0" smtClean="0"/>
              <a:t>This incurs </a:t>
            </a:r>
            <a:r>
              <a:rPr lang="en-US" sz="2400" dirty="0"/>
              <a:t>a higher overhead, but allows a simpler SS.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IEEE 802.16 STANDARD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/>
              <a:t>Differences Between IEEE 802.11 and IEEE </a:t>
            </a:r>
            <a:r>
              <a:rPr lang="en-US" dirty="0" smtClean="0"/>
              <a:t>802.16</a:t>
            </a:r>
          </a:p>
          <a:p>
            <a:pPr algn="just"/>
            <a:r>
              <a:rPr lang="en-US" dirty="0"/>
              <a:t>Physical </a:t>
            </a:r>
            <a:r>
              <a:rPr lang="en-US" dirty="0" smtClean="0"/>
              <a:t>Layer</a:t>
            </a:r>
          </a:p>
          <a:p>
            <a:pPr algn="just"/>
            <a:r>
              <a:rPr lang="en-US" dirty="0"/>
              <a:t>Data Link Layer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IEEE 802.16 STANDARD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dirty="0" smtClean="0"/>
              <a:t>IEEE 802.16 </a:t>
            </a:r>
            <a:r>
              <a:rPr lang="en-US" dirty="0"/>
              <a:t>specifies the air interface, including the data link layer (DLL) and the </a:t>
            </a:r>
            <a:r>
              <a:rPr lang="en-US" dirty="0" smtClean="0"/>
              <a:t>physical layer</a:t>
            </a:r>
            <a:r>
              <a:rPr lang="en-US" dirty="0"/>
              <a:t>, of fixed point-to-multipoint broadband wireless access </a:t>
            </a:r>
            <a:r>
              <a:rPr lang="en-US" dirty="0" smtClean="0"/>
              <a:t>(BWA) </a:t>
            </a:r>
            <a:r>
              <a:rPr lang="en-US" dirty="0"/>
              <a:t>systems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/>
              <a:t>DLL is capable of </a:t>
            </a:r>
            <a:r>
              <a:rPr lang="en-US" dirty="0" smtClean="0"/>
              <a:t>supporting multiple </a:t>
            </a:r>
            <a:r>
              <a:rPr lang="en-US" dirty="0"/>
              <a:t>physical layer specifications optimized for the frequency bands </a:t>
            </a:r>
            <a:r>
              <a:rPr lang="en-US" dirty="0" smtClean="0"/>
              <a:t>of the </a:t>
            </a:r>
            <a:r>
              <a:rPr lang="en-US" dirty="0"/>
              <a:t>application. </a:t>
            </a:r>
            <a:endParaRPr lang="en-US" dirty="0" smtClean="0"/>
          </a:p>
          <a:p>
            <a:pPr algn="just"/>
            <a:r>
              <a:rPr lang="en-US" dirty="0" smtClean="0"/>
              <a:t>Base </a:t>
            </a:r>
            <a:r>
              <a:rPr lang="en-US" dirty="0"/>
              <a:t>stations (BSs) are connected to public </a:t>
            </a:r>
            <a:r>
              <a:rPr lang="en-US" dirty="0" smtClean="0"/>
              <a:t>networks.</a:t>
            </a:r>
          </a:p>
          <a:p>
            <a:pPr algn="just"/>
            <a:r>
              <a:rPr lang="en-US" dirty="0" smtClean="0"/>
              <a:t>A </a:t>
            </a:r>
            <a:r>
              <a:rPr lang="en-US" dirty="0"/>
              <a:t>BS </a:t>
            </a:r>
            <a:r>
              <a:rPr lang="en-US" dirty="0" smtClean="0"/>
              <a:t>serves several </a:t>
            </a:r>
            <a:r>
              <a:rPr lang="en-US" dirty="0"/>
              <a:t>subscriber stations (SSs), which in turn serve buildings. </a:t>
            </a:r>
            <a:endParaRPr lang="en-US" dirty="0" smtClean="0"/>
          </a:p>
          <a:p>
            <a:pPr algn="just"/>
            <a:r>
              <a:rPr lang="en-US" dirty="0" smtClean="0"/>
              <a:t>The </a:t>
            </a:r>
            <a:r>
              <a:rPr lang="en-US" dirty="0"/>
              <a:t>BS </a:t>
            </a:r>
            <a:r>
              <a:rPr lang="en-US" dirty="0" smtClean="0"/>
              <a:t>provides the </a:t>
            </a:r>
            <a:r>
              <a:rPr lang="en-US" dirty="0"/>
              <a:t>SS with a last-mile (or first-mile) access to public networks. </a:t>
            </a:r>
            <a:endParaRPr lang="en-US" dirty="0" smtClean="0"/>
          </a:p>
          <a:p>
            <a:pPr algn="just"/>
            <a:r>
              <a:rPr lang="en-US" dirty="0" smtClean="0"/>
              <a:t>Note - </a:t>
            </a:r>
            <a:r>
              <a:rPr lang="en-US" dirty="0"/>
              <a:t>BSs and SSs are stationary. </a:t>
            </a:r>
            <a:endParaRPr lang="en-US" dirty="0" smtClean="0"/>
          </a:p>
          <a:p>
            <a:pPr algn="just"/>
            <a:r>
              <a:rPr lang="en-US" dirty="0" smtClean="0"/>
              <a:t>The </a:t>
            </a:r>
            <a:r>
              <a:rPr lang="en-US" dirty="0"/>
              <a:t>challenge faced by this standard was </a:t>
            </a:r>
            <a:r>
              <a:rPr lang="en-US" dirty="0" smtClean="0"/>
              <a:t>to provide </a:t>
            </a:r>
            <a:r>
              <a:rPr lang="en-US" dirty="0"/>
              <a:t>support for multiple services with different </a:t>
            </a:r>
            <a:r>
              <a:rPr lang="en-US" dirty="0" err="1"/>
              <a:t>QoS</a:t>
            </a:r>
            <a:r>
              <a:rPr lang="en-US" dirty="0"/>
              <a:t> requirements and </a:t>
            </a:r>
            <a:r>
              <a:rPr lang="en-US" dirty="0" smtClean="0"/>
              <a:t>priorities simultaneously</a:t>
            </a:r>
            <a:r>
              <a:rPr lang="en-US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IEEE 802.16 STANDARD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399" y="1828800"/>
            <a:ext cx="7240373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Differences Between IEEE 802.11 and IEEE 802.16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/>
              <a:t>While IEEE 802.11 has been a successful standard for WLANs, it is not </a:t>
            </a:r>
            <a:r>
              <a:rPr lang="en-US" dirty="0" smtClean="0"/>
              <a:t>suited for </a:t>
            </a:r>
            <a:r>
              <a:rPr lang="en-US" dirty="0"/>
              <a:t>use in BWA</a:t>
            </a:r>
            <a:r>
              <a:rPr lang="en-US" dirty="0" smtClean="0"/>
              <a:t>.</a:t>
            </a:r>
          </a:p>
          <a:p>
            <a:pPr algn="just"/>
            <a:r>
              <a:rPr lang="en-US" dirty="0"/>
              <a:t>IEEE 802.11 has been designed for mobile terminals, which is irrelevant in </a:t>
            </a:r>
            <a:r>
              <a:rPr lang="en-US" dirty="0" smtClean="0"/>
              <a:t>the context </a:t>
            </a:r>
            <a:r>
              <a:rPr lang="en-US" dirty="0"/>
              <a:t>of MANs. IEEE 802.16 has been designed for broadband data </a:t>
            </a:r>
            <a:r>
              <a:rPr lang="en-US" dirty="0" smtClean="0"/>
              <a:t>such as </a:t>
            </a:r>
            <a:r>
              <a:rPr lang="en-US" dirty="0"/>
              <a:t>digital video and telephony.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/>
              <a:t>number of users and bandwidth usage per user is much higher in </a:t>
            </a:r>
            <a:r>
              <a:rPr lang="en-US" dirty="0" smtClean="0"/>
              <a:t>a </a:t>
            </a:r>
            <a:r>
              <a:rPr lang="en-US" dirty="0" smtClean="0"/>
              <a:t>IEEE </a:t>
            </a:r>
            <a:r>
              <a:rPr lang="en-US" dirty="0"/>
              <a:t>802.16 network when compared to a typical IEEE 802.11 basic </a:t>
            </a:r>
            <a:r>
              <a:rPr lang="en-US" dirty="0" smtClean="0"/>
              <a:t>service set</a:t>
            </a:r>
            <a:r>
              <a:rPr lang="en-US" dirty="0" smtClean="0"/>
              <a:t>.</a:t>
            </a:r>
            <a:endParaRPr lang="en-US" dirty="0"/>
          </a:p>
          <a:p>
            <a:pPr algn="just"/>
            <a:r>
              <a:rPr lang="en-US" dirty="0" smtClean="0"/>
              <a:t>IEEE </a:t>
            </a:r>
            <a:r>
              <a:rPr lang="en-US" dirty="0"/>
              <a:t>802.16 is completely connection-oriented and </a:t>
            </a:r>
            <a:r>
              <a:rPr lang="en-US" dirty="0" err="1"/>
              <a:t>QoS</a:t>
            </a:r>
            <a:r>
              <a:rPr lang="en-US" dirty="0"/>
              <a:t> guarantees are </a:t>
            </a:r>
            <a:r>
              <a:rPr lang="en-US" dirty="0" smtClean="0"/>
              <a:t>made for </a:t>
            </a:r>
            <a:r>
              <a:rPr lang="en-US" dirty="0"/>
              <a:t>all </a:t>
            </a:r>
            <a:r>
              <a:rPr lang="en-US" dirty="0" smtClean="0"/>
              <a:t>transmissions. IEEE </a:t>
            </a:r>
            <a:r>
              <a:rPr lang="en-US" dirty="0"/>
              <a:t>802.11 provides some </a:t>
            </a:r>
            <a:r>
              <a:rPr lang="en-US" dirty="0" err="1"/>
              <a:t>QoS</a:t>
            </a:r>
            <a:r>
              <a:rPr lang="en-US" dirty="0"/>
              <a:t> support </a:t>
            </a:r>
            <a:r>
              <a:rPr lang="en-US" dirty="0" smtClean="0"/>
              <a:t>for real-time data, </a:t>
            </a:r>
            <a:r>
              <a:rPr lang="en-US" dirty="0"/>
              <a:t>it has not been designed for </a:t>
            </a:r>
            <a:r>
              <a:rPr lang="en-US" dirty="0" err="1"/>
              <a:t>QoS</a:t>
            </a:r>
            <a:r>
              <a:rPr lang="en-US" dirty="0"/>
              <a:t> </a:t>
            </a:r>
            <a:r>
              <a:rPr lang="en-US" dirty="0" smtClean="0"/>
              <a:t>support for </a:t>
            </a:r>
            <a:r>
              <a:rPr lang="en-US" dirty="0"/>
              <a:t>broadband usage.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Physical 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The </a:t>
            </a:r>
            <a:r>
              <a:rPr lang="en-US" dirty="0"/>
              <a:t>physical layer uses traditional narrow-band radio (10-66 GHz) with </a:t>
            </a:r>
            <a:r>
              <a:rPr lang="en-US" dirty="0" smtClean="0"/>
              <a:t>conventional modulation </a:t>
            </a:r>
            <a:r>
              <a:rPr lang="en-US" dirty="0"/>
              <a:t>schemes for </a:t>
            </a:r>
            <a:r>
              <a:rPr lang="en-US" dirty="0" smtClean="0"/>
              <a:t>transmission.</a:t>
            </a:r>
          </a:p>
          <a:p>
            <a:pPr algn="just"/>
            <a:r>
              <a:rPr lang="en-US" dirty="0" smtClean="0"/>
              <a:t>Above </a:t>
            </a:r>
            <a:r>
              <a:rPr lang="en-US" dirty="0"/>
              <a:t>the physical transmission </a:t>
            </a:r>
            <a:r>
              <a:rPr lang="en-US" dirty="0" smtClean="0"/>
              <a:t>layer, there </a:t>
            </a:r>
            <a:r>
              <a:rPr lang="en-US" dirty="0"/>
              <a:t>is a convergence </a:t>
            </a:r>
            <a:r>
              <a:rPr lang="en-US" dirty="0" err="1"/>
              <a:t>sublayer</a:t>
            </a:r>
            <a:r>
              <a:rPr lang="en-US" dirty="0"/>
              <a:t> to hide the transmission technology from the DLL.</a:t>
            </a:r>
          </a:p>
          <a:p>
            <a:pPr algn="just"/>
            <a:r>
              <a:rPr lang="en-US" dirty="0"/>
              <a:t>Efforts are going on to add two new protocols, IEEE 802.16a and IEEE 802.16b, </a:t>
            </a:r>
            <a:r>
              <a:rPr lang="en-US" dirty="0" smtClean="0"/>
              <a:t>at the </a:t>
            </a:r>
            <a:r>
              <a:rPr lang="en-US" dirty="0"/>
              <a:t>physical layer, which attempt to bring the IEEE 802.16 closer to IEEE 802.11.</a:t>
            </a:r>
          </a:p>
          <a:p>
            <a:pPr algn="just"/>
            <a:r>
              <a:rPr lang="en-US" dirty="0"/>
              <a:t>While IEEE 802.16a operates in the 2-11 GHz frequency range, IEEE 802.16b </a:t>
            </a:r>
            <a:r>
              <a:rPr lang="en-US" dirty="0" smtClean="0"/>
              <a:t>operates in </a:t>
            </a:r>
            <a:r>
              <a:rPr lang="en-US" dirty="0"/>
              <a:t>the 5 GHz ISM band.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Physical 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/>
              <a:t>The signal strength of millimeter waves falls off sharply with distance from </a:t>
            </a:r>
            <a:r>
              <a:rPr lang="en-US" dirty="0" smtClean="0"/>
              <a:t>the BS</a:t>
            </a:r>
            <a:r>
              <a:rPr lang="en-US" dirty="0"/>
              <a:t>, which results in a reduction in the signal to noise ratio (SNR). To account </a:t>
            </a:r>
            <a:r>
              <a:rPr lang="en-US" dirty="0" smtClean="0"/>
              <a:t>for this</a:t>
            </a:r>
            <a:r>
              <a:rPr lang="en-US" dirty="0"/>
              <a:t>, the following three modulation schemes are used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/>
              <a:t>modulation scheme </a:t>
            </a:r>
            <a:r>
              <a:rPr lang="en-US" dirty="0" smtClean="0"/>
              <a:t>to be </a:t>
            </a:r>
            <a:r>
              <a:rPr lang="en-US" dirty="0"/>
              <a:t>used is chosen depending on the distance of the SS from the BS.</a:t>
            </a:r>
          </a:p>
          <a:p>
            <a:pPr lvl="1" algn="just"/>
            <a:r>
              <a:rPr lang="en-US" dirty="0" smtClean="0"/>
              <a:t>QAM-64</a:t>
            </a:r>
            <a:r>
              <a:rPr lang="en-US" dirty="0"/>
              <a:t>, which offers 6 bits/baud, is used by subscribers that are </a:t>
            </a:r>
            <a:r>
              <a:rPr lang="en-US" dirty="0" smtClean="0"/>
              <a:t>located near </a:t>
            </a:r>
            <a:r>
              <a:rPr lang="en-US" dirty="0"/>
              <a:t>the BS.</a:t>
            </a:r>
          </a:p>
          <a:p>
            <a:pPr lvl="1" algn="just"/>
            <a:r>
              <a:rPr lang="en-US" dirty="0" smtClean="0"/>
              <a:t>QAM-16</a:t>
            </a:r>
            <a:r>
              <a:rPr lang="en-US" dirty="0"/>
              <a:t>, which offers 4 bits/baud, is used by subscribers that are located </a:t>
            </a:r>
            <a:r>
              <a:rPr lang="en-US" dirty="0" smtClean="0"/>
              <a:t>at an </a:t>
            </a:r>
            <a:r>
              <a:rPr lang="en-US" dirty="0"/>
              <a:t>intermediate distance from the BS.</a:t>
            </a:r>
          </a:p>
          <a:p>
            <a:pPr lvl="1" algn="just"/>
            <a:r>
              <a:rPr lang="en-US" dirty="0" smtClean="0"/>
              <a:t>QPSK</a:t>
            </a:r>
            <a:r>
              <a:rPr lang="en-US" dirty="0"/>
              <a:t>, which offers 2 bits/baud, is used by subscribers that are located </a:t>
            </a:r>
            <a:r>
              <a:rPr lang="en-US" dirty="0" smtClean="0"/>
              <a:t>far away </a:t>
            </a:r>
            <a:r>
              <a:rPr lang="en-US" dirty="0"/>
              <a:t>from the BS.</a:t>
            </a:r>
          </a:p>
          <a:p>
            <a:pPr algn="just"/>
            <a:r>
              <a:rPr lang="en-US" dirty="0"/>
              <a:t>If we assume 30 MHz of spectrum, QAM-64 offers 180 Mbps, QAM-16 </a:t>
            </a:r>
            <a:r>
              <a:rPr lang="en-US" dirty="0" smtClean="0"/>
              <a:t>offers 120 </a:t>
            </a:r>
            <a:r>
              <a:rPr lang="en-US" dirty="0"/>
              <a:t>Mbps, and QPSK offers 60 Mbps.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Data Link 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dirty="0" smtClean="0"/>
              <a:t>The </a:t>
            </a:r>
            <a:r>
              <a:rPr lang="en-US" dirty="0"/>
              <a:t>DLL was designed with the wireless environment in </a:t>
            </a:r>
            <a:r>
              <a:rPr lang="en-US" dirty="0" smtClean="0"/>
              <a:t>which </a:t>
            </a:r>
            <a:r>
              <a:rPr lang="en-US" dirty="0"/>
              <a:t>demands </a:t>
            </a:r>
            <a:r>
              <a:rPr lang="en-US" dirty="0" smtClean="0"/>
              <a:t>an efficient </a:t>
            </a:r>
            <a:r>
              <a:rPr lang="en-US" dirty="0"/>
              <a:t>usage of the </a:t>
            </a:r>
            <a:r>
              <a:rPr lang="en-US" dirty="0" smtClean="0"/>
              <a:t>spectrum.</a:t>
            </a:r>
          </a:p>
          <a:p>
            <a:pPr algn="just"/>
            <a:r>
              <a:rPr lang="en-US" dirty="0" smtClean="0"/>
              <a:t>Broadband </a:t>
            </a:r>
            <a:r>
              <a:rPr lang="en-US" dirty="0"/>
              <a:t>services call for very high uplink </a:t>
            </a:r>
            <a:r>
              <a:rPr lang="en-US" dirty="0" smtClean="0"/>
              <a:t>and downlink </a:t>
            </a:r>
            <a:r>
              <a:rPr lang="en-US" dirty="0"/>
              <a:t>bit rates, and a range of </a:t>
            </a:r>
            <a:r>
              <a:rPr lang="en-US" dirty="0" err="1"/>
              <a:t>QoS</a:t>
            </a:r>
            <a:r>
              <a:rPr lang="en-US" dirty="0"/>
              <a:t> requirements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Security </a:t>
            </a:r>
            <a:r>
              <a:rPr lang="en-US" dirty="0"/>
              <a:t>issues </a:t>
            </a:r>
            <a:r>
              <a:rPr lang="en-US" dirty="0" smtClean="0"/>
              <a:t>also important </a:t>
            </a:r>
            <a:r>
              <a:rPr lang="en-US" dirty="0"/>
              <a:t>in this </a:t>
            </a:r>
            <a:r>
              <a:rPr lang="en-US" dirty="0" smtClean="0"/>
              <a:t>scenario.</a:t>
            </a:r>
          </a:p>
          <a:p>
            <a:pPr algn="just"/>
            <a:r>
              <a:rPr lang="en-US" dirty="0" smtClean="0"/>
              <a:t>It </a:t>
            </a:r>
            <a:r>
              <a:rPr lang="en-US" dirty="0"/>
              <a:t>is preferred that the DLL be a </a:t>
            </a:r>
            <a:r>
              <a:rPr lang="en-US" dirty="0" smtClean="0"/>
              <a:t>protocol-independent engine, </a:t>
            </a:r>
            <a:r>
              <a:rPr lang="en-US" dirty="0" err="1" smtClean="0"/>
              <a:t>i.e</a:t>
            </a:r>
            <a:r>
              <a:rPr lang="en-US" dirty="0" smtClean="0"/>
              <a:t>, </a:t>
            </a:r>
            <a:r>
              <a:rPr lang="en-US" dirty="0"/>
              <a:t>the DLL should have convergence layers for all protocols </a:t>
            </a:r>
            <a:r>
              <a:rPr lang="en-US" dirty="0" smtClean="0"/>
              <a:t>including ATM</a:t>
            </a:r>
            <a:r>
              <a:rPr lang="en-US" dirty="0"/>
              <a:t>, IP, and Ethernet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/>
              <a:t>DLL of IEEE 802.16 was designed to meet all </a:t>
            </a:r>
            <a:r>
              <a:rPr lang="en-US" dirty="0" smtClean="0"/>
              <a:t>these requirements.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/>
              <a:t>DLL of IEEE 802.16 can be subdivided into three </a:t>
            </a:r>
            <a:r>
              <a:rPr lang="en-US" dirty="0" err="1" smtClean="0"/>
              <a:t>sublayers</a:t>
            </a:r>
            <a:r>
              <a:rPr lang="en-US" dirty="0" smtClean="0"/>
              <a:t>-</a:t>
            </a:r>
          </a:p>
          <a:p>
            <a:pPr lvl="1" algn="just"/>
            <a:r>
              <a:rPr lang="en-US" dirty="0"/>
              <a:t>Security </a:t>
            </a:r>
            <a:r>
              <a:rPr lang="en-US" dirty="0" err="1" smtClean="0"/>
              <a:t>sublayer</a:t>
            </a:r>
            <a:endParaRPr lang="en-US" dirty="0" smtClean="0"/>
          </a:p>
          <a:p>
            <a:pPr lvl="1" algn="just"/>
            <a:r>
              <a:rPr lang="en-US" dirty="0"/>
              <a:t>MAC </a:t>
            </a:r>
            <a:r>
              <a:rPr lang="en-US" dirty="0" err="1"/>
              <a:t>sublayer</a:t>
            </a:r>
            <a:r>
              <a:rPr lang="en-US" dirty="0"/>
              <a:t> common </a:t>
            </a:r>
            <a:r>
              <a:rPr lang="en-US" dirty="0" smtClean="0"/>
              <a:t>part</a:t>
            </a:r>
          </a:p>
          <a:p>
            <a:pPr lvl="1" algn="just"/>
            <a:r>
              <a:rPr lang="en-US" dirty="0"/>
              <a:t>Service specific convergence </a:t>
            </a:r>
            <a:r>
              <a:rPr lang="en-US" dirty="0" err="1"/>
              <a:t>sublayer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Security </a:t>
            </a:r>
            <a:r>
              <a:rPr lang="en-US" b="1" dirty="0" err="1" smtClean="0"/>
              <a:t>sublayer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This </a:t>
            </a:r>
            <a:r>
              <a:rPr lang="en-US" dirty="0"/>
              <a:t>is the bottom-most </a:t>
            </a:r>
            <a:r>
              <a:rPr lang="en-US" dirty="0" err="1"/>
              <a:t>sublayer</a:t>
            </a:r>
            <a:r>
              <a:rPr lang="en-US" dirty="0"/>
              <a:t>, which deals </a:t>
            </a:r>
            <a:r>
              <a:rPr lang="en-US" dirty="0" smtClean="0"/>
              <a:t>with privacy </a:t>
            </a:r>
            <a:r>
              <a:rPr lang="en-US" dirty="0"/>
              <a:t>and security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This </a:t>
            </a:r>
            <a:r>
              <a:rPr lang="en-US" dirty="0"/>
              <a:t>is crucial for public outdoor networks where </a:t>
            </a:r>
            <a:r>
              <a:rPr lang="en-US" dirty="0" smtClean="0"/>
              <a:t>the transmission </a:t>
            </a:r>
            <a:r>
              <a:rPr lang="en-US" dirty="0"/>
              <a:t>can be heard over a city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This </a:t>
            </a:r>
            <a:r>
              <a:rPr lang="en-US" dirty="0"/>
              <a:t>layer manages encryption, </a:t>
            </a:r>
            <a:r>
              <a:rPr lang="en-US" dirty="0" smtClean="0"/>
              <a:t>decryption, and </a:t>
            </a:r>
            <a:r>
              <a:rPr lang="en-US" dirty="0"/>
              <a:t>key management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In this only </a:t>
            </a:r>
            <a:r>
              <a:rPr lang="en-US" dirty="0"/>
              <a:t>the payloads </a:t>
            </a:r>
            <a:r>
              <a:rPr lang="en-US" dirty="0" smtClean="0"/>
              <a:t>are encrypted</a:t>
            </a:r>
            <a:r>
              <a:rPr lang="en-US" dirty="0"/>
              <a:t>, and the headers are kept </a:t>
            </a:r>
            <a:r>
              <a:rPr lang="en-US" dirty="0" smtClean="0"/>
              <a:t>intact.</a:t>
            </a:r>
          </a:p>
          <a:p>
            <a:pPr algn="just"/>
            <a:r>
              <a:rPr lang="en-US" dirty="0" smtClean="0"/>
              <a:t>This </a:t>
            </a:r>
            <a:r>
              <a:rPr lang="en-US" dirty="0"/>
              <a:t>means </a:t>
            </a:r>
            <a:r>
              <a:rPr lang="en-US" dirty="0" smtClean="0"/>
              <a:t>that </a:t>
            </a:r>
            <a:r>
              <a:rPr lang="en-US" dirty="0"/>
              <a:t>snooper </a:t>
            </a:r>
            <a:r>
              <a:rPr lang="en-US" dirty="0" smtClean="0"/>
              <a:t>can identify </a:t>
            </a:r>
            <a:r>
              <a:rPr lang="en-US" dirty="0"/>
              <a:t>the participants in a transmission, but cannot read the data </a:t>
            </a:r>
            <a:r>
              <a:rPr lang="en-US" dirty="0" smtClean="0"/>
              <a:t>being transmitted</a:t>
            </a:r>
            <a:r>
              <a:rPr lang="en-US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3045</TotalTime>
  <Words>1258</Words>
  <Application>Microsoft Office PowerPoint</Application>
  <PresentationFormat>On-screen Show (4:3)</PresentationFormat>
  <Paragraphs>88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IEEE 802.16 STANDARD</vt:lpstr>
      <vt:lpstr>IEEE 802.16 STANDARD</vt:lpstr>
      <vt:lpstr>IEEE 802.16 STANDARD</vt:lpstr>
      <vt:lpstr>IEEE 802.16 STANDARD</vt:lpstr>
      <vt:lpstr>Differences Between IEEE 802.11 and IEEE 802.16</vt:lpstr>
      <vt:lpstr>Physical Layer</vt:lpstr>
      <vt:lpstr>Physical Layer</vt:lpstr>
      <vt:lpstr>Data Link Layer</vt:lpstr>
      <vt:lpstr>Security sublayer</vt:lpstr>
      <vt:lpstr>MAC sublayer common part</vt:lpstr>
      <vt:lpstr>MAC sublayer common part</vt:lpstr>
      <vt:lpstr>Constant bit rate service</vt:lpstr>
      <vt:lpstr>Real-time variable bit rate service</vt:lpstr>
      <vt:lpstr>Non-real-time variable bit rate service</vt:lpstr>
      <vt:lpstr>Best effort service</vt:lpstr>
      <vt:lpstr>Service specific convergence sublayer</vt:lpstr>
      <vt:lpstr>Service specific convergence sublayer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IEEE 802.16 STANDARD</dc:title>
  <dc:creator>AVINASH</dc:creator>
  <cp:lastModifiedBy>AVINASH</cp:lastModifiedBy>
  <cp:revision>23</cp:revision>
  <dcterms:created xsi:type="dcterms:W3CDTF">2022-10-27T15:04:54Z</dcterms:created>
  <dcterms:modified xsi:type="dcterms:W3CDTF">2022-10-31T08:54:52Z</dcterms:modified>
</cp:coreProperties>
</file>