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1" r:id="rId5"/>
    <p:sldId id="259" r:id="rId6"/>
    <p:sldId id="272" r:id="rId7"/>
    <p:sldId id="273" r:id="rId8"/>
    <p:sldId id="260" r:id="rId9"/>
    <p:sldId id="276" r:id="rId10"/>
    <p:sldId id="261" r:id="rId11"/>
    <p:sldId id="262" r:id="rId12"/>
    <p:sldId id="263" r:id="rId13"/>
    <p:sldId id="264" r:id="rId14"/>
    <p:sldId id="265" r:id="rId15"/>
    <p:sldId id="277" r:id="rId16"/>
    <p:sldId id="267" r:id="rId17"/>
    <p:sldId id="266" r:id="rId18"/>
    <p:sldId id="275" r:id="rId19"/>
    <p:sldId id="268" r:id="rId20"/>
    <p:sldId id="269" r:id="rId21"/>
    <p:sldId id="274"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Issues in Ad Hoc Wireless Networks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Transport layer protocol</a:t>
            </a:r>
            <a:endParaRPr lang="en-US" dirty="0"/>
          </a:p>
        </p:txBody>
      </p:sp>
      <p:sp>
        <p:nvSpPr>
          <p:cNvPr id="3" name="Content Placeholder 2"/>
          <p:cNvSpPr>
            <a:spLocks noGrp="1"/>
          </p:cNvSpPr>
          <p:nvPr>
            <p:ph idx="1"/>
          </p:nvPr>
        </p:nvSpPr>
        <p:spPr>
          <a:xfrm>
            <a:off x="457200" y="1371600"/>
            <a:ext cx="8229600" cy="4525963"/>
          </a:xfrm>
        </p:spPr>
        <p:txBody>
          <a:bodyPr>
            <a:noAutofit/>
          </a:bodyPr>
          <a:lstStyle/>
          <a:p>
            <a:pPr algn="just"/>
            <a:r>
              <a:rPr lang="en-US" sz="2000" dirty="0" smtClean="0"/>
              <a:t>The main objectives of the transport layer protocols include setting up and maintaining end-to-end connections, reliable end-to-end delivery of data packets, flow control, and congestion control. </a:t>
            </a:r>
          </a:p>
          <a:p>
            <a:pPr algn="just"/>
            <a:r>
              <a:rPr lang="en-US" sz="2000" dirty="0" smtClean="0"/>
              <a:t>There exist simple connectionless transport layer protocols (e.g., UDP) which neither perform flow control and congestion control nor provide reliable data transfer. </a:t>
            </a:r>
          </a:p>
          <a:p>
            <a:pPr algn="just"/>
            <a:r>
              <a:rPr lang="en-US" sz="2000" dirty="0" smtClean="0"/>
              <a:t>Such unreliable connectionless transport layer protocols do not take into account the current network status such as congestion at the intermediate links, the rate of collision, or other similar factors affecting the network throughput. </a:t>
            </a:r>
          </a:p>
          <a:p>
            <a:pPr algn="just"/>
            <a:r>
              <a:rPr lang="en-US" sz="2000" dirty="0" smtClean="0"/>
              <a:t>This behavior of the transport layer protocols increases the contention of the already-choked wireless links.</a:t>
            </a:r>
          </a:p>
          <a:p>
            <a:pPr algn="just"/>
            <a:r>
              <a:rPr lang="en-US" sz="2000" dirty="0" smtClean="0"/>
              <a:t>The major performance degradation faced by a reliable connection-oriented transport layer protocol such as transmission control protocol (TCP) in an ad hoc wireless network arises due to frequent path breaks, presence of stale routing information, high channel error rate, and frequent network partitions.</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Pricing scheme</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An ad hoc wireless network’s functioning depends on the presence of relaying nodes and their willingness to relay other nodes’ traffic.</a:t>
            </a:r>
          </a:p>
          <a:p>
            <a:pPr algn="just"/>
            <a:r>
              <a:rPr lang="en-US" dirty="0" smtClean="0"/>
              <a:t>Even if the node density is sufficient enough to ensure a fully connected network, a relaying neighbor node may not be interested in relaying a call and may just decide to power down.</a:t>
            </a:r>
          </a:p>
          <a:p>
            <a:pPr algn="just"/>
            <a:r>
              <a:rPr lang="en-US" dirty="0" smtClean="0"/>
              <a:t>The obvious solution to provide participation guarantee is to provide incentives to forwarding nodes.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Quality of service provisioning</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Quality of service (</a:t>
            </a:r>
            <a:r>
              <a:rPr lang="en-US" dirty="0" err="1" smtClean="0"/>
              <a:t>QoS</a:t>
            </a:r>
            <a:r>
              <a:rPr lang="en-US" dirty="0" smtClean="0"/>
              <a:t>) is the performance level of services offered by a service provider or a network to the user.</a:t>
            </a:r>
          </a:p>
          <a:p>
            <a:pPr algn="just"/>
            <a:r>
              <a:rPr lang="en-US" dirty="0" err="1" smtClean="0"/>
              <a:t>QoS</a:t>
            </a:r>
            <a:r>
              <a:rPr lang="en-US" dirty="0" smtClean="0"/>
              <a:t> provisioning often requires negotiation between the host and the network, resource reservation schemes, priority scheduling, and call admission control.</a:t>
            </a:r>
          </a:p>
          <a:p>
            <a:pPr algn="just"/>
            <a:r>
              <a:rPr lang="en-US" dirty="0" smtClean="0"/>
              <a:t>Rendering </a:t>
            </a:r>
            <a:r>
              <a:rPr lang="en-US" dirty="0" err="1" smtClean="0"/>
              <a:t>QoS</a:t>
            </a:r>
            <a:r>
              <a:rPr lang="en-US" dirty="0" smtClean="0"/>
              <a:t> in ad hoc wireless networks can be on a per flow, per link, or per node basis.</a:t>
            </a:r>
          </a:p>
          <a:p>
            <a:pPr algn="just"/>
            <a:r>
              <a:rPr lang="en-US" dirty="0" smtClean="0"/>
              <a:t>In ad hoc wireless networks, the boundary between the service provider (network) and the user (host) is blurred, thus making it essential to have better coordination among the hosts to achieve </a:t>
            </a:r>
            <a:r>
              <a:rPr lang="en-US" dirty="0" err="1" smtClean="0"/>
              <a:t>QoS</a:t>
            </a:r>
            <a:r>
              <a:rPr lang="en-US" dirty="0" smtClean="0"/>
              <a:t>.</a:t>
            </a:r>
          </a:p>
          <a:p>
            <a:pPr algn="just"/>
            <a:r>
              <a:rPr lang="en-US" dirty="0" smtClean="0"/>
              <a:t>The lack of central coordination and limited resources exacerbate the problem.</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Self-organization</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One very important property that an ad hoc wireless network should exhibit is organizing and maintaining the network by itself.</a:t>
            </a:r>
          </a:p>
          <a:p>
            <a:pPr algn="just"/>
            <a:r>
              <a:rPr lang="en-US" dirty="0" smtClean="0"/>
              <a:t>The major activities that an ad hoc wireless network is required to perform for self-organization are -</a:t>
            </a:r>
          </a:p>
          <a:p>
            <a:pPr lvl="1" algn="just"/>
            <a:r>
              <a:rPr lang="en-US" dirty="0" smtClean="0"/>
              <a:t>neighbor discovery</a:t>
            </a:r>
          </a:p>
          <a:p>
            <a:pPr lvl="1" algn="just"/>
            <a:r>
              <a:rPr lang="en-US" dirty="0" smtClean="0"/>
              <a:t>topology organization</a:t>
            </a:r>
          </a:p>
          <a:p>
            <a:pPr lvl="1" algn="just"/>
            <a:r>
              <a:rPr lang="en-US" dirty="0" smtClean="0"/>
              <a:t>topology reorganization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Security</a:t>
            </a:r>
            <a:endParaRPr lang="en-US" dirty="0"/>
          </a:p>
        </p:txBody>
      </p:sp>
      <p:sp>
        <p:nvSpPr>
          <p:cNvPr id="3" name="Content Placeholder 2"/>
          <p:cNvSpPr>
            <a:spLocks noGrp="1"/>
          </p:cNvSpPr>
          <p:nvPr>
            <p:ph idx="1"/>
          </p:nvPr>
        </p:nvSpPr>
        <p:spPr/>
        <p:txBody>
          <a:bodyPr>
            <a:noAutofit/>
          </a:bodyPr>
          <a:lstStyle/>
          <a:p>
            <a:pPr algn="just"/>
            <a:r>
              <a:rPr lang="en-US" sz="2000" dirty="0" smtClean="0"/>
              <a:t>The security of communication in ad hoc wireless networks is very important, especially in military applications. </a:t>
            </a:r>
          </a:p>
          <a:p>
            <a:pPr algn="just"/>
            <a:r>
              <a:rPr lang="en-US" sz="2000" dirty="0" smtClean="0"/>
              <a:t>The lack of any central coordination and shared wireless medium makes them more vulnerable to attacks than wired networks. </a:t>
            </a:r>
          </a:p>
          <a:p>
            <a:pPr algn="just"/>
            <a:r>
              <a:rPr lang="en-US" sz="2000" dirty="0" smtClean="0"/>
              <a:t>The attacks against ad hoc wireless networks are generally classified into two types: passive and active attacks. </a:t>
            </a:r>
          </a:p>
          <a:p>
            <a:pPr algn="just"/>
            <a:r>
              <a:rPr lang="en-US" sz="2000" dirty="0" smtClean="0"/>
              <a:t>Passive attacks refer to the attempts made by malicious nodes to perceive the nature of activities and to obtain information transacted in the network without disrupting the operation. </a:t>
            </a:r>
          </a:p>
          <a:p>
            <a:pPr algn="just"/>
            <a:r>
              <a:rPr lang="en-US" sz="2000" dirty="0" smtClean="0"/>
              <a:t>Active attacks disrupt the operation of the network. </a:t>
            </a:r>
          </a:p>
          <a:p>
            <a:pPr algn="just"/>
            <a:r>
              <a:rPr lang="en-US" sz="2000" dirty="0" smtClean="0"/>
              <a:t>Those active attacks that are executed by nodes outside the network are called external attacks, and those that are performed by nodes belonging to the same network are called internal attacks. </a:t>
            </a:r>
          </a:p>
          <a:p>
            <a:pPr algn="just"/>
            <a:r>
              <a:rPr lang="en-US" sz="2000" dirty="0" smtClean="0"/>
              <a:t>Nodes that perform internal attacks are compromised nodes.</a:t>
            </a:r>
            <a:endParaRPr lang="en-US" sz="2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Security</a:t>
            </a:r>
            <a:endParaRPr lang="en-US" dirty="0"/>
          </a:p>
        </p:txBody>
      </p:sp>
      <p:sp>
        <p:nvSpPr>
          <p:cNvPr id="3" name="Content Placeholder 2"/>
          <p:cNvSpPr>
            <a:spLocks noGrp="1"/>
          </p:cNvSpPr>
          <p:nvPr>
            <p:ph idx="1"/>
          </p:nvPr>
        </p:nvSpPr>
        <p:spPr/>
        <p:txBody>
          <a:bodyPr>
            <a:noAutofit/>
          </a:bodyPr>
          <a:lstStyle/>
          <a:p>
            <a:pPr algn="just"/>
            <a:r>
              <a:rPr lang="en-US" sz="3600" dirty="0" smtClean="0"/>
              <a:t>The major security threats that exist in ad hoc wireless networks are as follows:</a:t>
            </a:r>
          </a:p>
          <a:p>
            <a:pPr lvl="1" algn="just"/>
            <a:r>
              <a:rPr lang="en-US" dirty="0" smtClean="0"/>
              <a:t>Denial of service</a:t>
            </a:r>
          </a:p>
          <a:p>
            <a:pPr lvl="1" algn="just"/>
            <a:r>
              <a:rPr lang="en-US" dirty="0" smtClean="0"/>
              <a:t>Resource consumption</a:t>
            </a:r>
          </a:p>
          <a:p>
            <a:pPr lvl="2" algn="just"/>
            <a:r>
              <a:rPr lang="en-US" sz="2000" dirty="0" smtClean="0"/>
              <a:t>Energy depletion</a:t>
            </a:r>
          </a:p>
          <a:p>
            <a:pPr lvl="2" algn="just"/>
            <a:r>
              <a:rPr lang="en-US" sz="2000" dirty="0" smtClean="0"/>
              <a:t>Buffer overflow</a:t>
            </a:r>
          </a:p>
          <a:p>
            <a:pPr lvl="1" algn="just"/>
            <a:r>
              <a:rPr lang="en-US" dirty="0" smtClean="0"/>
              <a:t>Host impersonation</a:t>
            </a:r>
          </a:p>
          <a:p>
            <a:pPr lvl="1" algn="just"/>
            <a:r>
              <a:rPr lang="en-US" dirty="0" smtClean="0"/>
              <a:t>Information disclosure</a:t>
            </a:r>
          </a:p>
          <a:p>
            <a:pPr lvl="1" algn="just"/>
            <a:r>
              <a:rPr lang="en-US" dirty="0" smtClean="0"/>
              <a:t>Interference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Addressing and service discovery</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Addressing and service discovery assume significance in ad hoc wireless networks due to the absence of any centralized coordinator.</a:t>
            </a:r>
          </a:p>
          <a:p>
            <a:pPr algn="just"/>
            <a:r>
              <a:rPr lang="en-US" dirty="0" smtClean="0"/>
              <a:t>An address that is globally unique in the connected part of the ad hoc wireless network is required for a node in order to participate in communication.</a:t>
            </a:r>
          </a:p>
          <a:p>
            <a:pPr algn="just"/>
            <a:r>
              <a:rPr lang="en-US" dirty="0" smtClean="0"/>
              <a:t>Auto-configuration of addresses is required to allocate non-duplicate addresses to the nodes.</a:t>
            </a:r>
          </a:p>
          <a:p>
            <a:pPr algn="just"/>
            <a:r>
              <a:rPr lang="en-US" dirty="0" smtClean="0"/>
              <a:t>In networks where the topology is highly dynamic, frequent partitioning and merging of network components require duplicate address-detection mechanisms in order to maintain unique addressing throughout the connected parts of the network.</a:t>
            </a:r>
          </a:p>
          <a:p>
            <a:pPr algn="just"/>
            <a:r>
              <a:rPr lang="en-US" dirty="0" smtClean="0"/>
              <a:t>Nodes in the network should be able to locate services that other nodes provide.</a:t>
            </a:r>
          </a:p>
          <a:p>
            <a:pPr algn="just"/>
            <a:r>
              <a:rPr lang="en-US" dirty="0" smtClean="0"/>
              <a:t>Hence efficient service advertisement mechanisms are necessary.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Energy management</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Energy management is defined as the process of managing the sources and consumers of energy in a node or in the network as a whole for enhancing the lifetime of the network. </a:t>
            </a:r>
          </a:p>
          <a:p>
            <a:pPr algn="just"/>
            <a:r>
              <a:rPr lang="en-US" dirty="0" smtClean="0"/>
              <a:t>Some of the functions of energy management are -</a:t>
            </a:r>
          </a:p>
          <a:p>
            <a:pPr lvl="1" algn="just"/>
            <a:r>
              <a:rPr lang="en-US" dirty="0" smtClean="0"/>
              <a:t>Shaping the energy discharge pattern of a node’s battery to enhance  the battery life</a:t>
            </a:r>
          </a:p>
          <a:p>
            <a:pPr lvl="1" algn="just"/>
            <a:r>
              <a:rPr lang="en-US" dirty="0" smtClean="0"/>
              <a:t>finding routes that result in minimum total energy consumption in the network</a:t>
            </a:r>
          </a:p>
          <a:p>
            <a:pPr lvl="1" algn="just"/>
            <a:r>
              <a:rPr lang="en-US" dirty="0" smtClean="0"/>
              <a:t>using distributed scheduling schemes to improve battery life</a:t>
            </a:r>
          </a:p>
          <a:p>
            <a:pPr lvl="1" algn="just"/>
            <a:r>
              <a:rPr lang="en-US" dirty="0" smtClean="0"/>
              <a:t>handling the processor and interface devices to minimize power consumption</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Energy management</a:t>
            </a:r>
            <a:endParaRPr lang="en-US" dirty="0"/>
          </a:p>
        </p:txBody>
      </p:sp>
      <p:sp>
        <p:nvSpPr>
          <p:cNvPr id="3" name="Content Placeholder 2"/>
          <p:cNvSpPr>
            <a:spLocks noGrp="1"/>
          </p:cNvSpPr>
          <p:nvPr>
            <p:ph idx="1"/>
          </p:nvPr>
        </p:nvSpPr>
        <p:spPr/>
        <p:txBody>
          <a:bodyPr>
            <a:normAutofit/>
          </a:bodyPr>
          <a:lstStyle/>
          <a:p>
            <a:pPr algn="just"/>
            <a:r>
              <a:rPr lang="en-US" dirty="0" smtClean="0"/>
              <a:t>Energy management can be classified into the following categories:</a:t>
            </a:r>
          </a:p>
          <a:p>
            <a:pPr lvl="1" algn="just"/>
            <a:r>
              <a:rPr lang="en-US" dirty="0" smtClean="0"/>
              <a:t>Transmission power management</a:t>
            </a:r>
          </a:p>
          <a:p>
            <a:pPr lvl="1" algn="just"/>
            <a:r>
              <a:rPr lang="en-US" dirty="0" smtClean="0"/>
              <a:t>Battery energy management</a:t>
            </a:r>
          </a:p>
          <a:p>
            <a:pPr lvl="1" algn="just"/>
            <a:r>
              <a:rPr lang="en-US" dirty="0" smtClean="0"/>
              <a:t>Processor power management</a:t>
            </a:r>
          </a:p>
          <a:p>
            <a:pPr lvl="1" algn="just"/>
            <a:r>
              <a:rPr lang="en-US" dirty="0" smtClean="0"/>
              <a:t>Devices power management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Scalability</a:t>
            </a:r>
            <a:endParaRPr lang="en-US" dirty="0"/>
          </a:p>
        </p:txBody>
      </p:sp>
      <p:sp>
        <p:nvSpPr>
          <p:cNvPr id="3" name="Content Placeholder 2"/>
          <p:cNvSpPr>
            <a:spLocks noGrp="1"/>
          </p:cNvSpPr>
          <p:nvPr>
            <p:ph idx="1"/>
          </p:nvPr>
        </p:nvSpPr>
        <p:spPr/>
        <p:txBody>
          <a:bodyPr>
            <a:noAutofit/>
          </a:bodyPr>
          <a:lstStyle/>
          <a:p>
            <a:pPr algn="just"/>
            <a:r>
              <a:rPr lang="en-US" sz="2000" dirty="0" smtClean="0"/>
              <a:t>Even though the number of nodes in an ad hoc wireless network does not grow in the same magnitude as today’s Internet, the operation of a large number of nodes in the ad hoc mode is not far away. </a:t>
            </a:r>
          </a:p>
          <a:p>
            <a:pPr algn="just"/>
            <a:r>
              <a:rPr lang="en-US" sz="2000" dirty="0" smtClean="0"/>
              <a:t>Traditional applications such as military, emergency operations, and crowd control may not lead to such a big ad hoc wireless network. </a:t>
            </a:r>
          </a:p>
          <a:p>
            <a:pPr algn="just"/>
            <a:r>
              <a:rPr lang="en-US" sz="2000" dirty="0" smtClean="0"/>
              <a:t>Commercial deployments of ad hoc wireless networks that include wireless mesh networks show early trends for a widespread installation of ad hoc wireless networks for mainstream wireless communication.</a:t>
            </a:r>
          </a:p>
          <a:p>
            <a:pPr algn="just"/>
            <a:r>
              <a:rPr lang="en-US" sz="2000" dirty="0" smtClean="0"/>
              <a:t>A hierarchical topology-based system and addressing may be more suitable for large ad hoc wireless networks. </a:t>
            </a:r>
          </a:p>
          <a:p>
            <a:pPr algn="just"/>
            <a:r>
              <a:rPr lang="en-US" sz="2000" dirty="0" smtClean="0"/>
              <a:t>Hybrid architectures that combine the multi-hop radio relaying in the presence of infrastructure may improve scalability.</a:t>
            </a: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Issues in Ad Hoc Wireless Networks</a:t>
            </a:r>
            <a:endParaRPr lang="en-US" dirty="0"/>
          </a:p>
        </p:txBody>
      </p:sp>
      <p:sp>
        <p:nvSpPr>
          <p:cNvPr id="3" name="Content Placeholder 2"/>
          <p:cNvSpPr>
            <a:spLocks noGrp="1"/>
          </p:cNvSpPr>
          <p:nvPr>
            <p:ph idx="1"/>
          </p:nvPr>
        </p:nvSpPr>
        <p:spPr/>
        <p:txBody>
          <a:bodyPr>
            <a:noAutofit/>
          </a:bodyPr>
          <a:lstStyle/>
          <a:p>
            <a:pPr>
              <a:buFont typeface="Wingdings" pitchFamily="2" charset="2"/>
              <a:buChar char="Ø"/>
            </a:pPr>
            <a:r>
              <a:rPr lang="en-US" sz="2000" dirty="0" smtClean="0"/>
              <a:t>Medium access scheme</a:t>
            </a:r>
          </a:p>
          <a:p>
            <a:pPr>
              <a:buFont typeface="Wingdings" pitchFamily="2" charset="2"/>
              <a:buChar char="Ø"/>
            </a:pPr>
            <a:r>
              <a:rPr lang="en-US" sz="2000" dirty="0" smtClean="0"/>
              <a:t>Routing</a:t>
            </a:r>
          </a:p>
          <a:p>
            <a:pPr>
              <a:buFont typeface="Wingdings" pitchFamily="2" charset="2"/>
              <a:buChar char="Ø"/>
            </a:pPr>
            <a:r>
              <a:rPr lang="en-US" sz="2000" dirty="0" smtClean="0"/>
              <a:t>Multicasting</a:t>
            </a:r>
          </a:p>
          <a:p>
            <a:pPr>
              <a:buFont typeface="Wingdings" pitchFamily="2" charset="2"/>
              <a:buChar char="Ø"/>
            </a:pPr>
            <a:r>
              <a:rPr lang="en-US" sz="2000" dirty="0" smtClean="0"/>
              <a:t>Transport layer protocol</a:t>
            </a:r>
          </a:p>
          <a:p>
            <a:pPr>
              <a:buFont typeface="Wingdings" pitchFamily="2" charset="2"/>
              <a:buChar char="Ø"/>
            </a:pPr>
            <a:r>
              <a:rPr lang="en-US" sz="2000" dirty="0" smtClean="0"/>
              <a:t>Pricing scheme</a:t>
            </a:r>
          </a:p>
          <a:p>
            <a:pPr>
              <a:buFont typeface="Wingdings" pitchFamily="2" charset="2"/>
              <a:buChar char="Ø"/>
            </a:pPr>
            <a:r>
              <a:rPr lang="en-US" sz="2000" dirty="0" smtClean="0"/>
              <a:t>Quality of service provisioning</a:t>
            </a:r>
          </a:p>
          <a:p>
            <a:pPr>
              <a:buFont typeface="Wingdings" pitchFamily="2" charset="2"/>
              <a:buChar char="Ø"/>
            </a:pPr>
            <a:r>
              <a:rPr lang="en-US" sz="2000" dirty="0" smtClean="0"/>
              <a:t>Self-organization</a:t>
            </a:r>
          </a:p>
          <a:p>
            <a:pPr>
              <a:buFont typeface="Wingdings" pitchFamily="2" charset="2"/>
              <a:buChar char="Ø"/>
            </a:pPr>
            <a:r>
              <a:rPr lang="en-US" sz="2000" dirty="0" smtClean="0"/>
              <a:t>Security</a:t>
            </a:r>
          </a:p>
          <a:p>
            <a:pPr>
              <a:buFont typeface="Wingdings" pitchFamily="2" charset="2"/>
              <a:buChar char="Ø"/>
            </a:pPr>
            <a:r>
              <a:rPr lang="en-US" sz="2000" dirty="0" smtClean="0"/>
              <a:t>Addressing and service discovery</a:t>
            </a:r>
          </a:p>
          <a:p>
            <a:pPr>
              <a:buFont typeface="Wingdings" pitchFamily="2" charset="2"/>
              <a:buChar char="Ø"/>
            </a:pPr>
            <a:r>
              <a:rPr lang="en-US" sz="2000" dirty="0" smtClean="0"/>
              <a:t>Energy management</a:t>
            </a:r>
          </a:p>
          <a:p>
            <a:pPr>
              <a:buFont typeface="Wingdings" pitchFamily="2" charset="2"/>
              <a:buChar char="Ø"/>
            </a:pPr>
            <a:r>
              <a:rPr lang="en-US" sz="2000" dirty="0" smtClean="0"/>
              <a:t>Scalability</a:t>
            </a:r>
          </a:p>
          <a:p>
            <a:pPr>
              <a:buFont typeface="Wingdings" pitchFamily="2" charset="2"/>
              <a:buChar char="Ø"/>
            </a:pPr>
            <a:r>
              <a:rPr lang="en-US" sz="2000" dirty="0" smtClean="0"/>
              <a:t>Deployment considerations</a:t>
            </a:r>
            <a:endParaRPr lang="en-US" sz="2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considerations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deployment of ad hoc wireless networks involves actions different from those of wired networks.</a:t>
            </a:r>
          </a:p>
          <a:p>
            <a:pPr algn="just"/>
            <a:r>
              <a:rPr lang="en-US" dirty="0" smtClean="0"/>
              <a:t>It requires a good amount of planning and estimation of future traffic growth over any link in the network. </a:t>
            </a:r>
          </a:p>
          <a:p>
            <a:pPr algn="just"/>
            <a:r>
              <a:rPr lang="en-US" dirty="0" smtClean="0"/>
              <a:t>The time-consuming planning stage is followed by the actual deployment of the network.</a:t>
            </a:r>
          </a:p>
          <a:p>
            <a:pPr algn="just"/>
            <a:r>
              <a:rPr lang="en-US" dirty="0" smtClean="0"/>
              <a:t>The cost and time required for laying copper cables or fiber cables make it difficult to reconfigure any partial deployment that has already been done. </a:t>
            </a:r>
          </a:p>
          <a:p>
            <a:pPr algn="just"/>
            <a:r>
              <a:rPr lang="en-US" dirty="0" smtClean="0"/>
              <a:t>The deployment of a commercial ad hoc wireless network has the following benefits when compared to wired networks:</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Deployment considerations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deployment of a commercial ad hoc wireless network has the following benefits when compared to wired networks:</a:t>
            </a:r>
          </a:p>
          <a:p>
            <a:pPr lvl="1" algn="just"/>
            <a:r>
              <a:rPr lang="en-US" dirty="0" smtClean="0"/>
              <a:t>Low cost of deployment</a:t>
            </a:r>
          </a:p>
          <a:p>
            <a:pPr lvl="1" algn="just"/>
            <a:r>
              <a:rPr lang="en-US" dirty="0" smtClean="0"/>
              <a:t>Incremental deployment</a:t>
            </a:r>
          </a:p>
          <a:p>
            <a:pPr lvl="1" algn="just"/>
            <a:r>
              <a:rPr lang="en-US" dirty="0" smtClean="0"/>
              <a:t>Short deployment time</a:t>
            </a:r>
          </a:p>
          <a:p>
            <a:pPr lvl="1" algn="just"/>
            <a:r>
              <a:rPr lang="en-US" dirty="0" err="1" smtClean="0"/>
              <a:t>Reconfigurability</a:t>
            </a:r>
            <a:endParaRPr lang="en-US" dirty="0" smtClean="0"/>
          </a:p>
          <a:p>
            <a:pPr lvl="1" algn="just"/>
            <a:r>
              <a:rPr lang="en-US" dirty="0" smtClean="0"/>
              <a:t>Scenario of deployment</a:t>
            </a:r>
          </a:p>
          <a:p>
            <a:pPr lvl="1" algn="just"/>
            <a:r>
              <a:rPr lang="en-US" dirty="0" smtClean="0"/>
              <a:t>Required longevity of network</a:t>
            </a:r>
          </a:p>
          <a:p>
            <a:pPr lvl="1" algn="just"/>
            <a:r>
              <a:rPr lang="en-US" dirty="0" smtClean="0"/>
              <a:t>Area of coverage</a:t>
            </a:r>
          </a:p>
          <a:p>
            <a:pPr lvl="1" algn="just"/>
            <a:r>
              <a:rPr lang="en-US" dirty="0" smtClean="0"/>
              <a:t>Service availability</a:t>
            </a:r>
          </a:p>
          <a:p>
            <a:pPr lvl="1" algn="just"/>
            <a:r>
              <a:rPr lang="en-US" dirty="0" smtClean="0"/>
              <a:t>Operational integration with other infrastructure</a:t>
            </a:r>
          </a:p>
          <a:p>
            <a:pPr lvl="1" algn="just"/>
            <a:r>
              <a:rPr lang="en-US" dirty="0" smtClean="0"/>
              <a:t>Choice of protocols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Medium access scheme</a:t>
            </a:r>
            <a:endParaRPr lang="en-US" dirty="0"/>
          </a:p>
        </p:txBody>
      </p:sp>
      <p:sp>
        <p:nvSpPr>
          <p:cNvPr id="3" name="Content Placeholder 2"/>
          <p:cNvSpPr>
            <a:spLocks noGrp="1"/>
          </p:cNvSpPr>
          <p:nvPr>
            <p:ph idx="1"/>
          </p:nvPr>
        </p:nvSpPr>
        <p:spPr/>
        <p:txBody>
          <a:bodyPr>
            <a:normAutofit/>
          </a:bodyPr>
          <a:lstStyle/>
          <a:p>
            <a:pPr algn="just"/>
            <a:r>
              <a:rPr lang="en-US" dirty="0" smtClean="0"/>
              <a:t>The primary responsibility of a medium access control (MAC) protocol in ad hoc wireless networks is the distributed arbitration for the shared channel for transmission of packets. </a:t>
            </a:r>
          </a:p>
          <a:p>
            <a:pPr algn="just"/>
            <a:r>
              <a:rPr lang="en-US" dirty="0" smtClean="0"/>
              <a:t>The performance of any wireless network hinges on the MAC protocol, more so for ad hoc wireless networks.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Medium access scheme</a:t>
            </a:r>
            <a:endParaRPr lang="en-US" dirty="0"/>
          </a:p>
        </p:txBody>
      </p:sp>
      <p:sp>
        <p:nvSpPr>
          <p:cNvPr id="3" name="Content Placeholder 2"/>
          <p:cNvSpPr>
            <a:spLocks noGrp="1"/>
          </p:cNvSpPr>
          <p:nvPr>
            <p:ph idx="1"/>
          </p:nvPr>
        </p:nvSpPr>
        <p:spPr>
          <a:xfrm>
            <a:off x="457200" y="1371600"/>
            <a:ext cx="8229600" cy="4525963"/>
          </a:xfrm>
        </p:spPr>
        <p:txBody>
          <a:bodyPr>
            <a:noAutofit/>
          </a:bodyPr>
          <a:lstStyle/>
          <a:p>
            <a:pPr algn="just"/>
            <a:r>
              <a:rPr lang="en-US" sz="2000" dirty="0" smtClean="0"/>
              <a:t>The major issues to be considered in designing a MAC protocol for ad hoc wireless networks are as follows:</a:t>
            </a:r>
          </a:p>
          <a:p>
            <a:pPr algn="just">
              <a:buFont typeface="Wingdings" pitchFamily="2" charset="2"/>
              <a:buChar char="Ø"/>
            </a:pPr>
            <a:r>
              <a:rPr lang="en-US" sz="2000" dirty="0" smtClean="0"/>
              <a:t>Distributed operation</a:t>
            </a:r>
          </a:p>
          <a:p>
            <a:pPr algn="just">
              <a:buFont typeface="Wingdings" pitchFamily="2" charset="2"/>
              <a:buChar char="Ø"/>
            </a:pPr>
            <a:r>
              <a:rPr lang="en-US" sz="2000" dirty="0" smtClean="0"/>
              <a:t>Synchronization</a:t>
            </a:r>
          </a:p>
          <a:p>
            <a:pPr algn="just">
              <a:buFont typeface="Wingdings" pitchFamily="2" charset="2"/>
              <a:buChar char="Ø"/>
            </a:pPr>
            <a:r>
              <a:rPr lang="en-US" sz="2000" dirty="0" smtClean="0"/>
              <a:t>Hidden terminals</a:t>
            </a:r>
          </a:p>
          <a:p>
            <a:pPr algn="just">
              <a:buFont typeface="Wingdings" pitchFamily="2" charset="2"/>
              <a:buChar char="Ø"/>
            </a:pPr>
            <a:r>
              <a:rPr lang="en-US" sz="2000" dirty="0" smtClean="0"/>
              <a:t>Exposed terminals</a:t>
            </a:r>
          </a:p>
          <a:p>
            <a:pPr algn="just">
              <a:buFont typeface="Wingdings" pitchFamily="2" charset="2"/>
              <a:buChar char="Ø"/>
            </a:pPr>
            <a:r>
              <a:rPr lang="en-US" sz="2000" dirty="0" smtClean="0"/>
              <a:t>Throughput</a:t>
            </a:r>
          </a:p>
          <a:p>
            <a:pPr algn="just">
              <a:buFont typeface="Wingdings" pitchFamily="2" charset="2"/>
              <a:buChar char="Ø"/>
            </a:pPr>
            <a:r>
              <a:rPr lang="en-US" sz="2000" dirty="0" smtClean="0"/>
              <a:t>Access delay</a:t>
            </a:r>
          </a:p>
          <a:p>
            <a:pPr algn="just">
              <a:buFont typeface="Wingdings" pitchFamily="2" charset="2"/>
              <a:buChar char="Ø"/>
            </a:pPr>
            <a:r>
              <a:rPr lang="en-US" sz="2000" dirty="0" smtClean="0"/>
              <a:t>Fairness</a:t>
            </a:r>
          </a:p>
          <a:p>
            <a:pPr algn="just">
              <a:buFont typeface="Wingdings" pitchFamily="2" charset="2"/>
              <a:buChar char="Ø"/>
            </a:pPr>
            <a:r>
              <a:rPr lang="en-US" sz="2000" dirty="0" smtClean="0"/>
              <a:t>Real-time traffic support</a:t>
            </a:r>
          </a:p>
          <a:p>
            <a:pPr algn="just">
              <a:buFont typeface="Wingdings" pitchFamily="2" charset="2"/>
              <a:buChar char="Ø"/>
            </a:pPr>
            <a:r>
              <a:rPr lang="en-US" sz="2000" dirty="0" smtClean="0"/>
              <a:t>Resource reservation</a:t>
            </a:r>
          </a:p>
          <a:p>
            <a:pPr algn="just">
              <a:buFont typeface="Wingdings" pitchFamily="2" charset="2"/>
              <a:buChar char="Ø"/>
            </a:pPr>
            <a:r>
              <a:rPr lang="en-US" sz="2000" dirty="0" smtClean="0"/>
              <a:t>Ability to measure resource availability</a:t>
            </a:r>
          </a:p>
          <a:p>
            <a:pPr algn="just">
              <a:buFont typeface="Wingdings" pitchFamily="2" charset="2"/>
              <a:buChar char="Ø"/>
            </a:pPr>
            <a:r>
              <a:rPr lang="en-US" sz="2000" dirty="0" smtClean="0"/>
              <a:t>Capability for power control</a:t>
            </a:r>
          </a:p>
          <a:p>
            <a:pPr algn="just">
              <a:buFont typeface="Wingdings" pitchFamily="2" charset="2"/>
              <a:buChar char="Ø"/>
            </a:pPr>
            <a:r>
              <a:rPr lang="en-US" sz="2000" dirty="0" smtClean="0"/>
              <a:t>Adaptive rate control</a:t>
            </a:r>
          </a:p>
          <a:p>
            <a:pPr algn="just">
              <a:buFont typeface="Wingdings" pitchFamily="2" charset="2"/>
              <a:buChar char="Ø"/>
            </a:pPr>
            <a:r>
              <a:rPr lang="en-US" sz="2000" dirty="0" smtClean="0"/>
              <a:t>Use of directional antennas</a:t>
            </a:r>
            <a:endParaRPr lang="en-US" sz="20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responsibilities of a routing protocol include</a:t>
            </a:r>
          </a:p>
          <a:p>
            <a:pPr lvl="1" algn="just"/>
            <a:r>
              <a:rPr lang="en-US" dirty="0" smtClean="0"/>
              <a:t>Exchanging the route information</a:t>
            </a:r>
          </a:p>
          <a:p>
            <a:pPr lvl="1" algn="just"/>
            <a:r>
              <a:rPr lang="en-US" dirty="0" smtClean="0"/>
              <a:t>Finding a feasible path to a destination based on criteria such as hop length, minimum power required, and lifetime of the wireless link</a:t>
            </a:r>
          </a:p>
          <a:p>
            <a:pPr lvl="1" algn="just"/>
            <a:r>
              <a:rPr lang="en-US" dirty="0" smtClean="0"/>
              <a:t>Gathering information about the path breaks</a:t>
            </a:r>
          </a:p>
          <a:p>
            <a:pPr lvl="1" algn="just"/>
            <a:r>
              <a:rPr lang="en-US" dirty="0" smtClean="0"/>
              <a:t>Mending the broken paths expending minimum processing power and bandwidth</a:t>
            </a:r>
          </a:p>
          <a:p>
            <a:pPr lvl="1" algn="just"/>
            <a:r>
              <a:rPr lang="en-US" dirty="0" smtClean="0"/>
              <a:t>Utilizing minimum bandwidth</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a:t>
            </a:r>
            <a:endParaRPr lang="en-US" dirty="0"/>
          </a:p>
        </p:txBody>
      </p:sp>
      <p:sp>
        <p:nvSpPr>
          <p:cNvPr id="3" name="Content Placeholder 2"/>
          <p:cNvSpPr>
            <a:spLocks noGrp="1"/>
          </p:cNvSpPr>
          <p:nvPr>
            <p:ph idx="1"/>
          </p:nvPr>
        </p:nvSpPr>
        <p:spPr/>
        <p:txBody>
          <a:bodyPr>
            <a:normAutofit/>
          </a:bodyPr>
          <a:lstStyle/>
          <a:p>
            <a:pPr algn="just"/>
            <a:r>
              <a:rPr lang="en-US" dirty="0" smtClean="0"/>
              <a:t>The major challenges that a routing protocol faces are as follows:</a:t>
            </a:r>
          </a:p>
          <a:p>
            <a:pPr lvl="1" algn="just"/>
            <a:r>
              <a:rPr lang="en-US" dirty="0" smtClean="0"/>
              <a:t>Mobility</a:t>
            </a:r>
          </a:p>
          <a:p>
            <a:pPr lvl="1" algn="just"/>
            <a:r>
              <a:rPr lang="en-US" dirty="0" smtClean="0"/>
              <a:t>Bandwidth constraint</a:t>
            </a:r>
          </a:p>
          <a:p>
            <a:pPr lvl="1" algn="just"/>
            <a:r>
              <a:rPr lang="en-US" dirty="0" smtClean="0"/>
              <a:t>Error-prone and shared channel</a:t>
            </a:r>
          </a:p>
          <a:p>
            <a:pPr lvl="1" algn="just"/>
            <a:r>
              <a:rPr lang="en-US" dirty="0" smtClean="0"/>
              <a:t>Location-dependent contention</a:t>
            </a:r>
          </a:p>
          <a:p>
            <a:pPr lvl="1" algn="just"/>
            <a:r>
              <a:rPr lang="en-US" dirty="0" smtClean="0"/>
              <a:t>Other resource constraints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major requirements of a routing protocol in ad hoc wireless networks are the following:</a:t>
            </a:r>
          </a:p>
          <a:p>
            <a:pPr lvl="1" algn="just"/>
            <a:r>
              <a:rPr lang="en-US" dirty="0" smtClean="0"/>
              <a:t>Minimum route acquisition delay</a:t>
            </a:r>
          </a:p>
          <a:p>
            <a:pPr lvl="1" algn="just"/>
            <a:r>
              <a:rPr lang="en-US" dirty="0" smtClean="0"/>
              <a:t>Quick route reconfiguration</a:t>
            </a:r>
          </a:p>
          <a:p>
            <a:pPr lvl="1" algn="just"/>
            <a:r>
              <a:rPr lang="en-US" dirty="0" smtClean="0"/>
              <a:t>Loop-free routing</a:t>
            </a:r>
          </a:p>
          <a:p>
            <a:pPr lvl="1"/>
            <a:r>
              <a:rPr lang="en-US" dirty="0" smtClean="0"/>
              <a:t>Distributed routing approach</a:t>
            </a:r>
          </a:p>
          <a:p>
            <a:pPr lvl="1"/>
            <a:r>
              <a:rPr lang="en-US" dirty="0" smtClean="0"/>
              <a:t>Minimum control overhead</a:t>
            </a:r>
          </a:p>
          <a:p>
            <a:pPr lvl="1"/>
            <a:r>
              <a:rPr lang="en-US" dirty="0" smtClean="0"/>
              <a:t>Scalability</a:t>
            </a:r>
          </a:p>
          <a:p>
            <a:pPr lvl="1"/>
            <a:r>
              <a:rPr lang="en-US" dirty="0" smtClean="0"/>
              <a:t>Provisioning of </a:t>
            </a:r>
            <a:r>
              <a:rPr lang="en-US" dirty="0" err="1" smtClean="0"/>
              <a:t>QoS</a:t>
            </a:r>
            <a:endParaRPr lang="en-US" dirty="0" smtClean="0"/>
          </a:p>
          <a:p>
            <a:pPr lvl="1"/>
            <a:r>
              <a:rPr lang="en-US" dirty="0" smtClean="0"/>
              <a:t>Support for time-sensitive traffic</a:t>
            </a:r>
          </a:p>
          <a:p>
            <a:pPr lvl="1"/>
            <a:r>
              <a:rPr lang="en-US" dirty="0" smtClean="0"/>
              <a:t>Security and privacy</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Multicasting</a:t>
            </a:r>
            <a:endParaRPr lang="en-US" dirty="0"/>
          </a:p>
        </p:txBody>
      </p:sp>
      <p:sp>
        <p:nvSpPr>
          <p:cNvPr id="3" name="Content Placeholder 2"/>
          <p:cNvSpPr>
            <a:spLocks noGrp="1"/>
          </p:cNvSpPr>
          <p:nvPr>
            <p:ph idx="1"/>
          </p:nvPr>
        </p:nvSpPr>
        <p:spPr/>
        <p:txBody>
          <a:bodyPr>
            <a:noAutofit/>
          </a:bodyPr>
          <a:lstStyle/>
          <a:p>
            <a:pPr algn="just"/>
            <a:r>
              <a:rPr lang="en-US" sz="2400" dirty="0" smtClean="0"/>
              <a:t>Multicasting plays an important role in the typical applications of ad hoc wireless networks, namely, emergency search-and-rescue operations and military communication.</a:t>
            </a:r>
          </a:p>
          <a:p>
            <a:pPr algn="just"/>
            <a:r>
              <a:rPr lang="en-US" sz="2400" dirty="0" smtClean="0"/>
              <a:t>In such an environment, nodes form groups to carry out certain tasks that require point-to-multipoint and multipoint-to-multipoint voice and data communication.</a:t>
            </a:r>
          </a:p>
          <a:p>
            <a:pPr algn="just"/>
            <a:r>
              <a:rPr lang="en-US" sz="2400" dirty="0" smtClean="0"/>
              <a:t>The arbitrary movement of nodes changes the topology dynamically in an unpredictable manner.</a:t>
            </a:r>
          </a:p>
          <a:p>
            <a:pPr algn="just"/>
            <a:r>
              <a:rPr lang="en-US" sz="2400" dirty="0" smtClean="0"/>
              <a:t>The mobility of nodes, with the constraints of power source and bandwidth, makes multicast routing very challenging.</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Multicasting</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major issues in designing multicast routing protocols are as follows:</a:t>
            </a:r>
          </a:p>
          <a:p>
            <a:pPr lvl="1" algn="just"/>
            <a:r>
              <a:rPr lang="en-US" dirty="0" smtClean="0"/>
              <a:t>Robustness</a:t>
            </a:r>
          </a:p>
          <a:p>
            <a:pPr lvl="1" algn="just"/>
            <a:r>
              <a:rPr lang="en-US" dirty="0" smtClean="0"/>
              <a:t>Efficiency</a:t>
            </a:r>
          </a:p>
          <a:p>
            <a:pPr lvl="1" algn="just"/>
            <a:r>
              <a:rPr lang="en-US" dirty="0" smtClean="0"/>
              <a:t>Control overhead</a:t>
            </a:r>
          </a:p>
          <a:p>
            <a:pPr lvl="1" algn="just"/>
            <a:r>
              <a:rPr lang="en-US" dirty="0" smtClean="0"/>
              <a:t>Quality of service</a:t>
            </a:r>
          </a:p>
          <a:p>
            <a:pPr lvl="1" algn="just"/>
            <a:r>
              <a:rPr lang="en-US" dirty="0" smtClean="0"/>
              <a:t>Efficient group management</a:t>
            </a:r>
          </a:p>
          <a:p>
            <a:pPr lvl="1" algn="just"/>
            <a:r>
              <a:rPr lang="en-US" dirty="0" smtClean="0"/>
              <a:t>Scalability</a:t>
            </a:r>
          </a:p>
          <a:p>
            <a:pPr lvl="1" algn="just"/>
            <a:r>
              <a:rPr lang="en-US" dirty="0" smtClean="0"/>
              <a:t>Security</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1397</TotalTime>
  <Words>1461</Words>
  <Application>Microsoft Office PowerPoint</Application>
  <PresentationFormat>On-screen Show (4:3)</PresentationFormat>
  <Paragraphs>154</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Issues in Ad Hoc Wireless Networks</vt:lpstr>
      <vt:lpstr>Issues in Ad Hoc Wireless Networks</vt:lpstr>
      <vt:lpstr>Medium access scheme</vt:lpstr>
      <vt:lpstr>Medium access scheme</vt:lpstr>
      <vt:lpstr>Routing</vt:lpstr>
      <vt:lpstr>Routing</vt:lpstr>
      <vt:lpstr>Routing</vt:lpstr>
      <vt:lpstr>Multicasting</vt:lpstr>
      <vt:lpstr>Multicasting</vt:lpstr>
      <vt:lpstr>Transport layer protocol</vt:lpstr>
      <vt:lpstr>Pricing scheme</vt:lpstr>
      <vt:lpstr>Quality of service provisioning</vt:lpstr>
      <vt:lpstr>Self-organization</vt:lpstr>
      <vt:lpstr>Security</vt:lpstr>
      <vt:lpstr>Security</vt:lpstr>
      <vt:lpstr>Addressing and service discovery</vt:lpstr>
      <vt:lpstr>Energy management</vt:lpstr>
      <vt:lpstr>Energy management</vt:lpstr>
      <vt:lpstr>Scalability</vt:lpstr>
      <vt:lpstr>Deployment considerations</vt:lpstr>
      <vt:lpstr>Deployment considerations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Issues in Ad Hoc Wireless Networks</dc:title>
  <dc:creator>AVINASH</dc:creator>
  <cp:lastModifiedBy>AVINASH</cp:lastModifiedBy>
  <cp:revision>28</cp:revision>
  <dcterms:created xsi:type="dcterms:W3CDTF">2006-08-16T00:00:00Z</dcterms:created>
  <dcterms:modified xsi:type="dcterms:W3CDTF">2022-11-10T05:50:11Z</dcterms:modified>
</cp:coreProperties>
</file>