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11/14/2022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Ad Hoc Wireless Internet</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Pricing/billing</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solidFill>
                  <a:srgbClr val="FF0000"/>
                </a:solidFill>
              </a:rPr>
              <a:t>Since Internet bandwidth is expensive, it becomes very important to introduce pricing/billing strategies for the ad hoc wireless Internet.</a:t>
            </a:r>
          </a:p>
          <a:p>
            <a:pPr algn="just"/>
            <a:r>
              <a:rPr lang="en-US" dirty="0" smtClean="0">
                <a:solidFill>
                  <a:srgbClr val="FF0000"/>
                </a:solidFill>
              </a:rPr>
              <a:t>Gateway is the preferred choice for charging the traffic to and from the Internet.</a:t>
            </a:r>
          </a:p>
          <a:p>
            <a:pPr algn="just"/>
            <a:r>
              <a:rPr lang="en-US" dirty="0" smtClean="0"/>
              <a:t> A much more complex case is pricing the local traffic, where it becomes necessary to have a dedicated, secure, and lightweight pricing/billing infrastructure installed at every node.</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Provisioning of security</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The inherent broadcast nature of the wireless medium attracts not just the mobility seekers but also potential hackers who love to snoop on important information sent unprotected over the air. </a:t>
            </a:r>
          </a:p>
          <a:p>
            <a:pPr algn="just"/>
            <a:r>
              <a:rPr lang="en-US" dirty="0" smtClean="0"/>
              <a:t>Hence </a:t>
            </a:r>
            <a:r>
              <a:rPr lang="en-US" dirty="0" smtClean="0">
                <a:solidFill>
                  <a:srgbClr val="FF0000"/>
                </a:solidFill>
              </a:rPr>
              <a:t>security is a prime concern in the ad hoc wireless Internet. </a:t>
            </a:r>
          </a:p>
          <a:p>
            <a:pPr algn="just"/>
            <a:r>
              <a:rPr lang="en-US" dirty="0" smtClean="0"/>
              <a:t>Since </a:t>
            </a:r>
            <a:r>
              <a:rPr lang="en-US" dirty="0" smtClean="0">
                <a:solidFill>
                  <a:srgbClr val="FF0000"/>
                </a:solidFill>
              </a:rPr>
              <a:t>the end users can utilize the ad hoc wireless Internet infrastructure to make e-commerce transactions</a:t>
            </a:r>
            <a:r>
              <a:rPr lang="en-US" dirty="0" smtClean="0"/>
              <a:t>, it is important to include security mechanisms in the ad hoc wireless Internet.</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QoS</a:t>
            </a:r>
            <a:r>
              <a:rPr lang="en-US" dirty="0" smtClean="0"/>
              <a:t> support</a:t>
            </a:r>
            <a:endParaRPr lang="en-US" dirty="0"/>
          </a:p>
        </p:txBody>
      </p:sp>
      <p:sp>
        <p:nvSpPr>
          <p:cNvPr id="3" name="Content Placeholder 2"/>
          <p:cNvSpPr>
            <a:spLocks noGrp="1"/>
          </p:cNvSpPr>
          <p:nvPr>
            <p:ph idx="1"/>
          </p:nvPr>
        </p:nvSpPr>
        <p:spPr/>
        <p:txBody>
          <a:bodyPr/>
          <a:lstStyle/>
          <a:p>
            <a:pPr algn="just"/>
            <a:r>
              <a:rPr lang="en-US" dirty="0" smtClean="0">
                <a:solidFill>
                  <a:srgbClr val="FF0000"/>
                </a:solidFill>
              </a:rPr>
              <a:t>With the widespread use of voice over IP (VoIP) and growing multimedia applications over the Internet, provisioning of </a:t>
            </a:r>
            <a:r>
              <a:rPr lang="en-US" dirty="0" err="1" smtClean="0">
                <a:solidFill>
                  <a:srgbClr val="FF0000"/>
                </a:solidFill>
              </a:rPr>
              <a:t>QoS</a:t>
            </a:r>
            <a:r>
              <a:rPr lang="en-US" dirty="0" smtClean="0">
                <a:solidFill>
                  <a:srgbClr val="FF0000"/>
                </a:solidFill>
              </a:rPr>
              <a:t> support in the ad hoc wireless Internet becomes a very important issue.</a:t>
            </a:r>
            <a:endParaRPr lang="en-US"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Service, address, and location discovery</a:t>
            </a:r>
            <a:endParaRPr lang="en-US" dirty="0"/>
          </a:p>
        </p:txBody>
      </p:sp>
      <p:sp>
        <p:nvSpPr>
          <p:cNvPr id="3" name="Content Placeholder 2"/>
          <p:cNvSpPr>
            <a:spLocks noGrp="1"/>
          </p:cNvSpPr>
          <p:nvPr>
            <p:ph idx="1"/>
          </p:nvPr>
        </p:nvSpPr>
        <p:spPr/>
        <p:txBody>
          <a:bodyPr>
            <a:noAutofit/>
          </a:bodyPr>
          <a:lstStyle/>
          <a:p>
            <a:pPr algn="just"/>
            <a:r>
              <a:rPr lang="en-US" sz="2400" dirty="0" smtClean="0">
                <a:solidFill>
                  <a:srgbClr val="FF0000"/>
                </a:solidFill>
              </a:rPr>
              <a:t>Service discovery refers to the activity of discovering or identifying the party which provides a particular service or resource.</a:t>
            </a:r>
          </a:p>
          <a:p>
            <a:pPr algn="just"/>
            <a:r>
              <a:rPr lang="en-US" sz="2400" dirty="0" smtClean="0">
                <a:solidFill>
                  <a:srgbClr val="FF0000"/>
                </a:solidFill>
              </a:rPr>
              <a:t>Address discovery refers to the services such as those provided by address resolution protocol (ARP) or domain name service (DNS) operating within the wireless domain.</a:t>
            </a:r>
          </a:p>
          <a:p>
            <a:pPr algn="just"/>
            <a:r>
              <a:rPr lang="en-US" sz="2400" dirty="0" smtClean="0">
                <a:solidFill>
                  <a:srgbClr val="FF0000"/>
                </a:solidFill>
              </a:rPr>
              <a:t>Location discovery refers to different activities such as detecting the location of a particular mobile node in the network or detecting the geographical location of nodes.</a:t>
            </a:r>
          </a:p>
          <a:p>
            <a:pPr algn="just"/>
            <a:r>
              <a:rPr lang="en-US" sz="2400" dirty="0" smtClean="0"/>
              <a:t>Location discovery services can provide enhanced services such as routing of packets, location-based services, and selective region-wide broadcasts.</a:t>
            </a:r>
            <a:endParaRPr lang="en-US"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srcRect l="2512" t="3368"/>
          <a:stretch>
            <a:fillRect/>
          </a:stretch>
        </p:blipFill>
        <p:spPr bwMode="auto">
          <a:xfrm>
            <a:off x="-1" y="466704"/>
            <a:ext cx="9144001" cy="6391296"/>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Ad Hoc Wireless Internet</a:t>
            </a:r>
            <a:endParaRPr lang="en-US" dirty="0"/>
          </a:p>
        </p:txBody>
      </p:sp>
      <p:sp>
        <p:nvSpPr>
          <p:cNvPr id="3" name="Content Placeholder 2"/>
          <p:cNvSpPr>
            <a:spLocks noGrp="1"/>
          </p:cNvSpPr>
          <p:nvPr>
            <p:ph idx="1"/>
          </p:nvPr>
        </p:nvSpPr>
        <p:spPr/>
        <p:txBody>
          <a:bodyPr>
            <a:noAutofit/>
          </a:bodyPr>
          <a:lstStyle/>
          <a:p>
            <a:pPr algn="just"/>
            <a:r>
              <a:rPr lang="en-US" sz="2400" dirty="0" smtClean="0"/>
              <a:t>Ad hoc wireless Internet extends the services of the Internet to the end users over an ad hoc wireless network.</a:t>
            </a:r>
          </a:p>
          <a:p>
            <a:pPr algn="just"/>
            <a:r>
              <a:rPr lang="en-US" sz="2400" dirty="0" smtClean="0"/>
              <a:t>Some of the applications of the ad hoc wireless Internet are</a:t>
            </a:r>
          </a:p>
          <a:p>
            <a:pPr lvl="1" algn="just"/>
            <a:r>
              <a:rPr lang="en-US" sz="2000" dirty="0" smtClean="0"/>
              <a:t>wireless mesh networks</a:t>
            </a:r>
          </a:p>
          <a:p>
            <a:pPr lvl="1" algn="just"/>
            <a:r>
              <a:rPr lang="en-US" sz="2000" dirty="0" smtClean="0"/>
              <a:t>provisioning of temporary Internet services to major conference venues</a:t>
            </a:r>
          </a:p>
          <a:p>
            <a:pPr lvl="1" algn="just"/>
            <a:r>
              <a:rPr lang="en-US" sz="2000" dirty="0" smtClean="0"/>
              <a:t>sports venues</a:t>
            </a:r>
          </a:p>
          <a:p>
            <a:pPr lvl="1" algn="just"/>
            <a:r>
              <a:rPr lang="en-US" sz="2000" dirty="0" smtClean="0"/>
              <a:t>temporary military settlements</a:t>
            </a:r>
          </a:p>
          <a:p>
            <a:pPr lvl="1" algn="just"/>
            <a:r>
              <a:rPr lang="en-US" sz="2000" dirty="0" smtClean="0"/>
              <a:t>battlefields</a:t>
            </a:r>
          </a:p>
          <a:p>
            <a:pPr lvl="1" algn="just"/>
            <a:r>
              <a:rPr lang="en-US" sz="2000" dirty="0" smtClean="0"/>
              <a:t>broadband Internet services in rural regions</a:t>
            </a:r>
          </a:p>
          <a:p>
            <a:pPr algn="just"/>
            <a:r>
              <a:rPr lang="en-US" sz="2400" dirty="0" smtClean="0"/>
              <a:t>A schematic diagram of the ad hoc wireless Internet is shown in below figure.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Ad Hoc Wireless Internet</a:t>
            </a:r>
            <a:endParaRPr 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533400" y="1600200"/>
            <a:ext cx="8094567" cy="525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Ad Hoc Wireless Internet</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The major issues to be considered for a successful ad hoc wireless Internet are the following:</a:t>
            </a:r>
          </a:p>
          <a:p>
            <a:pPr algn="just">
              <a:buFont typeface="Wingdings" pitchFamily="2" charset="2"/>
              <a:buChar char="Ø"/>
            </a:pPr>
            <a:r>
              <a:rPr lang="en-US" dirty="0" smtClean="0"/>
              <a:t>Gateways</a:t>
            </a:r>
          </a:p>
          <a:p>
            <a:pPr algn="just">
              <a:buFont typeface="Wingdings" pitchFamily="2" charset="2"/>
              <a:buChar char="Ø"/>
            </a:pPr>
            <a:r>
              <a:rPr lang="en-US" dirty="0" smtClean="0"/>
              <a:t>Address mobility</a:t>
            </a:r>
          </a:p>
          <a:p>
            <a:pPr algn="just">
              <a:buFont typeface="Wingdings" pitchFamily="2" charset="2"/>
              <a:buChar char="Ø"/>
            </a:pPr>
            <a:r>
              <a:rPr lang="en-US" dirty="0" smtClean="0"/>
              <a:t>Routing</a:t>
            </a:r>
          </a:p>
          <a:p>
            <a:pPr algn="just">
              <a:buFont typeface="Wingdings" pitchFamily="2" charset="2"/>
              <a:buChar char="Ø"/>
            </a:pPr>
            <a:r>
              <a:rPr lang="en-US" dirty="0" smtClean="0"/>
              <a:t>Transport layer protocol</a:t>
            </a:r>
          </a:p>
          <a:p>
            <a:pPr algn="just">
              <a:buFont typeface="Wingdings" pitchFamily="2" charset="2"/>
              <a:buChar char="Ø"/>
            </a:pPr>
            <a:r>
              <a:rPr lang="en-US" dirty="0" smtClean="0"/>
              <a:t>Load balancing</a:t>
            </a:r>
          </a:p>
          <a:p>
            <a:pPr algn="just">
              <a:buFont typeface="Wingdings" pitchFamily="2" charset="2"/>
              <a:buChar char="Ø"/>
            </a:pPr>
            <a:r>
              <a:rPr lang="en-US" dirty="0" smtClean="0"/>
              <a:t>Pricing/billing</a:t>
            </a:r>
          </a:p>
          <a:p>
            <a:pPr algn="just">
              <a:buFont typeface="Wingdings" pitchFamily="2" charset="2"/>
              <a:buChar char="Ø"/>
            </a:pPr>
            <a:r>
              <a:rPr lang="en-US" dirty="0" smtClean="0"/>
              <a:t>Provisioning of security</a:t>
            </a:r>
          </a:p>
          <a:p>
            <a:pPr algn="just">
              <a:buFont typeface="Wingdings" pitchFamily="2" charset="2"/>
              <a:buChar char="Ø"/>
            </a:pPr>
            <a:r>
              <a:rPr lang="en-US" dirty="0" err="1" smtClean="0"/>
              <a:t>QoS</a:t>
            </a:r>
            <a:r>
              <a:rPr lang="en-US" dirty="0" smtClean="0"/>
              <a:t> support</a:t>
            </a:r>
          </a:p>
          <a:p>
            <a:pPr algn="just">
              <a:buFont typeface="Wingdings" pitchFamily="2" charset="2"/>
              <a:buChar char="Ø"/>
            </a:pPr>
            <a:r>
              <a:rPr lang="en-US" dirty="0" smtClean="0"/>
              <a:t>Service, address, and location discovery</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Gateways</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There are the entry points to the wired Internet.</a:t>
            </a:r>
          </a:p>
          <a:p>
            <a:pPr algn="just"/>
            <a:r>
              <a:rPr lang="en-US" dirty="0" smtClean="0"/>
              <a:t>Generally owned and operated by a service provider.</a:t>
            </a:r>
          </a:p>
          <a:p>
            <a:pPr algn="just"/>
            <a:r>
              <a:rPr lang="en-US" dirty="0" smtClean="0"/>
              <a:t>Gateways perform the following tasks: </a:t>
            </a:r>
          </a:p>
          <a:p>
            <a:pPr lvl="1" algn="just"/>
            <a:r>
              <a:rPr lang="en-US" dirty="0" smtClean="0"/>
              <a:t>keeping track of the end users</a:t>
            </a:r>
          </a:p>
          <a:p>
            <a:pPr lvl="1" algn="just"/>
            <a:r>
              <a:rPr lang="en-US" dirty="0" smtClean="0"/>
              <a:t>Bandwidth management</a:t>
            </a:r>
          </a:p>
          <a:p>
            <a:pPr lvl="1" algn="just"/>
            <a:r>
              <a:rPr lang="en-US" dirty="0" smtClean="0"/>
              <a:t>load balancing</a:t>
            </a:r>
          </a:p>
          <a:p>
            <a:pPr lvl="1" algn="just"/>
            <a:r>
              <a:rPr lang="en-US" dirty="0" smtClean="0"/>
              <a:t>traffic shaping</a:t>
            </a:r>
          </a:p>
          <a:p>
            <a:pPr lvl="1" algn="just"/>
            <a:r>
              <a:rPr lang="en-US" dirty="0" smtClean="0"/>
              <a:t>packet filtering</a:t>
            </a:r>
          </a:p>
          <a:p>
            <a:pPr lvl="1" algn="just"/>
            <a:r>
              <a:rPr lang="en-US" dirty="0" smtClean="0"/>
              <a:t>Bandwidth fairness</a:t>
            </a:r>
          </a:p>
          <a:p>
            <a:pPr lvl="1" algn="just"/>
            <a:r>
              <a:rPr lang="en-US" dirty="0" smtClean="0"/>
              <a:t>address, service, and location discovery</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Address mobility</a:t>
            </a:r>
            <a:endParaRPr lang="en-US" dirty="0"/>
          </a:p>
        </p:txBody>
      </p:sp>
      <p:sp>
        <p:nvSpPr>
          <p:cNvPr id="3" name="Content Placeholder 2"/>
          <p:cNvSpPr>
            <a:spLocks noGrp="1"/>
          </p:cNvSpPr>
          <p:nvPr>
            <p:ph idx="1"/>
          </p:nvPr>
        </p:nvSpPr>
        <p:spPr/>
        <p:txBody>
          <a:bodyPr/>
          <a:lstStyle/>
          <a:p>
            <a:pPr algn="just"/>
            <a:r>
              <a:rPr lang="en-US" dirty="0" smtClean="0"/>
              <a:t>The ad hoc wireless Internet also faces the challenge of address mobility.</a:t>
            </a:r>
          </a:p>
          <a:p>
            <a:pPr algn="just"/>
            <a:r>
              <a:rPr lang="en-US" dirty="0" smtClean="0"/>
              <a:t>This problem is worse here as the nodes operate over multiple wireless hops.</a:t>
            </a:r>
          </a:p>
          <a:p>
            <a:pPr algn="just"/>
            <a:r>
              <a:rPr lang="en-US" dirty="0" smtClean="0"/>
              <a:t>Solutions such as Mobile IP can provide temporary alternatives for this.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Routing</a:t>
            </a:r>
            <a:endParaRPr lang="en-US" dirty="0"/>
          </a:p>
        </p:txBody>
      </p:sp>
      <p:sp>
        <p:nvSpPr>
          <p:cNvPr id="3" name="Content Placeholder 2"/>
          <p:cNvSpPr>
            <a:spLocks noGrp="1"/>
          </p:cNvSpPr>
          <p:nvPr>
            <p:ph idx="1"/>
          </p:nvPr>
        </p:nvSpPr>
        <p:spPr/>
        <p:txBody>
          <a:bodyPr/>
          <a:lstStyle/>
          <a:p>
            <a:pPr algn="just"/>
            <a:r>
              <a:rPr lang="en-US" dirty="0" smtClean="0"/>
              <a:t>It is a major problem in the ad hoc wireless Internet, due to dynamic topological changes, the presence of gateways, multi-hop relaying, and the hybrid character of the network.</a:t>
            </a:r>
          </a:p>
          <a:p>
            <a:pPr algn="just"/>
            <a:r>
              <a:rPr lang="en-US" dirty="0" smtClean="0"/>
              <a:t>Possible solution is to use separate routing protocol, for the wireless part of the ad hoc wireless Internet.</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Transport layer protocol</a:t>
            </a:r>
            <a:endParaRPr lang="en-US" dirty="0"/>
          </a:p>
        </p:txBody>
      </p:sp>
      <p:sp>
        <p:nvSpPr>
          <p:cNvPr id="3" name="Content Placeholder 2"/>
          <p:cNvSpPr>
            <a:spLocks noGrp="1"/>
          </p:cNvSpPr>
          <p:nvPr>
            <p:ph idx="1"/>
          </p:nvPr>
        </p:nvSpPr>
        <p:spPr/>
        <p:txBody>
          <a:bodyPr>
            <a:noAutofit/>
          </a:bodyPr>
          <a:lstStyle/>
          <a:p>
            <a:pPr algn="just"/>
            <a:r>
              <a:rPr lang="en-US" sz="2400" dirty="0" smtClean="0"/>
              <a:t>Even though several solutions for transport layer protocols exist for ad hoc wireless networks, unlike other layers, the choice lies in favor of TCP’s extensions proposed for ad hoc wireless networks.</a:t>
            </a:r>
          </a:p>
          <a:p>
            <a:pPr algn="just"/>
            <a:r>
              <a:rPr lang="en-US" sz="2400" dirty="0" smtClean="0"/>
              <a:t>Split approaches that use traditional wired TCP for the wired part and a specialized transport layer protocol for the ad hoc wireless network part can also be considered where the gateways act as the intermediate nodes at which the connections are split. </a:t>
            </a:r>
          </a:p>
          <a:p>
            <a:pPr algn="just"/>
            <a:r>
              <a:rPr lang="en-US" sz="2400" dirty="0" smtClean="0">
                <a:solidFill>
                  <a:srgbClr val="FF0000"/>
                </a:solidFill>
              </a:rPr>
              <a:t>Several factors are to be considered here, the major one being the state maintenance overhead at the gateway nodes.</a:t>
            </a:r>
            <a:endParaRPr lang="en-US" sz="2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Load balancing</a:t>
            </a:r>
            <a:endParaRPr lang="en-US" dirty="0"/>
          </a:p>
        </p:txBody>
      </p:sp>
      <p:sp>
        <p:nvSpPr>
          <p:cNvPr id="3" name="Content Placeholder 2"/>
          <p:cNvSpPr>
            <a:spLocks noGrp="1"/>
          </p:cNvSpPr>
          <p:nvPr>
            <p:ph idx="1"/>
          </p:nvPr>
        </p:nvSpPr>
        <p:spPr/>
        <p:txBody>
          <a:bodyPr>
            <a:normAutofit/>
          </a:bodyPr>
          <a:lstStyle/>
          <a:p>
            <a:pPr algn="just"/>
            <a:r>
              <a:rPr lang="en-US" dirty="0" smtClean="0"/>
              <a:t>It is likely that the ad hoc wireless Internet gateways experience heavy traffic. </a:t>
            </a:r>
          </a:p>
          <a:p>
            <a:pPr algn="just"/>
            <a:r>
              <a:rPr lang="en-US" dirty="0" smtClean="0"/>
              <a:t>Hence the gateways can be saturated much earlier than other nodes in the network. </a:t>
            </a:r>
          </a:p>
          <a:p>
            <a:pPr algn="just"/>
            <a:r>
              <a:rPr lang="en-US" dirty="0" smtClean="0">
                <a:solidFill>
                  <a:srgbClr val="FF0000"/>
                </a:solidFill>
              </a:rPr>
              <a:t>Load balancing techniques are essential to distribute the load so as to avoid the situation where the gateway nodes become bottleneck nodes.</a:t>
            </a:r>
            <a:endParaRPr lang="en-US"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1678</TotalTime>
  <Words>715</Words>
  <Application>Microsoft Office PowerPoint</Application>
  <PresentationFormat>On-screen Show (4:3)</PresentationFormat>
  <Paragraphs>64</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Ad Hoc Wireless Internet</vt:lpstr>
      <vt:lpstr>Ad Hoc Wireless Internet</vt:lpstr>
      <vt:lpstr>Ad Hoc Wireless Internet</vt:lpstr>
      <vt:lpstr>Ad Hoc Wireless Internet</vt:lpstr>
      <vt:lpstr>Gateways</vt:lpstr>
      <vt:lpstr>Address mobility</vt:lpstr>
      <vt:lpstr>Routing</vt:lpstr>
      <vt:lpstr>Transport layer protocol</vt:lpstr>
      <vt:lpstr>Load balancing</vt:lpstr>
      <vt:lpstr>Pricing/billing</vt:lpstr>
      <vt:lpstr>Provisioning of security</vt:lpstr>
      <vt:lpstr>QoS support</vt:lpstr>
      <vt:lpstr>Service, address, and location discovery</vt:lpstr>
      <vt:lpstr>Slide 14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 Hoc Wireless Internet</dc:title>
  <dc:creator>AVINASH</dc:creator>
  <cp:lastModifiedBy>AVINASH</cp:lastModifiedBy>
  <cp:revision>20</cp:revision>
  <dcterms:created xsi:type="dcterms:W3CDTF">2006-08-16T00:00:00Z</dcterms:created>
  <dcterms:modified xsi:type="dcterms:W3CDTF">2022-11-14T03:04:50Z</dcterms:modified>
</cp:coreProperties>
</file>