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W</a:t>
            </a:r>
            <a:r>
              <a:rPr lang="en-US" b="1" dirty="0" smtClean="0">
                <a:solidFill>
                  <a:srgbClr val="FF0000"/>
                </a:solidFill>
              </a:rPr>
              <a:t>ireless </a:t>
            </a:r>
            <a:r>
              <a:rPr lang="en-US" b="1" dirty="0" smtClean="0">
                <a:solidFill>
                  <a:srgbClr val="FF0000"/>
                </a:solidFill>
              </a:rPr>
              <a:t>A</a:t>
            </a:r>
            <a:r>
              <a:rPr lang="en-US" b="1" dirty="0" smtClean="0">
                <a:solidFill>
                  <a:srgbClr val="FF0000"/>
                </a:solidFill>
              </a:rPr>
              <a:t>pplication Protocol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3. Transaction </a:t>
            </a:r>
            <a:r>
              <a:rPr lang="en-US" b="1" dirty="0" smtClean="0"/>
              <a:t>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en-US" dirty="0" smtClean="0"/>
              <a:t>This </a:t>
            </a:r>
            <a:r>
              <a:rPr lang="en-US" dirty="0" smtClean="0"/>
              <a:t>layer contains Wireless Transaction Protocol (WTP</a:t>
            </a:r>
            <a:r>
              <a:rPr lang="en-US" dirty="0" smtClean="0"/>
              <a:t>).</a:t>
            </a:r>
          </a:p>
          <a:p>
            <a:pPr algn="just" fontAlgn="base"/>
            <a:r>
              <a:rPr lang="en-US" dirty="0" smtClean="0"/>
              <a:t>It </a:t>
            </a:r>
            <a:r>
              <a:rPr lang="en-US" dirty="0" smtClean="0"/>
              <a:t>runs on top of UDP (User Datagram Protocol) and is a part of TCP/IP and offers transaction support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4. Security </a:t>
            </a:r>
            <a:r>
              <a:rPr lang="en-US" b="1" dirty="0" smtClean="0"/>
              <a:t>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fontAlgn="base"/>
            <a:r>
              <a:rPr lang="en-US" dirty="0" smtClean="0"/>
              <a:t>This </a:t>
            </a:r>
            <a:r>
              <a:rPr lang="en-US" dirty="0" smtClean="0"/>
              <a:t>layer contains Wireless Transaction Layer Security (WTLS</a:t>
            </a:r>
            <a:r>
              <a:rPr lang="en-US" dirty="0" smtClean="0"/>
              <a:t>).</a:t>
            </a:r>
          </a:p>
          <a:p>
            <a:pPr algn="just" fontAlgn="base"/>
            <a:r>
              <a:rPr lang="en-US" dirty="0" smtClean="0"/>
              <a:t>It </a:t>
            </a:r>
            <a:r>
              <a:rPr lang="en-US" dirty="0" smtClean="0"/>
              <a:t>offers data integrity, privacy and authentication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5. Transport </a:t>
            </a:r>
            <a:r>
              <a:rPr lang="en-US" b="1" dirty="0" smtClean="0"/>
              <a:t>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This </a:t>
            </a:r>
            <a:r>
              <a:rPr lang="en-US" dirty="0" smtClean="0"/>
              <a:t>layer contains Wireless Datagram </a:t>
            </a:r>
            <a:r>
              <a:rPr lang="en-US" dirty="0" smtClean="0"/>
              <a:t>Protocol.</a:t>
            </a:r>
          </a:p>
          <a:p>
            <a:pPr algn="just"/>
            <a:r>
              <a:rPr lang="en-US" dirty="0" smtClean="0"/>
              <a:t>It </a:t>
            </a:r>
            <a:r>
              <a:rPr lang="en-US" dirty="0" smtClean="0"/>
              <a:t>presents consistent data format to higher layers of WAP protocol stack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WAP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The WAP Model</a:t>
            </a:r>
          </a:p>
          <a:p>
            <a:r>
              <a:rPr lang="en-US" dirty="0" smtClean="0"/>
              <a:t>The WAP Protocol </a:t>
            </a:r>
            <a:r>
              <a:rPr lang="en-US" dirty="0" smtClean="0"/>
              <a:t>Stack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WAP represents a suite of protocols rather than a single protocol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WAP </a:t>
            </a:r>
            <a:r>
              <a:rPr lang="en-US" dirty="0" smtClean="0"/>
              <a:t>has </a:t>
            </a:r>
            <a:r>
              <a:rPr lang="en-US" dirty="0" smtClean="0"/>
              <a:t>today become </a:t>
            </a:r>
            <a:r>
              <a:rPr lang="en-US" dirty="0" smtClean="0"/>
              <a:t>the de facto standard for providing data and voice services to wireless </a:t>
            </a:r>
            <a:r>
              <a:rPr lang="en-US" dirty="0" smtClean="0"/>
              <a:t>handheld devices.</a:t>
            </a:r>
          </a:p>
          <a:p>
            <a:pPr algn="just"/>
            <a:r>
              <a:rPr lang="en-US" dirty="0" smtClean="0"/>
              <a:t>WAP aims at integrating a simple lightweight browser also known as </a:t>
            </a:r>
            <a:r>
              <a:rPr lang="en-US" dirty="0" smtClean="0"/>
              <a:t>a micro-browser </a:t>
            </a:r>
            <a:r>
              <a:rPr lang="en-US" dirty="0" smtClean="0"/>
              <a:t>into handheld devices, thus requiring minimal amounts of </a:t>
            </a:r>
            <a:r>
              <a:rPr lang="en-US" dirty="0" smtClean="0"/>
              <a:t>resources such </a:t>
            </a:r>
            <a:r>
              <a:rPr lang="en-US" dirty="0" smtClean="0"/>
              <a:t>as memory and CPU at these devices.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Main </a:t>
            </a:r>
            <a:r>
              <a:rPr lang="en-US" dirty="0" smtClean="0"/>
              <a:t>objectives of the WAP protocol suite are independence </a:t>
            </a:r>
            <a:r>
              <a:rPr lang="en-US" dirty="0" smtClean="0"/>
              <a:t>from the </a:t>
            </a:r>
            <a:r>
              <a:rPr lang="en-US" dirty="0" smtClean="0"/>
              <a:t>wireless network standards, interoperability among service providers, </a:t>
            </a:r>
            <a:r>
              <a:rPr lang="en-US" dirty="0" smtClean="0"/>
              <a:t>overcoming the </a:t>
            </a:r>
            <a:r>
              <a:rPr lang="en-US" dirty="0" smtClean="0"/>
              <a:t>shortfalls of the wireless medium (</a:t>
            </a:r>
            <a:r>
              <a:rPr lang="en-US" dirty="0" smtClean="0">
                <a:solidFill>
                  <a:srgbClr val="FF0000"/>
                </a:solidFill>
              </a:rPr>
              <a:t>such as low bandwidth, high latency, </a:t>
            </a:r>
            <a:r>
              <a:rPr lang="en-US" dirty="0" smtClean="0">
                <a:solidFill>
                  <a:srgbClr val="FF0000"/>
                </a:solidFill>
              </a:rPr>
              <a:t>low connection </a:t>
            </a:r>
            <a:r>
              <a:rPr lang="en-US" dirty="0" smtClean="0">
                <a:solidFill>
                  <a:srgbClr val="FF0000"/>
                </a:solidFill>
              </a:rPr>
              <a:t>stability, and high transmission cost per bit</a:t>
            </a:r>
            <a:r>
              <a:rPr lang="en-US" dirty="0" smtClean="0"/>
              <a:t>), overcoming the </a:t>
            </a:r>
            <a:r>
              <a:rPr lang="en-US" dirty="0" smtClean="0"/>
              <a:t>drawbacks of </a:t>
            </a:r>
            <a:r>
              <a:rPr lang="en-US" dirty="0" smtClean="0"/>
              <a:t>handheld devices (</a:t>
            </a:r>
            <a:r>
              <a:rPr lang="en-US" dirty="0" smtClean="0">
                <a:solidFill>
                  <a:srgbClr val="FF0000"/>
                </a:solidFill>
              </a:rPr>
              <a:t>small display, low memory, limited battery power, and </a:t>
            </a:r>
            <a:r>
              <a:rPr lang="en-US" dirty="0" smtClean="0">
                <a:solidFill>
                  <a:srgbClr val="FF0000"/>
                </a:solidFill>
              </a:rPr>
              <a:t>limited CPU </a:t>
            </a:r>
            <a:r>
              <a:rPr lang="en-US" dirty="0" smtClean="0">
                <a:solidFill>
                  <a:srgbClr val="FF0000"/>
                </a:solidFill>
              </a:rPr>
              <a:t>power</a:t>
            </a:r>
            <a:r>
              <a:rPr lang="en-US" dirty="0" smtClean="0"/>
              <a:t>), increasing efficiency and reliability, and providing security, </a:t>
            </a:r>
            <a:r>
              <a:rPr lang="en-US" dirty="0" smtClean="0"/>
              <a:t>scalability, and </a:t>
            </a:r>
            <a:r>
              <a:rPr lang="en-US" dirty="0" smtClean="0"/>
              <a:t>extensibility.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The WAP </a:t>
            </a:r>
            <a:r>
              <a:rPr lang="en-US" b="1" dirty="0" smtClean="0"/>
              <a:t>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The WAP model consists of 3 levels known as Client, Gateway and Origin Server.</a:t>
            </a:r>
          </a:p>
          <a:p>
            <a:pPr algn="just"/>
            <a:r>
              <a:rPr lang="en-US" sz="2000" dirty="0" smtClean="0"/>
              <a:t>When a user opens the browser in his/her mobile device and selects a website that he/she wants to view, the mobile device sends the URL encoded request via a network to a WAP gateway using WAP protocol.</a:t>
            </a:r>
          </a:p>
          <a:p>
            <a:pPr algn="just"/>
            <a:r>
              <a:rPr lang="en-US" sz="2000" dirty="0" smtClean="0"/>
              <a:t>The request he/she sends via mobile to WAP gateway is called as encoding request.</a:t>
            </a:r>
          </a:p>
          <a:p>
            <a:pPr algn="just"/>
            <a:r>
              <a:rPr lang="en-US" sz="2000" dirty="0" smtClean="0"/>
              <a:t>The sent encoding request is translated through WAP gateway and then forwarded in the form of a conventional HTTP URL request over the Internet.</a:t>
            </a:r>
          </a:p>
          <a:p>
            <a:pPr algn="just"/>
            <a:r>
              <a:rPr lang="en-US" sz="2000" dirty="0" smtClean="0"/>
              <a:t>When the request reaches a specified Web server, the server processes the request just as it would handle any other request and sends the response back to the mobile device through WAP gateway.</a:t>
            </a:r>
          </a:p>
          <a:p>
            <a:pPr algn="just"/>
            <a:r>
              <a:rPr lang="en-US" sz="2000" dirty="0" smtClean="0"/>
              <a:t>Now, the WML file's final response can be seen in the browser of the mobile users</a:t>
            </a:r>
            <a:r>
              <a:rPr lang="en-US" sz="2000" dirty="0" smtClean="0"/>
              <a:t>.</a:t>
            </a:r>
            <a:endParaRPr lang="en-US" sz="20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WAP Model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8781936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WAP Protocol Stack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204" t="19668" r="16338" b="23702"/>
          <a:stretch>
            <a:fillRect/>
          </a:stretch>
        </p:blipFill>
        <p:spPr bwMode="auto">
          <a:xfrm>
            <a:off x="0" y="2057400"/>
            <a:ext cx="9144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9600" y="1371600"/>
            <a:ext cx="7848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4488" indent="-344488" algn="just">
              <a:buFont typeface="Arial" pitchFamily="34" charset="0"/>
              <a:buChar char="•"/>
            </a:pPr>
            <a:r>
              <a:rPr lang="en-US" sz="2000" dirty="0" smtClean="0"/>
              <a:t>It specifies the different communications and data transmission layers used in the WAP model:</a:t>
            </a:r>
            <a:endParaRPr lang="en-US" sz="2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1. Application </a:t>
            </a:r>
            <a:r>
              <a:rPr lang="en-US" b="1" dirty="0" smtClean="0"/>
              <a:t>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This </a:t>
            </a:r>
            <a:r>
              <a:rPr lang="en-US" dirty="0" smtClean="0"/>
              <a:t>layer contains the Wireless Application Environment (WAE). </a:t>
            </a:r>
            <a:endParaRPr lang="en-US" dirty="0" smtClean="0"/>
          </a:p>
          <a:p>
            <a:pPr algn="just"/>
            <a:r>
              <a:rPr lang="en-US" dirty="0" smtClean="0"/>
              <a:t>It </a:t>
            </a:r>
            <a:r>
              <a:rPr lang="en-US" dirty="0" smtClean="0"/>
              <a:t>contains mobile device specifications and content development programming languages like WML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2. Session </a:t>
            </a:r>
            <a:r>
              <a:rPr lang="en-US" b="1" dirty="0" smtClean="0"/>
              <a:t>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en-US" dirty="0" smtClean="0"/>
              <a:t>This </a:t>
            </a:r>
            <a:r>
              <a:rPr lang="en-US" dirty="0" smtClean="0"/>
              <a:t>layer contains Wireless Session Protocol (WSP</a:t>
            </a:r>
            <a:r>
              <a:rPr lang="en-US" dirty="0" smtClean="0"/>
              <a:t>).</a:t>
            </a:r>
          </a:p>
          <a:p>
            <a:pPr algn="just" fontAlgn="base"/>
            <a:r>
              <a:rPr lang="en-US" dirty="0" smtClean="0"/>
              <a:t>It </a:t>
            </a:r>
            <a:r>
              <a:rPr lang="en-US" dirty="0" smtClean="0"/>
              <a:t>provides fast connection suspension and reconnection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370</Words>
  <Application>Microsoft Office PowerPoint</Application>
  <PresentationFormat>On-screen Show (4:3)</PresentationFormat>
  <Paragraphs>37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WAP</vt:lpstr>
      <vt:lpstr>WAP</vt:lpstr>
      <vt:lpstr>Introduction</vt:lpstr>
      <vt:lpstr>Introduction</vt:lpstr>
      <vt:lpstr>The WAP Model</vt:lpstr>
      <vt:lpstr>The WAP Model</vt:lpstr>
      <vt:lpstr>The WAP Protocol Stack</vt:lpstr>
      <vt:lpstr>1. Application Layer</vt:lpstr>
      <vt:lpstr>2. Session Layer</vt:lpstr>
      <vt:lpstr>3. Transaction Layer</vt:lpstr>
      <vt:lpstr>4. Security Layer</vt:lpstr>
      <vt:lpstr>5. Transport Layer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WAP</dc:title>
  <dc:creator>AVINASH</dc:creator>
  <cp:lastModifiedBy>AVINASH</cp:lastModifiedBy>
  <cp:revision>21</cp:revision>
  <dcterms:created xsi:type="dcterms:W3CDTF">2006-08-16T00:00:00Z</dcterms:created>
  <dcterms:modified xsi:type="dcterms:W3CDTF">2022-11-07T15:06:56Z</dcterms:modified>
</cp:coreProperties>
</file>