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82"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80" r:id="rId18"/>
    <p:sldId id="271" r:id="rId19"/>
    <p:sldId id="277" r:id="rId20"/>
    <p:sldId id="272" r:id="rId21"/>
    <p:sldId id="281" r:id="rId22"/>
    <p:sldId id="273" r:id="rId23"/>
    <p:sldId id="274" r:id="rId24"/>
    <p:sldId id="279" r:id="rId25"/>
    <p:sldId id="275" r:id="rId26"/>
    <p:sldId id="276" r:id="rId27"/>
    <p:sldId id="278" r:id="rId28"/>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4" d="100"/>
          <a:sy n="64" d="100"/>
        </p:scale>
        <p:origin x="-1482" y="-102"/>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11/7/2022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11/7/2022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11/7/2022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11/7/2022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11/7/2022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pPr/>
              <a:t>11/7/2022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pPr/>
              <a:t>11/7/2022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pPr/>
              <a:t>11/7/2022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11/7/2022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11/7/2022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11/7/2022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11/7/2022</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IN" dirty="0" smtClean="0"/>
              <a:t>TCP In Wireless Domain</a:t>
            </a:r>
            <a:endParaRPr lang="en-US" dirty="0"/>
          </a:p>
        </p:txBody>
      </p:sp>
      <p:sp>
        <p:nvSpPr>
          <p:cNvPr id="3" name="Subtitle 2"/>
          <p:cNvSpPr>
            <a:spLocks noGrp="1"/>
          </p:cNvSpPr>
          <p:nvPr>
            <p:ph type="subTitle" idx="1"/>
          </p:nvPr>
        </p:nvSpPr>
        <p:spPr/>
        <p:txBody>
          <a:bodyPr/>
          <a:lstStyle/>
          <a:p>
            <a:endParaRPr lang="en-US"/>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Grp="1" noChangeArrowheads="1"/>
          </p:cNvSpPr>
          <p:nvPr>
            <p:ph type="title"/>
          </p:nvPr>
        </p:nvSpPr>
        <p:spPr/>
        <p:txBody>
          <a:bodyPr/>
          <a:lstStyle/>
          <a:p>
            <a:r>
              <a:rPr lang="en-US" altLang="ko-KR" sz="3600" b="1">
                <a:ea typeface="Gulim" pitchFamily="34" charset="-127"/>
              </a:rPr>
              <a:t>Traditional TCP</a:t>
            </a:r>
            <a:endParaRPr lang="en-US" sz="3600" b="1"/>
          </a:p>
        </p:txBody>
      </p:sp>
      <p:pic>
        <p:nvPicPr>
          <p:cNvPr id="38916" name="Picture 4" descr="fast-retransmit-1"/>
          <p:cNvPicPr>
            <a:picLocks noChangeAspect="1" noChangeArrowheads="1"/>
          </p:cNvPicPr>
          <p:nvPr/>
        </p:nvPicPr>
        <p:blipFill>
          <a:blip r:embed="rId2" cstate="print"/>
          <a:srcRect l="20270" r="14865"/>
          <a:stretch>
            <a:fillRect/>
          </a:stretch>
        </p:blipFill>
        <p:spPr bwMode="auto">
          <a:xfrm>
            <a:off x="5257800" y="1676400"/>
            <a:ext cx="3657600" cy="4686300"/>
          </a:xfrm>
          <a:prstGeom prst="rect">
            <a:avLst/>
          </a:prstGeom>
          <a:noFill/>
        </p:spPr>
      </p:pic>
      <p:sp>
        <p:nvSpPr>
          <p:cNvPr id="38917" name="Text Box 5"/>
          <p:cNvSpPr txBox="1">
            <a:spLocks noChangeArrowheads="1"/>
          </p:cNvSpPr>
          <p:nvPr/>
        </p:nvSpPr>
        <p:spPr bwMode="auto">
          <a:xfrm>
            <a:off x="381000" y="1905000"/>
            <a:ext cx="4343400" cy="3139321"/>
          </a:xfrm>
          <a:prstGeom prst="rect">
            <a:avLst/>
          </a:prstGeom>
          <a:noFill/>
          <a:ln w="9525">
            <a:noFill/>
            <a:miter lim="800000"/>
            <a:headEnd/>
            <a:tailEnd/>
          </a:ln>
          <a:effectLst/>
        </p:spPr>
        <p:txBody>
          <a:bodyPr wrap="square">
            <a:spAutoFit/>
          </a:bodyPr>
          <a:lstStyle/>
          <a:p>
            <a:pPr>
              <a:spcBef>
                <a:spcPct val="50000"/>
              </a:spcBef>
            </a:pPr>
            <a:r>
              <a:rPr lang="en-US" altLang="ko-KR" dirty="0">
                <a:ea typeface="Gulim" pitchFamily="34" charset="-127"/>
              </a:rPr>
              <a:t>Congestion Control Mechanism</a:t>
            </a:r>
            <a:br>
              <a:rPr lang="en-US" altLang="ko-KR" dirty="0">
                <a:ea typeface="Gulim" pitchFamily="34" charset="-127"/>
              </a:rPr>
            </a:br>
            <a:r>
              <a:rPr lang="en-US" altLang="ko-KR" dirty="0">
                <a:ea typeface="Gulim" pitchFamily="34" charset="-127"/>
              </a:rPr>
              <a:t/>
            </a:r>
            <a:br>
              <a:rPr lang="en-US" altLang="ko-KR" dirty="0">
                <a:ea typeface="Gulim" pitchFamily="34" charset="-127"/>
              </a:rPr>
            </a:br>
            <a:r>
              <a:rPr lang="en-US" altLang="ko-KR" dirty="0">
                <a:ea typeface="Gulim" pitchFamily="34" charset="-127"/>
              </a:rPr>
              <a:t>- Initial Window size: Max segment size</a:t>
            </a:r>
            <a:br>
              <a:rPr lang="en-US" altLang="ko-KR" dirty="0">
                <a:ea typeface="Gulim" pitchFamily="34" charset="-127"/>
              </a:rPr>
            </a:br>
            <a:r>
              <a:rPr lang="en-US" altLang="ko-KR" dirty="0">
                <a:ea typeface="Gulim" pitchFamily="34" charset="-127"/>
              </a:rPr>
              <a:t/>
            </a:r>
            <a:br>
              <a:rPr lang="en-US" altLang="ko-KR" dirty="0">
                <a:ea typeface="Gulim" pitchFamily="34" charset="-127"/>
              </a:rPr>
            </a:br>
            <a:r>
              <a:rPr lang="en-US" altLang="ko-KR" dirty="0">
                <a:ea typeface="Gulim" pitchFamily="34" charset="-127"/>
              </a:rPr>
              <a:t>- Window get doubled for each successful transmission</a:t>
            </a:r>
            <a:br>
              <a:rPr lang="en-US" altLang="ko-KR" dirty="0">
                <a:ea typeface="Gulim" pitchFamily="34" charset="-127"/>
              </a:rPr>
            </a:br>
            <a:r>
              <a:rPr lang="en-US" altLang="ko-KR" dirty="0">
                <a:ea typeface="Gulim" pitchFamily="34" charset="-127"/>
              </a:rPr>
              <a:t/>
            </a:r>
            <a:br>
              <a:rPr lang="en-US" altLang="ko-KR" dirty="0">
                <a:ea typeface="Gulim" pitchFamily="34" charset="-127"/>
              </a:rPr>
            </a:br>
            <a:r>
              <a:rPr lang="en-US" altLang="ko-KR" dirty="0">
                <a:ea typeface="Gulim" pitchFamily="34" charset="-127"/>
              </a:rPr>
              <a:t>-TCP interpret Timeout as congestion</a:t>
            </a:r>
            <a:br>
              <a:rPr lang="en-US" altLang="ko-KR" dirty="0">
                <a:ea typeface="Gulim" pitchFamily="34" charset="-127"/>
              </a:rPr>
            </a:br>
            <a:r>
              <a:rPr lang="en-US" altLang="ko-KR" dirty="0">
                <a:ea typeface="Gulim" pitchFamily="34" charset="-127"/>
              </a:rPr>
              <a:t>-&gt; initialize Slow Start Threshold as half of current window and reset window as one Max segment size</a:t>
            </a:r>
            <a:endParaRPr lang="en-US"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TCP Over Wireless</a:t>
            </a:r>
            <a:endParaRPr lang="en-US" dirty="0"/>
          </a:p>
        </p:txBody>
      </p:sp>
      <p:sp>
        <p:nvSpPr>
          <p:cNvPr id="3" name="Content Placeholder 2"/>
          <p:cNvSpPr>
            <a:spLocks noGrp="1"/>
          </p:cNvSpPr>
          <p:nvPr>
            <p:ph idx="1"/>
          </p:nvPr>
        </p:nvSpPr>
        <p:spPr/>
        <p:txBody>
          <a:bodyPr>
            <a:normAutofit fontScale="85000" lnSpcReduction="20000"/>
          </a:bodyPr>
          <a:lstStyle/>
          <a:p>
            <a:pPr algn="just"/>
            <a:r>
              <a:rPr lang="en-US" dirty="0" smtClean="0"/>
              <a:t>The adaptation of TCP to congestion causes a lot of problems in the wireless domain.</a:t>
            </a:r>
          </a:p>
          <a:p>
            <a:pPr algn="just"/>
            <a:r>
              <a:rPr lang="en-US" dirty="0" smtClean="0"/>
              <a:t>The wireless domain has high packet loss and variable latency, which may cause TCP to respond with slow start.</a:t>
            </a:r>
          </a:p>
          <a:p>
            <a:pPr algn="just"/>
            <a:r>
              <a:rPr lang="en-US" dirty="0" smtClean="0"/>
              <a:t>Bandwidth utilization is further reduced due to retransmission of lost packets.</a:t>
            </a:r>
          </a:p>
          <a:p>
            <a:pPr algn="just"/>
            <a:r>
              <a:rPr lang="en-US" dirty="0" smtClean="0"/>
              <a:t>There are several alternatives for improving the performance of TCP over wireless networks was to ensure that the link layer corrected all the errors itself over the wireless interface, thereby eliminating the need for error handling at the TCP layer.</a:t>
            </a:r>
            <a:endParaRPr lang="en-US"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TCP Over Wireless</a:t>
            </a:r>
            <a:endParaRPr lang="en-US" dirty="0"/>
          </a:p>
        </p:txBody>
      </p:sp>
      <p:sp>
        <p:nvSpPr>
          <p:cNvPr id="3" name="Content Placeholder 2"/>
          <p:cNvSpPr>
            <a:spLocks noGrp="1"/>
          </p:cNvSpPr>
          <p:nvPr>
            <p:ph idx="1"/>
          </p:nvPr>
        </p:nvSpPr>
        <p:spPr/>
        <p:txBody>
          <a:bodyPr>
            <a:normAutofit fontScale="85000" lnSpcReduction="10000"/>
          </a:bodyPr>
          <a:lstStyle/>
          <a:p>
            <a:pPr algn="just"/>
            <a:r>
              <a:rPr lang="en-US" dirty="0" smtClean="0"/>
              <a:t>One of the technique in this category is the use of forward error correction (FEC) to correct small errors.</a:t>
            </a:r>
          </a:p>
          <a:p>
            <a:pPr algn="just"/>
            <a:r>
              <a:rPr lang="en-US" dirty="0" smtClean="0"/>
              <a:t>FEC is a means of error control coding wherein redundancy is encoded into the sent message or binary stream to allow self-correction at the receiver.</a:t>
            </a:r>
          </a:p>
          <a:p>
            <a:pPr algn="just"/>
            <a:r>
              <a:rPr lang="en-US" dirty="0" smtClean="0"/>
              <a:t>The main objective of these techniques is to hide errors from TCP as far as possible.</a:t>
            </a:r>
          </a:p>
          <a:p>
            <a:pPr algn="just"/>
            <a:r>
              <a:rPr lang="en-US" dirty="0" smtClean="0"/>
              <a:t>However, FEC incurs overhead even when there are no errors as there must be the redundant parity bits to allow error detection and correction.</a:t>
            </a:r>
            <a:endParaRPr lang="en-US" dirty="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TCP Over Wireless</a:t>
            </a:r>
            <a:endParaRPr lang="en-US" dirty="0"/>
          </a:p>
        </p:txBody>
      </p:sp>
      <p:sp>
        <p:nvSpPr>
          <p:cNvPr id="3" name="Content Placeholder 2"/>
          <p:cNvSpPr>
            <a:spLocks noGrp="1"/>
          </p:cNvSpPr>
          <p:nvPr>
            <p:ph idx="1"/>
          </p:nvPr>
        </p:nvSpPr>
        <p:spPr/>
        <p:txBody>
          <a:bodyPr>
            <a:normAutofit lnSpcReduction="10000"/>
          </a:bodyPr>
          <a:lstStyle/>
          <a:p>
            <a:pPr algn="just"/>
            <a:r>
              <a:rPr lang="en-US" dirty="0" smtClean="0"/>
              <a:t>The other form of link layer recovery is to use retransmissions at the link layer.</a:t>
            </a:r>
          </a:p>
          <a:p>
            <a:pPr algn="just"/>
            <a:r>
              <a:rPr lang="en-US" dirty="0" smtClean="0"/>
              <a:t>This incurs the overhead only on error. </a:t>
            </a:r>
          </a:p>
          <a:p>
            <a:pPr algn="just"/>
            <a:r>
              <a:rPr lang="en-US" dirty="0" smtClean="0"/>
              <a:t>However, the link level recovery mechanism may cause head-of-the-line blocking, wherein the recovery mechanisms employed for one data stream consume the network resources and prevent others from being able to transmit packets.</a:t>
            </a:r>
            <a:endParaRPr lang="en-US" dirty="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TCP Over Wireless</a:t>
            </a:r>
            <a:endParaRPr lang="en-US" dirty="0"/>
          </a:p>
        </p:txBody>
      </p:sp>
      <p:sp>
        <p:nvSpPr>
          <p:cNvPr id="3" name="Content Placeholder 2"/>
          <p:cNvSpPr>
            <a:spLocks noGrp="1"/>
          </p:cNvSpPr>
          <p:nvPr>
            <p:ph idx="1"/>
          </p:nvPr>
        </p:nvSpPr>
        <p:spPr/>
        <p:txBody>
          <a:bodyPr/>
          <a:lstStyle/>
          <a:p>
            <a:pPr algn="just"/>
            <a:r>
              <a:rPr lang="en-US" sz="2800" dirty="0" smtClean="0"/>
              <a:t>Several alternatives have been proposed to alter the existing TCP protocol to suit the wireless domain.</a:t>
            </a:r>
          </a:p>
          <a:p>
            <a:pPr algn="just"/>
            <a:r>
              <a:rPr lang="en-US" sz="2800" dirty="0" smtClean="0"/>
              <a:t>The simplest idea would be to design a new TCP protocol for the wireless domain, but this will be incompatible with the wired domain.</a:t>
            </a:r>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a:p>
        </p:txBody>
      </p:sp>
      <p:pic>
        <p:nvPicPr>
          <p:cNvPr id="4" name="Picture 2"/>
          <p:cNvPicPr>
            <a:picLocks noChangeAspect="1" noChangeArrowheads="1"/>
          </p:cNvPicPr>
          <p:nvPr/>
        </p:nvPicPr>
        <p:blipFill>
          <a:blip r:embed="rId2" cstate="print"/>
          <a:srcRect/>
          <a:stretch>
            <a:fillRect/>
          </a:stretch>
        </p:blipFill>
        <p:spPr bwMode="auto">
          <a:xfrm>
            <a:off x="1371600" y="3886200"/>
            <a:ext cx="6802120" cy="29718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Snoop TCP</a:t>
            </a:r>
            <a:endParaRPr lang="en-US" dirty="0"/>
          </a:p>
        </p:txBody>
      </p:sp>
      <p:sp>
        <p:nvSpPr>
          <p:cNvPr id="3" name="Content Placeholder 2"/>
          <p:cNvSpPr>
            <a:spLocks noGrp="1"/>
          </p:cNvSpPr>
          <p:nvPr>
            <p:ph idx="1"/>
          </p:nvPr>
        </p:nvSpPr>
        <p:spPr>
          <a:xfrm>
            <a:off x="457200" y="1600200"/>
            <a:ext cx="8229600" cy="5257800"/>
          </a:xfrm>
        </p:spPr>
        <p:txBody>
          <a:bodyPr>
            <a:normAutofit fontScale="85000" lnSpcReduction="20000"/>
          </a:bodyPr>
          <a:lstStyle/>
          <a:p>
            <a:pPr algn="just"/>
            <a:r>
              <a:rPr lang="en-US" dirty="0" smtClean="0"/>
              <a:t>The idea used in snoop TCP is to buffer the data as close to MN as possible  to minimize the time for retransmission.</a:t>
            </a:r>
          </a:p>
          <a:p>
            <a:pPr algn="just"/>
            <a:r>
              <a:rPr lang="en-US" dirty="0" smtClean="0"/>
              <a:t>The BS just snoops the packets being transmitted in both directions and recognizes the acknowledgments.</a:t>
            </a:r>
          </a:p>
          <a:p>
            <a:pPr algn="just"/>
            <a:r>
              <a:rPr lang="en-US" dirty="0" smtClean="0"/>
              <a:t>If BS gets a duplicate acknowledgment (DUPACK) or no acknowledgment for quite some time, then it retransmits from the buffer after discarding the duplicate acknowledgment.</a:t>
            </a:r>
          </a:p>
          <a:p>
            <a:pPr algn="just"/>
            <a:r>
              <a:rPr lang="en-US" dirty="0" smtClean="0"/>
              <a:t>When the data transmission is from MN to CN, if the BS detects a gap in the sequence numbers acknowledged by the CN, it sends a NACK or negative acknowledgment to the MN to indicate loss over the wireless link.</a:t>
            </a:r>
            <a:endParaRPr lang="en-US" dirty="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dirty="0" smtClean="0"/>
              <a:t>TCP-Unaware Link Layer</a:t>
            </a:r>
            <a:endParaRPr lang="en-US" dirty="0"/>
          </a:p>
        </p:txBody>
      </p:sp>
      <p:sp>
        <p:nvSpPr>
          <p:cNvPr id="3" name="Content Placeholder 2"/>
          <p:cNvSpPr>
            <a:spLocks noGrp="1"/>
          </p:cNvSpPr>
          <p:nvPr>
            <p:ph idx="1"/>
          </p:nvPr>
        </p:nvSpPr>
        <p:spPr/>
        <p:txBody>
          <a:bodyPr>
            <a:normAutofit fontScale="85000" lnSpcReduction="20000"/>
          </a:bodyPr>
          <a:lstStyle/>
          <a:p>
            <a:pPr algn="just"/>
            <a:r>
              <a:rPr lang="en-US" dirty="0" smtClean="0"/>
              <a:t>This strategy particularly aims at simulating the behavior of the snoop-TCP protocol without requiring the link layer at the BS to be TCP-aware. </a:t>
            </a:r>
          </a:p>
          <a:p>
            <a:pPr algn="just"/>
            <a:r>
              <a:rPr lang="en-US" dirty="0" smtClean="0"/>
              <a:t>The usage of delayed DUPACKs imitates snoop-TCP without requiring the link layer at BS to be TCP-aware. </a:t>
            </a:r>
          </a:p>
          <a:p>
            <a:pPr algn="just"/>
            <a:r>
              <a:rPr lang="en-US" dirty="0" smtClean="0"/>
              <a:t>At the BS, as in snoop-TCP, link layer retransmission is used to perform local error recovery. </a:t>
            </a:r>
          </a:p>
          <a:p>
            <a:pPr algn="just"/>
            <a:r>
              <a:rPr lang="en-US" dirty="0" smtClean="0"/>
              <a:t>But unlike snoop-TCP, where retransmissions are triggered by TCP DUPACKs, here retransmissions are triggered by link level ACKs. </a:t>
            </a:r>
          </a:p>
          <a:p>
            <a:pPr algn="just"/>
            <a:r>
              <a:rPr lang="en-US" dirty="0" smtClean="0"/>
              <a:t>The MN reduces the interaction between the link layer and TCP using delayed DUPACKs. </a:t>
            </a: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dirty="0" smtClean="0"/>
              <a:t>TCP-Unaware Link Layer</a:t>
            </a:r>
            <a:endParaRPr lang="en-US" dirty="0"/>
          </a:p>
        </p:txBody>
      </p:sp>
      <p:sp>
        <p:nvSpPr>
          <p:cNvPr id="3" name="Content Placeholder 2"/>
          <p:cNvSpPr>
            <a:spLocks noGrp="1"/>
          </p:cNvSpPr>
          <p:nvPr>
            <p:ph idx="1"/>
          </p:nvPr>
        </p:nvSpPr>
        <p:spPr/>
        <p:txBody>
          <a:bodyPr>
            <a:normAutofit fontScale="92500" lnSpcReduction="20000"/>
          </a:bodyPr>
          <a:lstStyle/>
          <a:p>
            <a:pPr algn="just"/>
            <a:r>
              <a:rPr lang="en-US" dirty="0" smtClean="0"/>
              <a:t>The advantages of this scheme are that the link layer need not be TCP-aware, it can be used even if headers are encrypted, which is not possible in snoop-TCP, which needs to look into the headers to see the sequence numbers, and it works well for small round trip times (RTTs) over the wireless link.</a:t>
            </a:r>
          </a:p>
          <a:p>
            <a:pPr algn="just"/>
            <a:r>
              <a:rPr lang="en-US" dirty="0" smtClean="0"/>
              <a:t>The most significant disadvantage of this mechanism is that the optimum value of DUPACK delay is dependent on the wireless link, and this value is crucial in determining the performance.</a:t>
            </a:r>
            <a:endParaRPr lang="en-US" dirty="0"/>
          </a:p>
        </p:txBody>
      </p:sp>
    </p:spTree>
  </p:cSld>
  <p:clrMapOvr>
    <a:masterClrMapping/>
  </p:clrMapOv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dirty="0" smtClean="0"/>
              <a:t>Indirect TCP</a:t>
            </a:r>
            <a:endParaRPr lang="en-US" dirty="0"/>
          </a:p>
        </p:txBody>
      </p:sp>
      <p:sp>
        <p:nvSpPr>
          <p:cNvPr id="3" name="Content Placeholder 2"/>
          <p:cNvSpPr>
            <a:spLocks noGrp="1"/>
          </p:cNvSpPr>
          <p:nvPr>
            <p:ph idx="1"/>
          </p:nvPr>
        </p:nvSpPr>
        <p:spPr>
          <a:xfrm>
            <a:off x="457200" y="1600200"/>
            <a:ext cx="8229600" cy="5257800"/>
          </a:xfrm>
        </p:spPr>
        <p:txBody>
          <a:bodyPr>
            <a:normAutofit fontScale="92500" lnSpcReduction="20000"/>
          </a:bodyPr>
          <a:lstStyle/>
          <a:p>
            <a:pPr algn="just"/>
            <a:r>
              <a:rPr lang="en-US" dirty="0" smtClean="0"/>
              <a:t>This approach involves splitting of the TCP connection into two distinct connections, one TCP connection between the MN and BS and another TCP connection between the BS and the CN.</a:t>
            </a:r>
          </a:p>
          <a:p>
            <a:pPr algn="just"/>
            <a:r>
              <a:rPr lang="en-US" dirty="0" smtClean="0"/>
              <a:t>In this case, the intermediate agent commonly known as the access point (AP) acts as a proxy for MN.</a:t>
            </a:r>
          </a:p>
          <a:p>
            <a:pPr algn="just"/>
            <a:r>
              <a:rPr lang="en-US" dirty="0" smtClean="0"/>
              <a:t>The AP acknowledges CN for the data sent to MN and buffers this data until it is successfully transmitted to MN.</a:t>
            </a:r>
          </a:p>
          <a:p>
            <a:pPr algn="just"/>
            <a:r>
              <a:rPr lang="en-US" dirty="0" smtClean="0"/>
              <a:t>MN acknowledges the AP alone for the data received.</a:t>
            </a: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dirty="0" smtClean="0"/>
              <a:t>Indirect TCP</a:t>
            </a:r>
            <a:endParaRPr lang="en-US" dirty="0"/>
          </a:p>
        </p:txBody>
      </p:sp>
      <p:pic>
        <p:nvPicPr>
          <p:cNvPr id="2050" name="Picture 2"/>
          <p:cNvPicPr>
            <a:picLocks noGrp="1" noChangeAspect="1" noChangeArrowheads="1"/>
          </p:cNvPicPr>
          <p:nvPr>
            <p:ph idx="1"/>
          </p:nvPr>
        </p:nvPicPr>
        <p:blipFill>
          <a:blip r:embed="rId2" cstate="print"/>
          <a:srcRect/>
          <a:stretch>
            <a:fillRect/>
          </a:stretch>
        </p:blipFill>
        <p:spPr bwMode="auto">
          <a:xfrm>
            <a:off x="228600" y="1981200"/>
            <a:ext cx="8732520" cy="16002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dirty="0" smtClean="0"/>
              <a:t>TCP In Wireless Domain</a:t>
            </a:r>
            <a:endParaRPr lang="en-US" dirty="0"/>
          </a:p>
        </p:txBody>
      </p:sp>
      <p:sp>
        <p:nvSpPr>
          <p:cNvPr id="3" name="Content Placeholder 2"/>
          <p:cNvSpPr>
            <a:spLocks noGrp="1"/>
          </p:cNvSpPr>
          <p:nvPr>
            <p:ph idx="1"/>
          </p:nvPr>
        </p:nvSpPr>
        <p:spPr/>
        <p:txBody>
          <a:bodyPr>
            <a:normAutofit fontScale="77500" lnSpcReduction="20000"/>
          </a:bodyPr>
          <a:lstStyle/>
          <a:p>
            <a:r>
              <a:rPr lang="en-US" dirty="0" smtClean="0"/>
              <a:t>Introduction</a:t>
            </a:r>
          </a:p>
          <a:p>
            <a:r>
              <a:rPr lang="en-US" dirty="0" smtClean="0"/>
              <a:t>Traditional </a:t>
            </a:r>
            <a:r>
              <a:rPr lang="en-US" dirty="0" smtClean="0"/>
              <a:t>TCP</a:t>
            </a:r>
          </a:p>
          <a:p>
            <a:r>
              <a:rPr lang="en-US" dirty="0" smtClean="0"/>
              <a:t>TCP Over </a:t>
            </a:r>
            <a:r>
              <a:rPr lang="en-US" dirty="0" smtClean="0"/>
              <a:t>Wireless</a:t>
            </a:r>
          </a:p>
          <a:p>
            <a:pPr lvl="1"/>
            <a:r>
              <a:rPr lang="en-US" dirty="0" smtClean="0"/>
              <a:t>Snoop </a:t>
            </a:r>
            <a:r>
              <a:rPr lang="en-US" dirty="0" smtClean="0"/>
              <a:t>TCP</a:t>
            </a:r>
          </a:p>
          <a:p>
            <a:pPr lvl="1"/>
            <a:r>
              <a:rPr lang="en-US" dirty="0" smtClean="0"/>
              <a:t>TCP-Unaware </a:t>
            </a:r>
            <a:r>
              <a:rPr lang="en-US" dirty="0" smtClean="0"/>
              <a:t>Link </a:t>
            </a:r>
            <a:r>
              <a:rPr lang="en-US" dirty="0" smtClean="0"/>
              <a:t>Layer</a:t>
            </a:r>
          </a:p>
          <a:p>
            <a:pPr lvl="1"/>
            <a:r>
              <a:rPr lang="en-US" dirty="0" smtClean="0"/>
              <a:t>Indirect TCP</a:t>
            </a:r>
          </a:p>
          <a:p>
            <a:pPr lvl="1"/>
            <a:r>
              <a:rPr lang="en-US" dirty="0" smtClean="0"/>
              <a:t>Mobile TCP</a:t>
            </a:r>
          </a:p>
          <a:p>
            <a:pPr lvl="1"/>
            <a:r>
              <a:rPr lang="en-US" dirty="0" smtClean="0"/>
              <a:t>Explicit </a:t>
            </a:r>
            <a:r>
              <a:rPr lang="en-US" dirty="0" smtClean="0"/>
              <a:t>Loss </a:t>
            </a:r>
            <a:r>
              <a:rPr lang="en-US" dirty="0" smtClean="0"/>
              <a:t>Notification</a:t>
            </a:r>
          </a:p>
          <a:p>
            <a:pPr lvl="1"/>
            <a:r>
              <a:rPr lang="en-US" dirty="0" smtClean="0"/>
              <a:t>WTCP</a:t>
            </a:r>
          </a:p>
          <a:p>
            <a:pPr lvl="1"/>
            <a:r>
              <a:rPr lang="en-US" dirty="0" smtClean="0"/>
              <a:t>TCP </a:t>
            </a:r>
            <a:r>
              <a:rPr lang="en-US" dirty="0" smtClean="0"/>
              <a:t>SACK</a:t>
            </a:r>
            <a:endParaRPr lang="en-US" dirty="0" smtClean="0"/>
          </a:p>
          <a:p>
            <a:pPr lvl="1"/>
            <a:r>
              <a:rPr lang="en-US" dirty="0" smtClean="0"/>
              <a:t>Transaction-Oriented </a:t>
            </a:r>
            <a:r>
              <a:rPr lang="en-US" dirty="0" smtClean="0"/>
              <a:t>TCP</a:t>
            </a:r>
          </a:p>
          <a:p>
            <a:pPr lvl="1"/>
            <a:r>
              <a:rPr lang="en-US" dirty="0" smtClean="0"/>
              <a:t>Summary of the various </a:t>
            </a:r>
            <a:r>
              <a:rPr lang="en-US" dirty="0" smtClean="0"/>
              <a:t>approaches</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dirty="0" smtClean="0"/>
              <a:t>Mobile TCP</a:t>
            </a:r>
            <a:endParaRPr lang="en-US" dirty="0"/>
          </a:p>
        </p:txBody>
      </p:sp>
      <p:sp>
        <p:nvSpPr>
          <p:cNvPr id="3" name="Content Placeholder 2"/>
          <p:cNvSpPr>
            <a:spLocks noGrp="1"/>
          </p:cNvSpPr>
          <p:nvPr>
            <p:ph idx="1"/>
          </p:nvPr>
        </p:nvSpPr>
        <p:spPr/>
        <p:txBody>
          <a:bodyPr>
            <a:noAutofit/>
          </a:bodyPr>
          <a:lstStyle/>
          <a:p>
            <a:pPr algn="just"/>
            <a:r>
              <a:rPr lang="en-US" sz="2400" dirty="0" smtClean="0"/>
              <a:t>The most common problem associated with the wireless domain is that quite often the connection between MN and BS is lost for small intervals of time.</a:t>
            </a:r>
          </a:p>
          <a:p>
            <a:pPr algn="just"/>
            <a:r>
              <a:rPr lang="en-US" sz="2400" dirty="0" smtClean="0"/>
              <a:t>This typically happens when MN moves behind a huge building or MN enters offices where the signals are filtered.</a:t>
            </a:r>
          </a:p>
          <a:p>
            <a:pPr algn="just"/>
            <a:r>
              <a:rPr lang="en-US" sz="2400" dirty="0" smtClean="0"/>
              <a:t>In such situations the sender needs to be informed.</a:t>
            </a:r>
          </a:p>
          <a:p>
            <a:pPr algn="just"/>
            <a:r>
              <a:rPr lang="en-US" sz="2400" dirty="0" smtClean="0"/>
              <a:t>This situation is handled in mobile TCP (M-TCP) by the supervisory host  which advertises the window size to be one, thus choking the sender and hence avoiding slow start.</a:t>
            </a:r>
          </a:p>
          <a:p>
            <a:pPr algn="just"/>
            <a:r>
              <a:rPr lang="en-US" sz="2400" dirty="0" smtClean="0"/>
              <a:t>Connection may be resumed when MN can be contacted again.</a:t>
            </a: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dirty="0" smtClean="0"/>
              <a:t>Mobile TCP</a:t>
            </a:r>
            <a:endParaRPr lang="en-US" dirty="0"/>
          </a:p>
        </p:txBody>
      </p:sp>
      <p:sp>
        <p:nvSpPr>
          <p:cNvPr id="3" name="Content Placeholder 2"/>
          <p:cNvSpPr>
            <a:spLocks noGrp="1"/>
          </p:cNvSpPr>
          <p:nvPr>
            <p:ph idx="1"/>
          </p:nvPr>
        </p:nvSpPr>
        <p:spPr/>
        <p:txBody>
          <a:bodyPr>
            <a:noAutofit/>
          </a:bodyPr>
          <a:lstStyle/>
          <a:p>
            <a:pPr algn="just"/>
            <a:r>
              <a:rPr lang="en-US" sz="2400" dirty="0" smtClean="0"/>
              <a:t>When the supervisory host receives a TCP packet, it forwards it to the M-TCP client.</a:t>
            </a:r>
          </a:p>
          <a:p>
            <a:pPr algn="just"/>
            <a:r>
              <a:rPr lang="en-US" sz="2400" dirty="0" smtClean="0"/>
              <a:t>Upon reception of an ACK from MTCP client, the supervisory host forwards the ACK to the TCP sender.</a:t>
            </a:r>
          </a:p>
          <a:p>
            <a:pPr algn="just"/>
            <a:r>
              <a:rPr lang="en-US" sz="2400" dirty="0" smtClean="0"/>
              <a:t>Hence M-TCP maintains the end-to-end TCP semantics even though the TCP connection is split at the supervisory host.</a:t>
            </a:r>
          </a:p>
          <a:p>
            <a:pPr algn="just"/>
            <a:r>
              <a:rPr lang="en-US" sz="2400" dirty="0" smtClean="0"/>
              <a:t>When the M-TCP client undergoes a temporary link break, the supervisory host avoids forwarding the ACK of the last byte to the sender and hence the sender TCP goes to the persist state by setting the window size to zero.</a:t>
            </a:r>
          </a:p>
          <a:p>
            <a:pPr algn="just"/>
            <a:r>
              <a:rPr lang="en-US" sz="2400" dirty="0" smtClean="0"/>
              <a:t>This avoids retransmission, closing of the congestion window, and slow start at the sender.</a:t>
            </a:r>
            <a:endParaRPr lang="en-US" sz="2400" dirty="0"/>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dirty="0" smtClean="0"/>
              <a:t>Explicit Loss Notification</a:t>
            </a:r>
            <a:endParaRPr lang="en-US" dirty="0"/>
          </a:p>
        </p:txBody>
      </p:sp>
      <p:sp>
        <p:nvSpPr>
          <p:cNvPr id="3" name="Content Placeholder 2"/>
          <p:cNvSpPr>
            <a:spLocks noGrp="1"/>
          </p:cNvSpPr>
          <p:nvPr>
            <p:ph idx="1"/>
          </p:nvPr>
        </p:nvSpPr>
        <p:spPr>
          <a:xfrm>
            <a:off x="457200" y="1600200"/>
            <a:ext cx="8229600" cy="5029200"/>
          </a:xfrm>
        </p:spPr>
        <p:txBody>
          <a:bodyPr>
            <a:normAutofit fontScale="77500" lnSpcReduction="20000"/>
          </a:bodyPr>
          <a:lstStyle/>
          <a:p>
            <a:pPr algn="just"/>
            <a:r>
              <a:rPr lang="en-US" dirty="0" smtClean="0"/>
              <a:t>TCP does not know the exact cause for packet loss, and hence has to invariably assume congestion loss.</a:t>
            </a:r>
          </a:p>
          <a:p>
            <a:pPr algn="just"/>
            <a:r>
              <a:rPr lang="en-US" dirty="0" smtClean="0"/>
              <a:t>An ideal TCP simply retransmits the lost packets without any congestion control mechanism.</a:t>
            </a:r>
          </a:p>
          <a:p>
            <a:pPr algn="just"/>
            <a:r>
              <a:rPr lang="en-US" dirty="0" smtClean="0"/>
              <a:t>The MAC layer can identify the reason for the packet loss.</a:t>
            </a:r>
          </a:p>
          <a:p>
            <a:pPr algn="just"/>
            <a:r>
              <a:rPr lang="en-US" dirty="0" smtClean="0"/>
              <a:t>Once the MAC layer detects that either a handoff is about to occur or realizes that the actual cause of the packet loss is not congestion, then it immediately informs the TCP layer of the possibility of a non-congestion loss.</a:t>
            </a:r>
          </a:p>
          <a:p>
            <a:pPr algn="just"/>
            <a:r>
              <a:rPr lang="en-US" dirty="0" smtClean="0"/>
              <a:t>The crux of the strategy is to detect loss at MN and send an explicit loss notification (ELN) to the sender. </a:t>
            </a:r>
          </a:p>
          <a:p>
            <a:pPr algn="just"/>
            <a:r>
              <a:rPr lang="en-US" dirty="0" smtClean="0"/>
              <a:t>The sender does not reduce window size on receiving the ELN as this message implies that there was an error and not congestion.</a:t>
            </a:r>
            <a:endParaRPr lang="en-US" dirty="0"/>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WTCP</a:t>
            </a:r>
            <a:endParaRPr lang="en-US" dirty="0"/>
          </a:p>
        </p:txBody>
      </p:sp>
      <p:sp>
        <p:nvSpPr>
          <p:cNvPr id="3" name="Content Placeholder 2"/>
          <p:cNvSpPr>
            <a:spLocks noGrp="1"/>
          </p:cNvSpPr>
          <p:nvPr>
            <p:ph idx="1"/>
          </p:nvPr>
        </p:nvSpPr>
        <p:spPr/>
        <p:txBody>
          <a:bodyPr/>
          <a:lstStyle/>
          <a:p>
            <a:pPr algn="just"/>
            <a:r>
              <a:rPr lang="en-US" dirty="0" smtClean="0"/>
              <a:t>WTCP aims at revamping the transport protocol for the wireless domain using </a:t>
            </a:r>
          </a:p>
          <a:p>
            <a:pPr lvl="1" algn="just"/>
            <a:r>
              <a:rPr lang="en-US" dirty="0" smtClean="0"/>
              <a:t>rate-based transmission at the source</a:t>
            </a:r>
          </a:p>
          <a:p>
            <a:pPr lvl="1" algn="just"/>
            <a:r>
              <a:rPr lang="en-US" dirty="0" smtClean="0"/>
              <a:t>inter-packet separation at the receiver as the congestion metric</a:t>
            </a:r>
          </a:p>
          <a:p>
            <a:pPr lvl="1" algn="just"/>
            <a:r>
              <a:rPr lang="en-US" dirty="0" smtClean="0"/>
              <a:t>mechanisms for detecting the reason for packet loss</a:t>
            </a:r>
          </a:p>
          <a:p>
            <a:pPr lvl="1" algn="just"/>
            <a:r>
              <a:rPr lang="en-US" dirty="0" smtClean="0"/>
              <a:t>bandwidth estimation</a:t>
            </a: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WTCP</a:t>
            </a:r>
            <a:endParaRPr lang="en-US" dirty="0"/>
          </a:p>
        </p:txBody>
      </p:sp>
      <p:sp>
        <p:nvSpPr>
          <p:cNvPr id="3" name="Content Placeholder 2"/>
          <p:cNvSpPr>
            <a:spLocks noGrp="1"/>
          </p:cNvSpPr>
          <p:nvPr>
            <p:ph idx="1"/>
          </p:nvPr>
        </p:nvSpPr>
        <p:spPr/>
        <p:txBody>
          <a:bodyPr>
            <a:normAutofit fontScale="92500" lnSpcReduction="20000"/>
          </a:bodyPr>
          <a:lstStyle/>
          <a:p>
            <a:pPr algn="just"/>
            <a:r>
              <a:rPr lang="en-US" dirty="0" smtClean="0"/>
              <a:t>A unique characteristic of WTCP is the attempt to separate the congestion control and reliability mechanisms. </a:t>
            </a:r>
          </a:p>
          <a:p>
            <a:pPr algn="just"/>
            <a:r>
              <a:rPr lang="en-US" dirty="0" smtClean="0"/>
              <a:t>WTCP uses separate sequence numbers for congestion control and reliability mechanisms in order to distinguish the two. </a:t>
            </a:r>
          </a:p>
          <a:p>
            <a:pPr algn="just"/>
            <a:r>
              <a:rPr lang="en-US" dirty="0" smtClean="0"/>
              <a:t>The reliability mechanism involves a combination of selective and cumulative acknowledgments, and takes into account the reverse-path characteristics for determining the ACK frequency.</a:t>
            </a: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dirty="0" smtClean="0"/>
              <a:t>TCP SACK</a:t>
            </a:r>
            <a:endParaRPr lang="en-US" dirty="0"/>
          </a:p>
        </p:txBody>
      </p:sp>
      <p:sp>
        <p:nvSpPr>
          <p:cNvPr id="3" name="Content Placeholder 2"/>
          <p:cNvSpPr>
            <a:spLocks noGrp="1"/>
          </p:cNvSpPr>
          <p:nvPr>
            <p:ph idx="1"/>
          </p:nvPr>
        </p:nvSpPr>
        <p:spPr/>
        <p:txBody>
          <a:bodyPr>
            <a:normAutofit fontScale="85000" lnSpcReduction="10000"/>
          </a:bodyPr>
          <a:lstStyle/>
          <a:p>
            <a:pPr algn="just"/>
            <a:r>
              <a:rPr lang="en-US" dirty="0" smtClean="0"/>
              <a:t>The selective retransmission strategy is more complex and requires more buffer space at the end-points. </a:t>
            </a:r>
          </a:p>
          <a:p>
            <a:pPr algn="just"/>
            <a:r>
              <a:rPr lang="en-US" dirty="0" smtClean="0"/>
              <a:t>Hence TCP traditionally uses cumulative acknowledgments and the go-back-N strategy. </a:t>
            </a:r>
          </a:p>
          <a:p>
            <a:pPr algn="just"/>
            <a:r>
              <a:rPr lang="en-US" dirty="0" smtClean="0"/>
              <a:t>Using selective retransmit reduces the overhead of retransmission on errors and therefore cannot be ruled out for use in wireless domains.</a:t>
            </a:r>
          </a:p>
          <a:p>
            <a:pPr algn="just"/>
            <a:r>
              <a:rPr lang="en-US" dirty="0" smtClean="0">
                <a:solidFill>
                  <a:srgbClr val="FF0000"/>
                </a:solidFill>
              </a:rPr>
              <a:t>The TCP with selective ACK scheme (TCP SACK)  improves  TCP performance by allowing the TCP sender to retransmit packets based on the selective ACKs provided by the receiver.</a:t>
            </a:r>
            <a:endParaRPr lang="en-US" dirty="0">
              <a:solidFill>
                <a:srgbClr val="FF0000"/>
              </a:solidFill>
            </a:endParaRP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dirty="0" smtClean="0"/>
              <a:t>Transaction-Oriented TCP</a:t>
            </a:r>
            <a:endParaRPr lang="en-US" dirty="0"/>
          </a:p>
        </p:txBody>
      </p:sp>
      <p:sp>
        <p:nvSpPr>
          <p:cNvPr id="3" name="Content Placeholder 2"/>
          <p:cNvSpPr>
            <a:spLocks noGrp="1"/>
          </p:cNvSpPr>
          <p:nvPr>
            <p:ph idx="1"/>
          </p:nvPr>
        </p:nvSpPr>
        <p:spPr/>
        <p:txBody>
          <a:bodyPr>
            <a:normAutofit fontScale="85000" lnSpcReduction="10000"/>
          </a:bodyPr>
          <a:lstStyle/>
          <a:p>
            <a:pPr algn="just"/>
            <a:r>
              <a:rPr lang="en-US" dirty="0" smtClean="0"/>
              <a:t>The TCP connection setup and connection tear-down phases involve a huge overhead in terms of time and also in terms of the number of packets sent.</a:t>
            </a:r>
          </a:p>
          <a:p>
            <a:pPr algn="just"/>
            <a:r>
              <a:rPr lang="en-US" dirty="0" smtClean="0"/>
              <a:t>This overhead is very costly, especially if the size of the data is small.</a:t>
            </a:r>
          </a:p>
          <a:p>
            <a:pPr algn="just"/>
            <a:r>
              <a:rPr lang="en-US" dirty="0" smtClean="0"/>
              <a:t>An alternative for such transactions is transaction-oriented TCP (TTCP).</a:t>
            </a:r>
          </a:p>
          <a:p>
            <a:pPr algn="just"/>
            <a:r>
              <a:rPr lang="en-US" dirty="0" smtClean="0">
                <a:solidFill>
                  <a:srgbClr val="FF0000"/>
                </a:solidFill>
              </a:rPr>
              <a:t>The motivation behind this approach is to integrate the call setup, the call tear-down, and the actual data transfer into a single transaction, thereby avoiding separate packets for connecting and disconnecting.</a:t>
            </a: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Summary of the various approaches</a:t>
            </a:r>
            <a:endParaRPr lang="en-US" dirty="0"/>
          </a:p>
        </p:txBody>
      </p:sp>
      <p:pic>
        <p:nvPicPr>
          <p:cNvPr id="3074" name="Picture 2"/>
          <p:cNvPicPr>
            <a:picLocks noGrp="1" noChangeAspect="1" noChangeArrowheads="1"/>
          </p:cNvPicPr>
          <p:nvPr>
            <p:ph idx="1"/>
          </p:nvPr>
        </p:nvPicPr>
        <p:blipFill>
          <a:blip r:embed="rId2" cstate="print"/>
          <a:srcRect/>
          <a:stretch>
            <a:fillRect/>
          </a:stretch>
        </p:blipFill>
        <p:spPr bwMode="auto">
          <a:xfrm>
            <a:off x="0" y="2286000"/>
            <a:ext cx="9042604" cy="3429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Introduction</a:t>
            </a:r>
            <a:endParaRPr lang="en-US" dirty="0"/>
          </a:p>
        </p:txBody>
      </p:sp>
      <p:sp>
        <p:nvSpPr>
          <p:cNvPr id="3" name="Content Placeholder 2"/>
          <p:cNvSpPr>
            <a:spLocks noGrp="1"/>
          </p:cNvSpPr>
          <p:nvPr>
            <p:ph idx="1"/>
          </p:nvPr>
        </p:nvSpPr>
        <p:spPr>
          <a:xfrm>
            <a:off x="457200" y="1600200"/>
            <a:ext cx="8229600" cy="5029200"/>
          </a:xfrm>
        </p:spPr>
        <p:txBody>
          <a:bodyPr>
            <a:normAutofit fontScale="85000" lnSpcReduction="20000"/>
          </a:bodyPr>
          <a:lstStyle/>
          <a:p>
            <a:pPr algn="just"/>
            <a:r>
              <a:rPr lang="en-US" dirty="0" smtClean="0"/>
              <a:t>The wireless domain is not only plagued by the mobility problem, but also by high error rates and low bandwidth.</a:t>
            </a:r>
          </a:p>
          <a:p>
            <a:pPr algn="just"/>
            <a:r>
              <a:rPr lang="en-US" dirty="0" smtClean="0"/>
              <a:t>Obviously there needs to be a higher layer abstraction that would perform the error recovery and flow control. </a:t>
            </a:r>
          </a:p>
          <a:p>
            <a:pPr algn="just"/>
            <a:r>
              <a:rPr lang="en-US" dirty="0" smtClean="0"/>
              <a:t>The traditional TCP, which guarantees in-order and reliable delivery, is the classical wired networks transmission protocol. </a:t>
            </a:r>
          </a:p>
          <a:p>
            <a:pPr algn="just"/>
            <a:r>
              <a:rPr lang="en-US" dirty="0" smtClean="0"/>
              <a:t>Since the transition to the wireless domain should be compatible with the existing infrastructure, there is need for modifications of the existing protocols.</a:t>
            </a:r>
          </a:p>
          <a:p>
            <a:pPr algn="just"/>
            <a:r>
              <a:rPr lang="en-US" dirty="0" smtClean="0"/>
              <a:t>This is the correct approach rather than resorting to a completely new set of protocols.</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dirty="0" smtClean="0"/>
              <a:t>Traditional TCP</a:t>
            </a:r>
            <a:endParaRPr lang="en-US" dirty="0"/>
          </a:p>
        </p:txBody>
      </p:sp>
      <p:sp>
        <p:nvSpPr>
          <p:cNvPr id="3" name="Content Placeholder 2"/>
          <p:cNvSpPr>
            <a:spLocks noGrp="1"/>
          </p:cNvSpPr>
          <p:nvPr>
            <p:ph idx="1"/>
          </p:nvPr>
        </p:nvSpPr>
        <p:spPr/>
        <p:txBody>
          <a:bodyPr>
            <a:normAutofit fontScale="70000" lnSpcReduction="20000"/>
          </a:bodyPr>
          <a:lstStyle/>
          <a:p>
            <a:pPr algn="just"/>
            <a:r>
              <a:rPr lang="en-US" dirty="0" smtClean="0"/>
              <a:t>TCP provides a connection-oriented, reliable, and byte stream service.</a:t>
            </a:r>
          </a:p>
          <a:p>
            <a:pPr algn="just"/>
            <a:r>
              <a:rPr lang="en-US" dirty="0" smtClean="0"/>
              <a:t>The term connection-oriented means the two applications using TCP must establish a TCP connection with each other before they can exchange data.</a:t>
            </a:r>
          </a:p>
          <a:p>
            <a:pPr algn="just"/>
            <a:r>
              <a:rPr lang="en-US" dirty="0" smtClean="0"/>
              <a:t>It is a full duplex protocol, meaning that each TCP connection supports a pair of byte streams, one flowing in each direction.</a:t>
            </a:r>
          </a:p>
          <a:p>
            <a:pPr algn="just"/>
            <a:r>
              <a:rPr lang="en-US" dirty="0" smtClean="0"/>
              <a:t>TCP includes a flow-control mechanism for each of these byte streams that allows the receiver to limit how much data the sender can transmit.</a:t>
            </a:r>
          </a:p>
          <a:p>
            <a:pPr algn="just"/>
            <a:r>
              <a:rPr lang="en-US" dirty="0" smtClean="0"/>
              <a:t>TCP also implements a congestion-control mechanism.</a:t>
            </a:r>
          </a:p>
          <a:p>
            <a:pPr algn="just"/>
            <a:r>
              <a:rPr lang="en-US" dirty="0" smtClean="0"/>
              <a:t>TCP divides the data stream to be sent into smaller segments and assigns sequence numbers to them.</a:t>
            </a:r>
          </a:p>
          <a:p>
            <a:pPr algn="just"/>
            <a:r>
              <a:rPr lang="en-US" dirty="0" smtClean="0"/>
              <a:t>The sequence number helps the receiver to provide the higher layers with in-order packet delivery, and also detect losses.</a:t>
            </a:r>
            <a:endParaRPr lang="en-US"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dirty="0" smtClean="0"/>
              <a:t>Traditional TCP</a:t>
            </a:r>
            <a:endParaRPr lang="en-US" dirty="0"/>
          </a:p>
        </p:txBody>
      </p:sp>
      <p:sp>
        <p:nvSpPr>
          <p:cNvPr id="3" name="Content Placeholder 2"/>
          <p:cNvSpPr>
            <a:spLocks noGrp="1"/>
          </p:cNvSpPr>
          <p:nvPr>
            <p:ph idx="1"/>
          </p:nvPr>
        </p:nvSpPr>
        <p:spPr/>
        <p:txBody>
          <a:bodyPr>
            <a:normAutofit fontScale="77500" lnSpcReduction="20000"/>
          </a:bodyPr>
          <a:lstStyle/>
          <a:p>
            <a:pPr algn="just"/>
            <a:r>
              <a:rPr lang="en-US" dirty="0" smtClean="0"/>
              <a:t>The sliding window mechanism employed by TCP guarantees the reliable delivery of data, ensures that the data is delivered in order, and enforces flow control between the sender and the receiver.</a:t>
            </a:r>
          </a:p>
          <a:p>
            <a:pPr algn="just"/>
            <a:r>
              <a:rPr lang="en-US" dirty="0" smtClean="0"/>
              <a:t>In the sliding-window process, the sender sends several packets before awaiting acknowledgment of any of them, and the receiver acknowledges several packets at a time by sending to the transmitter the relative byte position of the last byte of the message that it has received successfully. </a:t>
            </a:r>
          </a:p>
          <a:p>
            <a:pPr algn="just"/>
            <a:r>
              <a:rPr lang="en-US" dirty="0" smtClean="0"/>
              <a:t>The number of packets to be sent before the wait for acknowledgment (window size) is set dynamically, that is, it can change from time to time depending on network conditions.</a:t>
            </a:r>
            <a:endParaRPr lang="en-US"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Traditional TCP</a:t>
            </a:r>
            <a:endParaRPr lang="en-US" dirty="0"/>
          </a:p>
        </p:txBody>
      </p:sp>
      <p:sp>
        <p:nvSpPr>
          <p:cNvPr id="3" name="Content Placeholder 2"/>
          <p:cNvSpPr>
            <a:spLocks noGrp="1"/>
          </p:cNvSpPr>
          <p:nvPr>
            <p:ph idx="1"/>
          </p:nvPr>
        </p:nvSpPr>
        <p:spPr/>
        <p:txBody>
          <a:bodyPr>
            <a:normAutofit fontScale="77500" lnSpcReduction="20000"/>
          </a:bodyPr>
          <a:lstStyle/>
          <a:p>
            <a:pPr algn="just"/>
            <a:r>
              <a:rPr lang="en-US" dirty="0" smtClean="0"/>
              <a:t>Because the major cause of packet loss in the wired domain is congestion, TCP assumes that any loss is due to congestion.</a:t>
            </a:r>
          </a:p>
          <a:p>
            <a:pPr algn="just"/>
            <a:r>
              <a:rPr lang="en-US" dirty="0" smtClean="0"/>
              <a:t>The TCP congestion control mechanism works as below. </a:t>
            </a:r>
          </a:p>
          <a:p>
            <a:pPr algn="just"/>
            <a:r>
              <a:rPr lang="en-US" dirty="0" smtClean="0"/>
              <a:t>Initially, the TCP sender sets the congestion window to the size of one maximum TCP segment [also known as maximum segment size (MSS)].</a:t>
            </a:r>
          </a:p>
          <a:p>
            <a:pPr algn="just"/>
            <a:r>
              <a:rPr lang="en-US" dirty="0" smtClean="0"/>
              <a:t>The congestion window gets doubled for each successful transmission of the current window. </a:t>
            </a:r>
          </a:p>
          <a:p>
            <a:pPr algn="just"/>
            <a:r>
              <a:rPr lang="en-US" dirty="0" smtClean="0"/>
              <a:t>This process continues until the size of the congestion window exceeds the size of the receiver window or the TCP sender notices a timeout for any TCP segment. </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Traditional TCP</a:t>
            </a:r>
            <a:endParaRPr lang="en-US" dirty="0"/>
          </a:p>
        </p:txBody>
      </p:sp>
      <p:sp>
        <p:nvSpPr>
          <p:cNvPr id="3" name="Content Placeholder 2"/>
          <p:cNvSpPr>
            <a:spLocks noGrp="1"/>
          </p:cNvSpPr>
          <p:nvPr>
            <p:ph idx="1"/>
          </p:nvPr>
        </p:nvSpPr>
        <p:spPr/>
        <p:txBody>
          <a:bodyPr>
            <a:normAutofit fontScale="70000" lnSpcReduction="20000"/>
          </a:bodyPr>
          <a:lstStyle/>
          <a:p>
            <a:pPr algn="just"/>
            <a:r>
              <a:rPr lang="en-US" dirty="0" smtClean="0"/>
              <a:t>The TCP sender interprets the timeout event as network congestion, initializes a parameter called slow start threshold to half the current congestion window size, and resets the congestion window size to one MSS. </a:t>
            </a:r>
          </a:p>
          <a:p>
            <a:pPr algn="just"/>
            <a:r>
              <a:rPr lang="en-US" dirty="0" smtClean="0"/>
              <a:t>It then continues to double the congestion window on every successful transmission and repeats the process until the congestion window size reaches the slow start window threshold.</a:t>
            </a:r>
          </a:p>
          <a:p>
            <a:pPr algn="just"/>
            <a:r>
              <a:rPr lang="en-US" dirty="0" smtClean="0"/>
              <a:t>Once the threshold is reached, the TCP sender increases the congestion window size by one MSS for each successful transmission of the window. </a:t>
            </a:r>
          </a:p>
          <a:p>
            <a:pPr algn="just"/>
            <a:r>
              <a:rPr lang="en-US" dirty="0" smtClean="0"/>
              <a:t>This mechanism whereby the congestion window size is brought down to one MSS each time network congestion is detected and then is incremented as described above is referred to as slow start.</a:t>
            </a: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Traditional TCP</a:t>
            </a:r>
            <a:endParaRPr lang="en-US" dirty="0"/>
          </a:p>
        </p:txBody>
      </p:sp>
      <p:sp>
        <p:nvSpPr>
          <p:cNvPr id="3" name="Content Placeholder 2"/>
          <p:cNvSpPr>
            <a:spLocks noGrp="1"/>
          </p:cNvSpPr>
          <p:nvPr>
            <p:ph idx="1"/>
          </p:nvPr>
        </p:nvSpPr>
        <p:spPr/>
        <p:txBody>
          <a:bodyPr>
            <a:normAutofit fontScale="85000" lnSpcReduction="10000"/>
          </a:bodyPr>
          <a:lstStyle/>
          <a:p>
            <a:pPr algn="just"/>
            <a:r>
              <a:rPr lang="en-US" dirty="0" smtClean="0"/>
              <a:t>Another important characteristic of TCP is fast retransmit and recovery.</a:t>
            </a:r>
          </a:p>
          <a:p>
            <a:pPr algn="just"/>
            <a:r>
              <a:rPr lang="en-US" dirty="0" smtClean="0"/>
              <a:t>If the receiver receives packets out of order, it continues to send the acknowledgment for the last packet received in sequence.</a:t>
            </a:r>
          </a:p>
          <a:p>
            <a:pPr algn="just"/>
            <a:r>
              <a:rPr lang="en-US" dirty="0" smtClean="0"/>
              <a:t>This indicates to the sender that some intermediate packet was lost and the sender need not invoke the congestion control mechanism.</a:t>
            </a:r>
          </a:p>
          <a:p>
            <a:pPr algn="just"/>
            <a:r>
              <a:rPr lang="en-US" dirty="0" smtClean="0"/>
              <a:t>The sender then reduces the window size by half and retransmits the missing packet.</a:t>
            </a:r>
          </a:p>
          <a:p>
            <a:pPr algn="just"/>
            <a:r>
              <a:rPr lang="en-US" dirty="0" smtClean="0"/>
              <a:t>This avoids the slow start phase.</a:t>
            </a:r>
            <a:endParaRPr lang="en-US"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ChangeArrowheads="1"/>
          </p:cNvSpPr>
          <p:nvPr>
            <p:ph type="title"/>
          </p:nvPr>
        </p:nvSpPr>
        <p:spPr>
          <a:xfrm>
            <a:off x="457200" y="274638"/>
            <a:ext cx="8229600" cy="825500"/>
          </a:xfrm>
        </p:spPr>
        <p:txBody>
          <a:bodyPr/>
          <a:lstStyle/>
          <a:p>
            <a:r>
              <a:rPr lang="en-US" altLang="ko-KR" sz="3600" b="1">
                <a:ea typeface="Gulim" pitchFamily="34" charset="-127"/>
              </a:rPr>
              <a:t>Traditional TCP</a:t>
            </a:r>
            <a:endParaRPr lang="en-US" sz="3600" b="1"/>
          </a:p>
        </p:txBody>
      </p:sp>
      <p:pic>
        <p:nvPicPr>
          <p:cNvPr id="36868" name="Picture 4" descr="TCP Sliding Window"/>
          <p:cNvPicPr>
            <a:picLocks noChangeAspect="1" noChangeArrowheads="1"/>
          </p:cNvPicPr>
          <p:nvPr/>
        </p:nvPicPr>
        <p:blipFill>
          <a:blip r:embed="rId2" cstate="print"/>
          <a:srcRect/>
          <a:stretch>
            <a:fillRect/>
          </a:stretch>
        </p:blipFill>
        <p:spPr bwMode="auto">
          <a:xfrm>
            <a:off x="914400" y="1258888"/>
            <a:ext cx="7466013" cy="5599112"/>
          </a:xfrm>
          <a:prstGeom prst="rect">
            <a:avLst/>
          </a:prstGeom>
          <a:noFill/>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6051</TotalTime>
  <Words>2040</Words>
  <Application>Microsoft Office PowerPoint</Application>
  <PresentationFormat>On-screen Show (4:3)</PresentationFormat>
  <Paragraphs>134</Paragraphs>
  <Slides>27</Slides>
  <Notes>0</Notes>
  <HiddenSlides>1</HiddenSlides>
  <MMClips>0</MMClips>
  <ScaleCrop>false</ScaleCrop>
  <HeadingPairs>
    <vt:vector size="4" baseType="variant">
      <vt:variant>
        <vt:lpstr>Theme</vt:lpstr>
      </vt:variant>
      <vt:variant>
        <vt:i4>1</vt:i4>
      </vt:variant>
      <vt:variant>
        <vt:lpstr>Slide Titles</vt:lpstr>
      </vt:variant>
      <vt:variant>
        <vt:i4>27</vt:i4>
      </vt:variant>
    </vt:vector>
  </HeadingPairs>
  <TitlesOfParts>
    <vt:vector size="28" baseType="lpstr">
      <vt:lpstr>Office Theme</vt:lpstr>
      <vt:lpstr>TCP In Wireless Domain</vt:lpstr>
      <vt:lpstr>TCP In Wireless Domain</vt:lpstr>
      <vt:lpstr>Introduction</vt:lpstr>
      <vt:lpstr>Traditional TCP</vt:lpstr>
      <vt:lpstr>Traditional TCP</vt:lpstr>
      <vt:lpstr>Traditional TCP</vt:lpstr>
      <vt:lpstr>Traditional TCP</vt:lpstr>
      <vt:lpstr>Traditional TCP</vt:lpstr>
      <vt:lpstr>Traditional TCP</vt:lpstr>
      <vt:lpstr>Traditional TCP</vt:lpstr>
      <vt:lpstr>TCP Over Wireless</vt:lpstr>
      <vt:lpstr>TCP Over Wireless</vt:lpstr>
      <vt:lpstr>TCP Over Wireless</vt:lpstr>
      <vt:lpstr>TCP Over Wireless</vt:lpstr>
      <vt:lpstr>Snoop TCP</vt:lpstr>
      <vt:lpstr>TCP-Unaware Link Layer</vt:lpstr>
      <vt:lpstr>TCP-Unaware Link Layer</vt:lpstr>
      <vt:lpstr>Indirect TCP</vt:lpstr>
      <vt:lpstr>Indirect TCP</vt:lpstr>
      <vt:lpstr>Mobile TCP</vt:lpstr>
      <vt:lpstr>Mobile TCP</vt:lpstr>
      <vt:lpstr>Explicit Loss Notification</vt:lpstr>
      <vt:lpstr>WTCP</vt:lpstr>
      <vt:lpstr>WTCP</vt:lpstr>
      <vt:lpstr>TCP SACK</vt:lpstr>
      <vt:lpstr>Transaction-Oriented TCP</vt:lpstr>
      <vt:lpstr>Summary of the various approaches</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TCP In Wireless Domain</dc:title>
  <dc:creator>AVINASH</dc:creator>
  <cp:lastModifiedBy>AVINASH</cp:lastModifiedBy>
  <cp:revision>41</cp:revision>
  <dcterms:created xsi:type="dcterms:W3CDTF">2006-08-16T00:00:00Z</dcterms:created>
  <dcterms:modified xsi:type="dcterms:W3CDTF">2022-11-07T15:16:37Z</dcterms:modified>
</cp:coreProperties>
</file>