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73" r:id="rId11"/>
    <p:sldId id="274" r:id="rId12"/>
    <p:sldId id="275" r:id="rId13"/>
    <p:sldId id="276" r:id="rId14"/>
    <p:sldId id="27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Mobile IP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b="1" dirty="0" smtClean="0"/>
              <a:t>Key Mechanisms in Mobile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/>
              <a:t>Agent Discovery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Agent Registration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Tunneling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Agent Discovery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en-US" dirty="0" smtClean="0"/>
              <a:t>Agents advertise their presence by periodically broadcasting their agent advertisement messages. </a:t>
            </a:r>
          </a:p>
          <a:p>
            <a:pPr algn="just" fontAlgn="base"/>
            <a:r>
              <a:rPr lang="en-US" dirty="0" smtClean="0"/>
              <a:t>The mobile node receiving the agent advertisement messages observes whether the message is from its own home agent and determines whether it is in the home network or foreign network.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Agent Registration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 fontAlgn="base"/>
            <a:r>
              <a:rPr lang="en-US" dirty="0" smtClean="0"/>
              <a:t>Mobile node after discovering the foreign agent sends a registration request (RREQ) to the foreign agent.</a:t>
            </a:r>
          </a:p>
          <a:p>
            <a:pPr algn="just" fontAlgn="base"/>
            <a:r>
              <a:rPr lang="en-US" dirty="0" smtClean="0"/>
              <a:t>The foreign agent, in turn, sends the registration request to the home agent with the care-of-address.</a:t>
            </a:r>
          </a:p>
          <a:p>
            <a:pPr algn="just" fontAlgn="base"/>
            <a:r>
              <a:rPr lang="en-US" dirty="0" smtClean="0"/>
              <a:t>The home agent sends a registration reply (RREP) to the foreign agent.</a:t>
            </a:r>
          </a:p>
          <a:p>
            <a:pPr algn="just" fontAlgn="base"/>
            <a:r>
              <a:rPr lang="en-US" dirty="0" smtClean="0"/>
              <a:t>Then it forwards the registration reply to the mobile node and completes the process of registration.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Tunneling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It establishes a virtual pipe for the packets available between a tunnel entry and an endpoint.</a:t>
            </a:r>
          </a:p>
          <a:p>
            <a:pPr algn="just"/>
            <a:r>
              <a:rPr lang="en-US" dirty="0" smtClean="0"/>
              <a:t>It is the process of sending a packet via a tunnel and it is achieved by a mechanism called encapsulation.</a:t>
            </a:r>
          </a:p>
          <a:p>
            <a:pPr algn="just"/>
            <a:r>
              <a:rPr lang="en-US" dirty="0" smtClean="0"/>
              <a:t>It takes place to forward an IP datagram from the home agent to the care-of-address.</a:t>
            </a:r>
          </a:p>
          <a:p>
            <a:pPr algn="just"/>
            <a:r>
              <a:rPr lang="en-US" dirty="0" smtClean="0"/>
              <a:t>Whenever the home agent receives a packet from the correspondent node, it encapsulates the packet with source address as home address and destination as care-of-address.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Route Optimization in Mobile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 fontAlgn="base"/>
            <a:r>
              <a:rPr lang="en-US" dirty="0" smtClean="0"/>
              <a:t>The route optimization adds a conceptual data structure, the binding cache, to the correspondent node.</a:t>
            </a:r>
          </a:p>
          <a:p>
            <a:pPr algn="just" fontAlgn="base"/>
            <a:r>
              <a:rPr lang="en-US" dirty="0" smtClean="0"/>
              <a:t>The binding cache contains bindings for the mobile node’s home address and its current care-of-address.</a:t>
            </a:r>
          </a:p>
          <a:p>
            <a:pPr algn="just" fontAlgn="base"/>
            <a:r>
              <a:rPr lang="en-US" dirty="0" smtClean="0"/>
              <a:t>Every time the home agent receives an IP datagram that is destined to a mobile node currently away from the home network, it sends a binding update to the correspondent node to update the information in the correspondent node’s binding cache.</a:t>
            </a:r>
          </a:p>
          <a:p>
            <a:pPr algn="just" fontAlgn="base"/>
            <a:r>
              <a:rPr lang="en-US" dirty="0" smtClean="0"/>
              <a:t>After this, the correspondent node can directly tunnel packets to the mobile node.</a:t>
            </a:r>
          </a:p>
          <a:p>
            <a:pPr algn="just" fontAlgn="base"/>
            <a:r>
              <a:rPr lang="en-US" dirty="0" smtClean="0"/>
              <a:t>Mobile IP is provided by the network providers.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Mobile 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/>
              <a:t>Introduction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Terminologies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Working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Key Mechanisms in Mobile </a:t>
            </a:r>
            <a:r>
              <a:rPr lang="en-US" dirty="0" smtClean="0"/>
              <a:t>IP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Agent Discovery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Agent Registration</a:t>
            </a:r>
          </a:p>
          <a:p>
            <a:pPr lvl="1" algn="just">
              <a:buFont typeface="Wingdings" pitchFamily="2" charset="2"/>
              <a:buChar char="Ø"/>
            </a:pPr>
            <a:r>
              <a:rPr lang="en-US" dirty="0" smtClean="0"/>
              <a:t>Tunneling</a:t>
            </a:r>
            <a:endParaRPr lang="en-US" dirty="0" smtClean="0"/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Route </a:t>
            </a:r>
            <a:r>
              <a:rPr lang="en-US" dirty="0" smtClean="0"/>
              <a:t>Optimization in Mobile IP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Introducton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 smtClean="0"/>
              <a:t>Mobile IP</a:t>
            </a:r>
            <a:r>
              <a:rPr lang="en-US" dirty="0" smtClean="0"/>
              <a:t> is a communication protocol (created by extending Internet Protocol, IP) that allows the users to move from one network to another with the same IP address. </a:t>
            </a:r>
          </a:p>
          <a:p>
            <a:pPr algn="just"/>
            <a:r>
              <a:rPr lang="en-US" dirty="0" smtClean="0"/>
              <a:t>It ensures that the communication will continue without the user’s sessions or connections being dropped. 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Terminologies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 fontAlgn="base"/>
            <a:r>
              <a:rPr lang="en-US" b="1" dirty="0" smtClean="0"/>
              <a:t>Mobile Node (MN)</a:t>
            </a:r>
            <a:r>
              <a:rPr lang="en-US" dirty="0" smtClean="0"/>
              <a:t> is the hand-held communication device that the user carries e.g. Cell phone.</a:t>
            </a:r>
          </a:p>
          <a:p>
            <a:pPr algn="just" fontAlgn="base"/>
            <a:r>
              <a:rPr lang="en-US" b="1" dirty="0" smtClean="0"/>
              <a:t>Home Network</a:t>
            </a:r>
            <a:r>
              <a:rPr lang="en-US" dirty="0" smtClean="0"/>
              <a:t> is a network to which the mobile node originally belongs as per its assigned IP address (home address).</a:t>
            </a:r>
          </a:p>
          <a:p>
            <a:pPr algn="just" fontAlgn="base"/>
            <a:r>
              <a:rPr lang="en-US" b="1" dirty="0" smtClean="0"/>
              <a:t>Home Agent (HA)</a:t>
            </a:r>
            <a:r>
              <a:rPr lang="en-US" dirty="0" smtClean="0"/>
              <a:t> is a router in-home network to which the mobile node was originally connected</a:t>
            </a:r>
          </a:p>
          <a:p>
            <a:pPr algn="just" fontAlgn="base"/>
            <a:r>
              <a:rPr lang="en-US" b="1" dirty="0" smtClean="0"/>
              <a:t>Home Address</a:t>
            </a:r>
            <a:r>
              <a:rPr lang="en-US" dirty="0" smtClean="0"/>
              <a:t> is the permanent IP address assigned to the mobile node (within its home network).</a:t>
            </a:r>
          </a:p>
          <a:p>
            <a:pPr algn="just" fontAlgn="base"/>
            <a:r>
              <a:rPr lang="en-US" b="1" dirty="0" smtClean="0"/>
              <a:t>Foreign Network </a:t>
            </a:r>
            <a:r>
              <a:rPr lang="en-US" dirty="0" smtClean="0"/>
              <a:t>is the current network to which the mobile node is visiting (away from its home network).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Terminologies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pPr algn="just" fontAlgn="base"/>
            <a:r>
              <a:rPr lang="en-US" b="1" dirty="0" smtClean="0"/>
              <a:t>Foreign Agent (FA)</a:t>
            </a:r>
            <a:r>
              <a:rPr lang="en-US" dirty="0" smtClean="0"/>
              <a:t> is a router in a foreign network to which the mobile node is currently connected. The packets from the home agent are sent to the foreign agent which delivers them to the mobile node.</a:t>
            </a:r>
          </a:p>
          <a:p>
            <a:pPr algn="just" fontAlgn="base"/>
            <a:r>
              <a:rPr lang="en-US" b="1" dirty="0" smtClean="0"/>
              <a:t>Correspondent Node (CN) </a:t>
            </a:r>
            <a:r>
              <a:rPr lang="en-US" dirty="0" smtClean="0"/>
              <a:t>is a device on the internet communicating to the mobile node.</a:t>
            </a:r>
          </a:p>
          <a:p>
            <a:pPr algn="just" fontAlgn="base"/>
            <a:r>
              <a:rPr lang="en-US" b="1" dirty="0" smtClean="0"/>
              <a:t>Care-of Address (COA) </a:t>
            </a:r>
            <a:r>
              <a:rPr lang="en-US" dirty="0" smtClean="0"/>
              <a:t>is the temporary address used by a mobile node while it is moving away from its home network.</a:t>
            </a:r>
          </a:p>
          <a:p>
            <a:pPr algn="just" fontAlgn="base"/>
            <a:r>
              <a:rPr lang="en-US" b="1" dirty="0" smtClean="0"/>
              <a:t>Foreign agent COA, </a:t>
            </a:r>
            <a:r>
              <a:rPr lang="en-US" dirty="0" smtClean="0"/>
              <a:t>the COA could be located at the FA, i.e., the COA is an IP address of the FA. The FA is the tunnel end-point and forwards packets to the MN. Many MN using the FA can share this COA as a common COA.</a:t>
            </a:r>
          </a:p>
          <a:p>
            <a:pPr algn="just" fontAlgn="base"/>
            <a:r>
              <a:rPr lang="en-US" b="1" dirty="0" smtClean="0"/>
              <a:t>Co-located COA, </a:t>
            </a:r>
            <a:r>
              <a:rPr lang="en-US" dirty="0" smtClean="0"/>
              <a:t>the COA is co-located if the MN temporarily acquired an additional IP address which acts as COA. This address is now topologically correct, and the tunnel endpoint is at the MN. Co-located addresses can be acquired using services such as DHCP.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Working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 fontAlgn="base"/>
            <a:r>
              <a:rPr lang="en-US" dirty="0" smtClean="0"/>
              <a:t>The correspondent node sends the data to the mobile node.</a:t>
            </a:r>
          </a:p>
          <a:p>
            <a:pPr algn="just" fontAlgn="base"/>
            <a:r>
              <a:rPr lang="en-US" dirty="0" smtClean="0"/>
              <a:t>Data packets contain the correspondent node’s address (Source) and home address (Destination). Packets reach the home agent.</a:t>
            </a:r>
          </a:p>
          <a:p>
            <a:pPr algn="just" fontAlgn="base"/>
            <a:r>
              <a:rPr lang="en-US" dirty="0" smtClean="0"/>
              <a:t>But now mobile node is not in the home network, it has moved into the foreign network.</a:t>
            </a:r>
          </a:p>
          <a:p>
            <a:pPr algn="just" fontAlgn="base"/>
            <a:r>
              <a:rPr lang="en-US" dirty="0" smtClean="0"/>
              <a:t>The foreign agent sends the care-of-address to the home agent to which all the packets should be sent.</a:t>
            </a:r>
          </a:p>
          <a:p>
            <a:pPr algn="just" fontAlgn="base"/>
            <a:r>
              <a:rPr lang="en-US" dirty="0" smtClean="0"/>
              <a:t>Now, a tunnel will be established between the home agent and the foreign agent by the process of tunneling.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Working</a:t>
            </a:r>
            <a:endParaRPr lang="en-US" dirty="0"/>
          </a:p>
        </p:txBody>
      </p:sp>
      <p:pic>
        <p:nvPicPr>
          <p:cNvPr id="1026" name="Picture 2" descr="C:\Users\AVINASH\Desktop\mobi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43000"/>
            <a:ext cx="9145944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fontAlgn="base"/>
            <a:r>
              <a:rPr lang="en-US" dirty="0" smtClean="0"/>
              <a:t>Tunneling establishes a virtual pipe for the packets available between a tunnel entry and an endpoint.</a:t>
            </a:r>
          </a:p>
          <a:p>
            <a:pPr algn="just" fontAlgn="base"/>
            <a:r>
              <a:rPr lang="en-US" dirty="0" smtClean="0"/>
              <a:t>It is the process of sending a packet via a tunnel and it is achieved by a mechanism called encapsulation.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Working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 fontAlgn="base"/>
            <a:r>
              <a:rPr lang="en-US" dirty="0" smtClean="0"/>
              <a:t>Now, the home agent encapsulates the data packets into new packets in which the source address is the home address and destination is the care-of-address and sends it through the tunnel to the foreign agent.</a:t>
            </a:r>
          </a:p>
          <a:p>
            <a:pPr algn="just" fontAlgn="base"/>
            <a:r>
              <a:rPr lang="en-US" dirty="0" smtClean="0"/>
              <a:t>Foreign agent, on another side of the tunnel, receives the data packets, </a:t>
            </a:r>
            <a:r>
              <a:rPr lang="en-US" dirty="0" err="1" smtClean="0"/>
              <a:t>decapsulates</a:t>
            </a:r>
            <a:r>
              <a:rPr lang="en-US" dirty="0" smtClean="0"/>
              <a:t> them, and sends them to the mobile node.</a:t>
            </a:r>
          </a:p>
          <a:p>
            <a:pPr algn="just" fontAlgn="base"/>
            <a:r>
              <a:rPr lang="en-US" dirty="0" smtClean="0"/>
              <a:t>The mobile node in response to the data packets received sends a reply in response to the foreign agent. </a:t>
            </a:r>
          </a:p>
          <a:p>
            <a:pPr algn="just" fontAlgn="base"/>
            <a:r>
              <a:rPr lang="en-US" dirty="0" smtClean="0"/>
              <a:t>The foreign agent directly sends the reply to the correspondent node.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</TotalTime>
  <Words>544</Words>
  <Application>Microsoft Office PowerPoint</Application>
  <PresentationFormat>On-screen Show (4:3)</PresentationFormat>
  <Paragraphs>63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Mobile IP</vt:lpstr>
      <vt:lpstr>Mobile IP</vt:lpstr>
      <vt:lpstr>Introducton</vt:lpstr>
      <vt:lpstr>Terminologies</vt:lpstr>
      <vt:lpstr>Terminologies</vt:lpstr>
      <vt:lpstr>Working</vt:lpstr>
      <vt:lpstr>Working</vt:lpstr>
      <vt:lpstr>Working</vt:lpstr>
      <vt:lpstr>Working</vt:lpstr>
      <vt:lpstr>Key Mechanisms in Mobile IP</vt:lpstr>
      <vt:lpstr>Agent Discovery</vt:lpstr>
      <vt:lpstr>Agent Registration</vt:lpstr>
      <vt:lpstr>Tunneling</vt:lpstr>
      <vt:lpstr>Route Optimization in Mobile IP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IP</dc:title>
  <dc:creator>AVINASH</dc:creator>
  <cp:lastModifiedBy>AVINASH</cp:lastModifiedBy>
  <cp:revision>15</cp:revision>
  <dcterms:created xsi:type="dcterms:W3CDTF">2006-08-16T00:00:00Z</dcterms:created>
  <dcterms:modified xsi:type="dcterms:W3CDTF">2022-11-04T03:39:41Z</dcterms:modified>
</cp:coreProperties>
</file>