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8" r:id="rId5"/>
    <p:sldId id="259" r:id="rId6"/>
    <p:sldId id="260" r:id="rId7"/>
    <p:sldId id="261" r:id="rId8"/>
    <p:sldId id="264" r:id="rId9"/>
    <p:sldId id="265" r:id="rId10"/>
    <p:sldId id="266" r:id="rId11"/>
    <p:sldId id="262" r:id="rId12"/>
    <p:sldId id="267" r:id="rId13"/>
    <p:sldId id="263" r:id="rId14"/>
    <p:sldId id="269"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4" d="100"/>
          <a:sy n="64" d="100"/>
        </p:scale>
        <p:origin x="-1482"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11/1/2022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11/1/2022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11/1/2022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11/1/2022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11/1/2022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t>UNIT-III</a:t>
            </a:r>
            <a:endParaRPr lang="en-US" dirty="0"/>
          </a:p>
        </p:txBody>
      </p:sp>
      <p:sp>
        <p:nvSpPr>
          <p:cNvPr id="3" name="Subtitle 2"/>
          <p:cNvSpPr>
            <a:spLocks noGrp="1"/>
          </p:cNvSpPr>
          <p:nvPr>
            <p:ph type="subTitle" idx="1"/>
          </p:nvPr>
        </p:nvSpPr>
        <p:spPr/>
        <p:txBody>
          <a:bodyPr/>
          <a:lstStyle/>
          <a:p>
            <a:r>
              <a:rPr lang="en-US" dirty="0" smtClean="0">
                <a:solidFill>
                  <a:schemeClr val="tx1"/>
                </a:solidFill>
              </a:rPr>
              <a:t>PART-A</a:t>
            </a:r>
          </a:p>
          <a:p>
            <a:r>
              <a:rPr lang="en-US" b="1" dirty="0" smtClean="0">
                <a:solidFill>
                  <a:schemeClr val="tx1"/>
                </a:solidFill>
              </a:rPr>
              <a:t>WIRELESS INTERNET</a:t>
            </a:r>
            <a:endParaRPr lang="en-US" dirty="0">
              <a:solidFill>
                <a:schemeClr val="tx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Address Mobility</a:t>
            </a:r>
            <a:endParaRPr lang="en-US" dirty="0"/>
          </a:p>
        </p:txBody>
      </p:sp>
      <p:sp>
        <p:nvSpPr>
          <p:cNvPr id="3" name="Content Placeholder 2"/>
          <p:cNvSpPr>
            <a:spLocks noGrp="1"/>
          </p:cNvSpPr>
          <p:nvPr>
            <p:ph idx="1"/>
          </p:nvPr>
        </p:nvSpPr>
        <p:spPr>
          <a:xfrm>
            <a:off x="457200" y="1600200"/>
            <a:ext cx="8229600" cy="4876800"/>
          </a:xfrm>
        </p:spPr>
        <p:txBody>
          <a:bodyPr>
            <a:normAutofit fontScale="85000" lnSpcReduction="20000"/>
          </a:bodyPr>
          <a:lstStyle/>
          <a:p>
            <a:pPr algn="just"/>
            <a:r>
              <a:rPr lang="en-US" dirty="0" smtClean="0"/>
              <a:t>Hence the traditional IP addressing is not supportive of address mobility which is essential in wireless Internet. </a:t>
            </a:r>
          </a:p>
          <a:p>
            <a:pPr algn="just"/>
            <a:r>
              <a:rPr lang="en-US" dirty="0" smtClean="0"/>
              <a:t>Above figure shows the mobility of a node (with IP address 10.6.6.1) attached to subnet A (subnet address 10.6.6.x) moving over to another subnet B with address 10.6.15.x.</a:t>
            </a:r>
          </a:p>
          <a:p>
            <a:pPr algn="just"/>
            <a:r>
              <a:rPr lang="en-US" dirty="0" smtClean="0"/>
              <a:t>In this case, the packets addressed to the node will be routed to the subnet A instead of the subnet B, as the network part in the mobile node’s address is 10.6.6.x (see figure (c)). </a:t>
            </a:r>
          </a:p>
          <a:p>
            <a:pPr algn="just"/>
            <a:r>
              <a:rPr lang="en-US" b="1" dirty="0" err="1" smtClean="0">
                <a:solidFill>
                  <a:srgbClr val="FF0000"/>
                </a:solidFill>
              </a:rPr>
              <a:t>MobileIP</a:t>
            </a:r>
            <a:r>
              <a:rPr lang="en-US" dirty="0" smtClean="0"/>
              <a:t> is a solution that uses an address redirection mechanism for this address mobility issue in wireless Internet.</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Inefficiency of Transport Layer Protocols</a:t>
            </a:r>
            <a:endParaRPr lang="en-US" dirty="0"/>
          </a:p>
        </p:txBody>
      </p:sp>
      <p:sp>
        <p:nvSpPr>
          <p:cNvPr id="5" name="Content Placeholder 4"/>
          <p:cNvSpPr>
            <a:spLocks noGrp="1"/>
          </p:cNvSpPr>
          <p:nvPr>
            <p:ph idx="1"/>
          </p:nvPr>
        </p:nvSpPr>
        <p:spPr/>
        <p:txBody>
          <a:bodyPr>
            <a:normAutofit fontScale="77500" lnSpcReduction="20000"/>
          </a:bodyPr>
          <a:lstStyle/>
          <a:p>
            <a:pPr algn="just"/>
            <a:r>
              <a:rPr lang="en-US" dirty="0" smtClean="0"/>
              <a:t>The transport layer is very important in the Internet </a:t>
            </a:r>
            <a:r>
              <a:rPr lang="en-US" dirty="0" smtClean="0"/>
              <a:t>as-</a:t>
            </a:r>
          </a:p>
          <a:p>
            <a:pPr lvl="1" algn="just"/>
            <a:r>
              <a:rPr lang="en-US" dirty="0" smtClean="0"/>
              <a:t>it </a:t>
            </a:r>
            <a:r>
              <a:rPr lang="en-US" dirty="0" smtClean="0"/>
              <a:t>ensures setting up and maintaining end-to-end </a:t>
            </a:r>
            <a:r>
              <a:rPr lang="en-US" dirty="0" smtClean="0"/>
              <a:t>connections</a:t>
            </a:r>
          </a:p>
          <a:p>
            <a:pPr lvl="1" algn="just"/>
            <a:r>
              <a:rPr lang="en-US" dirty="0" smtClean="0"/>
              <a:t>reliable </a:t>
            </a:r>
            <a:r>
              <a:rPr lang="en-US" dirty="0" smtClean="0"/>
              <a:t>end-to-end delivery of data </a:t>
            </a:r>
            <a:r>
              <a:rPr lang="en-US" dirty="0" smtClean="0"/>
              <a:t>packets</a:t>
            </a:r>
          </a:p>
          <a:p>
            <a:pPr lvl="1" algn="just"/>
            <a:r>
              <a:rPr lang="en-US" dirty="0" smtClean="0"/>
              <a:t>flow control </a:t>
            </a:r>
            <a:r>
              <a:rPr lang="en-US" dirty="0" smtClean="0"/>
              <a:t>and congestion control. </a:t>
            </a:r>
          </a:p>
          <a:p>
            <a:pPr algn="just"/>
            <a:r>
              <a:rPr lang="en-US" dirty="0" smtClean="0"/>
              <a:t>TCP is the predominant transport layer protocol for wired networks, even though UDP, a connectionless unreliable transport layer protocol, is used by certain applications. </a:t>
            </a:r>
          </a:p>
          <a:p>
            <a:pPr algn="just"/>
            <a:r>
              <a:rPr lang="en-US" dirty="0" smtClean="0"/>
              <a:t>Wireless Internet requires efficient operation of the transport layer protocols as the wireless medium is inherently unreliable due to its time-varying and environment-dependent characteristics. </a:t>
            </a:r>
          </a:p>
          <a:p>
            <a:pPr algn="just"/>
            <a:r>
              <a:rPr lang="en-US" dirty="0" smtClean="0"/>
              <a:t>Traditional TCP invokes a congestion control algorithm in order to handle congestion in the networks. </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Inefficiency of Transport Layer Protocols</a:t>
            </a:r>
            <a:endParaRPr lang="en-US" dirty="0"/>
          </a:p>
        </p:txBody>
      </p:sp>
      <p:sp>
        <p:nvSpPr>
          <p:cNvPr id="3" name="Content Placeholder 2"/>
          <p:cNvSpPr>
            <a:spLocks noGrp="1"/>
          </p:cNvSpPr>
          <p:nvPr>
            <p:ph idx="1"/>
          </p:nvPr>
        </p:nvSpPr>
        <p:spPr/>
        <p:txBody>
          <a:bodyPr>
            <a:normAutofit fontScale="70000" lnSpcReduction="20000"/>
          </a:bodyPr>
          <a:lstStyle/>
          <a:p>
            <a:pPr algn="just"/>
            <a:r>
              <a:rPr lang="en-US" dirty="0" smtClean="0"/>
              <a:t>If a data packet or an ACK packet is lost, then TCP assumes that the loss is due to congestion and reduces the size of the congestion window by half. </a:t>
            </a:r>
          </a:p>
          <a:p>
            <a:pPr algn="just"/>
            <a:r>
              <a:rPr lang="en-US" dirty="0" smtClean="0"/>
              <a:t>With every successive packet loss the congestion window is reduced, and hence TCP provides a degraded performance in wireless links. </a:t>
            </a:r>
          </a:p>
          <a:p>
            <a:pPr algn="just"/>
            <a:r>
              <a:rPr lang="en-US" dirty="0" smtClean="0"/>
              <a:t>Even in situations where the packet loss is caused by link error or collision, the TCP invokes the congestion control algorithm leading to very low throughput. </a:t>
            </a:r>
          </a:p>
          <a:p>
            <a:pPr algn="just"/>
            <a:r>
              <a:rPr lang="en-US" dirty="0" smtClean="0"/>
              <a:t>The identification of the real cause that led to the packet loss is important in improving the performance of the TCP over wireless links. </a:t>
            </a:r>
          </a:p>
          <a:p>
            <a:pPr algn="just"/>
            <a:r>
              <a:rPr lang="en-US" dirty="0" smtClean="0"/>
              <a:t>Some of the solutions for the transport layer issues include </a:t>
            </a:r>
            <a:r>
              <a:rPr lang="en-US" b="1" dirty="0" smtClean="0">
                <a:solidFill>
                  <a:srgbClr val="FF0000"/>
                </a:solidFill>
              </a:rPr>
              <a:t>indirect-TCP (ITCP), snoop TCP, and mobile TCP.</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Inefficiency of Application Layer Protocols</a:t>
            </a:r>
            <a:endParaRPr lang="en-US" dirty="0"/>
          </a:p>
        </p:txBody>
      </p:sp>
      <p:sp>
        <p:nvSpPr>
          <p:cNvPr id="3" name="Content Placeholder 2"/>
          <p:cNvSpPr>
            <a:spLocks noGrp="1"/>
          </p:cNvSpPr>
          <p:nvPr>
            <p:ph idx="1"/>
          </p:nvPr>
        </p:nvSpPr>
        <p:spPr/>
        <p:txBody>
          <a:bodyPr>
            <a:normAutofit fontScale="77500" lnSpcReduction="20000"/>
          </a:bodyPr>
          <a:lstStyle/>
          <a:p>
            <a:pPr algn="just"/>
            <a:r>
              <a:rPr lang="en-US" dirty="0" smtClean="0"/>
              <a:t>Traditional application layer protocols used in the Internet such as HTTP, TELNET, simple mail transfer protocol (SMTP), and several markup languages such as HTML were designed and optimized for wired networks.</a:t>
            </a:r>
          </a:p>
          <a:p>
            <a:pPr algn="just"/>
            <a:r>
              <a:rPr lang="en-US" dirty="0" smtClean="0"/>
              <a:t>Many of these protocols are not very efficient when used with wireless links.</a:t>
            </a:r>
          </a:p>
          <a:p>
            <a:pPr algn="just"/>
            <a:r>
              <a:rPr lang="en-US" dirty="0" smtClean="0"/>
              <a:t>The major issues that prevent HTTP from being used in wireless Internet </a:t>
            </a:r>
            <a:r>
              <a:rPr lang="en-US" dirty="0" smtClean="0"/>
              <a:t>are</a:t>
            </a:r>
          </a:p>
          <a:p>
            <a:pPr lvl="1" algn="just"/>
            <a:r>
              <a:rPr lang="en-US" b="1" dirty="0" smtClean="0">
                <a:solidFill>
                  <a:srgbClr val="FF0000"/>
                </a:solidFill>
              </a:rPr>
              <a:t>its </a:t>
            </a:r>
            <a:r>
              <a:rPr lang="en-US" b="1" dirty="0" smtClean="0">
                <a:solidFill>
                  <a:srgbClr val="FF0000"/>
                </a:solidFill>
              </a:rPr>
              <a:t>stateless </a:t>
            </a:r>
            <a:r>
              <a:rPr lang="en-US" b="1" dirty="0" smtClean="0">
                <a:solidFill>
                  <a:srgbClr val="FF0000"/>
                </a:solidFill>
              </a:rPr>
              <a:t>operation</a:t>
            </a:r>
          </a:p>
          <a:p>
            <a:pPr lvl="1" algn="just"/>
            <a:r>
              <a:rPr lang="en-US" b="1" dirty="0" smtClean="0">
                <a:solidFill>
                  <a:srgbClr val="FF0000"/>
                </a:solidFill>
              </a:rPr>
              <a:t>high </a:t>
            </a:r>
            <a:r>
              <a:rPr lang="en-US" b="1" dirty="0" smtClean="0">
                <a:solidFill>
                  <a:srgbClr val="FF0000"/>
                </a:solidFill>
              </a:rPr>
              <a:t>overhead due to character </a:t>
            </a:r>
            <a:r>
              <a:rPr lang="en-US" b="1" dirty="0" smtClean="0">
                <a:solidFill>
                  <a:srgbClr val="FF0000"/>
                </a:solidFill>
              </a:rPr>
              <a:t>encoding</a:t>
            </a:r>
          </a:p>
          <a:p>
            <a:pPr lvl="1" algn="just"/>
            <a:r>
              <a:rPr lang="en-US" b="1" dirty="0" smtClean="0">
                <a:solidFill>
                  <a:srgbClr val="FF0000"/>
                </a:solidFill>
              </a:rPr>
              <a:t>redundant </a:t>
            </a:r>
            <a:r>
              <a:rPr lang="en-US" b="1" dirty="0" smtClean="0">
                <a:solidFill>
                  <a:srgbClr val="FF0000"/>
                </a:solidFill>
              </a:rPr>
              <a:t>information carried in the HTTP </a:t>
            </a:r>
            <a:r>
              <a:rPr lang="en-US" b="1" dirty="0" smtClean="0">
                <a:solidFill>
                  <a:srgbClr val="FF0000"/>
                </a:solidFill>
              </a:rPr>
              <a:t>requests</a:t>
            </a:r>
          </a:p>
          <a:p>
            <a:pPr lvl="1" algn="just"/>
            <a:r>
              <a:rPr lang="en-US" b="1" dirty="0" smtClean="0">
                <a:solidFill>
                  <a:srgbClr val="FF0000"/>
                </a:solidFill>
              </a:rPr>
              <a:t>opening </a:t>
            </a:r>
            <a:r>
              <a:rPr lang="en-US" b="1" dirty="0" smtClean="0">
                <a:solidFill>
                  <a:srgbClr val="FF0000"/>
                </a:solidFill>
              </a:rPr>
              <a:t>of a new TCP connection with every </a:t>
            </a:r>
            <a:r>
              <a:rPr lang="en-US" b="1" dirty="0" smtClean="0">
                <a:solidFill>
                  <a:srgbClr val="FF0000"/>
                </a:solidFill>
              </a:rPr>
              <a:t>transaction</a:t>
            </a:r>
            <a:endParaRPr lang="en-US" b="1" dirty="0" smtClean="0">
              <a:solidFill>
                <a:srgbClr val="FF0000"/>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Inefficiency of Application Layer Protocols</a:t>
            </a:r>
            <a:endParaRPr lang="en-US" dirty="0"/>
          </a:p>
        </p:txBody>
      </p:sp>
      <p:sp>
        <p:nvSpPr>
          <p:cNvPr id="3" name="Content Placeholder 2"/>
          <p:cNvSpPr>
            <a:spLocks noGrp="1"/>
          </p:cNvSpPr>
          <p:nvPr>
            <p:ph idx="1"/>
          </p:nvPr>
        </p:nvSpPr>
        <p:spPr/>
        <p:txBody>
          <a:bodyPr>
            <a:normAutofit fontScale="92500"/>
          </a:bodyPr>
          <a:lstStyle/>
          <a:p>
            <a:pPr algn="just"/>
            <a:r>
              <a:rPr lang="en-US" dirty="0" smtClean="0"/>
              <a:t>Wireless </a:t>
            </a:r>
            <a:r>
              <a:rPr lang="en-US" dirty="0" smtClean="0"/>
              <a:t>bandwidth is limited and much more expensive compared to wired networks.</a:t>
            </a:r>
          </a:p>
          <a:p>
            <a:pPr algn="just"/>
            <a:r>
              <a:rPr lang="en-US" dirty="0" smtClean="0"/>
              <a:t>Also, the capabilities of the handheld devices are limited, making it difficult to handle computationally and bandwidth-wise expensive application protocols. </a:t>
            </a:r>
          </a:p>
          <a:p>
            <a:pPr algn="just"/>
            <a:r>
              <a:rPr lang="en-US" b="1" dirty="0" smtClean="0">
                <a:solidFill>
                  <a:srgbClr val="FF0000"/>
                </a:solidFill>
              </a:rPr>
              <a:t>Wireless application protocol (WAP)</a:t>
            </a:r>
            <a:r>
              <a:rPr lang="en-US" dirty="0" smtClean="0"/>
              <a:t> and </a:t>
            </a:r>
            <a:r>
              <a:rPr lang="en-US" b="1" dirty="0" smtClean="0">
                <a:solidFill>
                  <a:srgbClr val="FF0000"/>
                </a:solidFill>
              </a:rPr>
              <a:t>optimizations over traditional HTTP</a:t>
            </a:r>
            <a:r>
              <a:rPr lang="en-US" dirty="0" smtClean="0"/>
              <a:t> are some of the solutions for the application layer issues.</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SYLLABUS</a:t>
            </a:r>
            <a:endParaRPr lang="en-US" dirty="0"/>
          </a:p>
        </p:txBody>
      </p:sp>
      <p:sp>
        <p:nvSpPr>
          <p:cNvPr id="3" name="Content Placeholder 2"/>
          <p:cNvSpPr>
            <a:spLocks noGrp="1"/>
          </p:cNvSpPr>
          <p:nvPr>
            <p:ph idx="1"/>
          </p:nvPr>
        </p:nvSpPr>
        <p:spPr/>
        <p:txBody>
          <a:bodyPr/>
          <a:lstStyle/>
          <a:p>
            <a:pPr>
              <a:buFont typeface="Wingdings" pitchFamily="2" charset="2"/>
              <a:buChar char="Ø"/>
            </a:pPr>
            <a:r>
              <a:rPr lang="en-IN" dirty="0" smtClean="0"/>
              <a:t>What Is Wireless Internet?</a:t>
            </a:r>
          </a:p>
          <a:p>
            <a:pPr>
              <a:buFont typeface="Wingdings" pitchFamily="2" charset="2"/>
              <a:buChar char="Ø"/>
            </a:pPr>
            <a:r>
              <a:rPr lang="en-IN" dirty="0" smtClean="0"/>
              <a:t>Mobile IP</a:t>
            </a:r>
          </a:p>
          <a:p>
            <a:pPr>
              <a:buFont typeface="Wingdings" pitchFamily="2" charset="2"/>
              <a:buChar char="Ø"/>
            </a:pPr>
            <a:r>
              <a:rPr lang="en-IN" dirty="0" smtClean="0"/>
              <a:t>TCP In Wireless Domain</a:t>
            </a:r>
          </a:p>
          <a:p>
            <a:pPr>
              <a:buFont typeface="Wingdings" pitchFamily="2" charset="2"/>
              <a:buChar char="Ø"/>
            </a:pPr>
            <a:r>
              <a:rPr lang="en-IN" dirty="0" smtClean="0"/>
              <a:t>WAP</a:t>
            </a:r>
          </a:p>
          <a:p>
            <a:pPr>
              <a:buFont typeface="Wingdings" pitchFamily="2" charset="2"/>
              <a:buChar char="Ø"/>
            </a:pPr>
            <a:r>
              <a:rPr lang="en-IN" dirty="0" smtClean="0"/>
              <a:t>Optimizing Web Over Wireless</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dirty="0" smtClean="0"/>
              <a:t>What Is Wireless Internet?</a:t>
            </a:r>
            <a:endParaRPr lang="en-US" dirty="0"/>
          </a:p>
        </p:txBody>
      </p:sp>
      <p:sp>
        <p:nvSpPr>
          <p:cNvPr id="3" name="Content Placeholder 2"/>
          <p:cNvSpPr>
            <a:spLocks noGrp="1"/>
          </p:cNvSpPr>
          <p:nvPr>
            <p:ph idx="1"/>
          </p:nvPr>
        </p:nvSpPr>
        <p:spPr/>
        <p:txBody>
          <a:bodyPr/>
          <a:lstStyle/>
          <a:p>
            <a:pPr>
              <a:buFont typeface="Wingdings" pitchFamily="2" charset="2"/>
              <a:buChar char="Ø"/>
            </a:pPr>
            <a:r>
              <a:rPr lang="en-US" dirty="0" smtClean="0"/>
              <a:t>Address Mobility</a:t>
            </a:r>
          </a:p>
          <a:p>
            <a:pPr>
              <a:buFont typeface="Wingdings" pitchFamily="2" charset="2"/>
              <a:buChar char="Ø"/>
            </a:pPr>
            <a:r>
              <a:rPr lang="en-US" dirty="0" smtClean="0"/>
              <a:t>Inefficiency of Transport Layer Protocols</a:t>
            </a:r>
          </a:p>
          <a:p>
            <a:pPr>
              <a:buFont typeface="Wingdings" pitchFamily="2" charset="2"/>
              <a:buChar char="Ø"/>
            </a:pPr>
            <a:r>
              <a:rPr lang="en-US" dirty="0" smtClean="0"/>
              <a:t>Inefficiency of Application Layer Protocols</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p:txBody>
          <a:bodyPr>
            <a:normAutofit lnSpcReduction="10000"/>
          </a:bodyPr>
          <a:lstStyle/>
          <a:p>
            <a:pPr algn="just"/>
            <a:r>
              <a:rPr lang="en-US" dirty="0" smtClean="0"/>
              <a:t>Internet has caused a revolutionary change </a:t>
            </a:r>
            <a:r>
              <a:rPr lang="en-US" dirty="0" smtClean="0"/>
              <a:t>in the </a:t>
            </a:r>
            <a:r>
              <a:rPr lang="en-US" dirty="0" smtClean="0"/>
              <a:t>use of computers and search </a:t>
            </a:r>
            <a:r>
              <a:rPr lang="en-US" dirty="0" smtClean="0"/>
              <a:t>for information.</a:t>
            </a:r>
            <a:endParaRPr lang="en-US" dirty="0" smtClean="0"/>
          </a:p>
          <a:p>
            <a:pPr algn="just"/>
            <a:r>
              <a:rPr lang="en-US" dirty="0" smtClean="0"/>
              <a:t>Wireless </a:t>
            </a:r>
            <a:r>
              <a:rPr lang="en-US" dirty="0" smtClean="0"/>
              <a:t>Internet enables the users to </a:t>
            </a:r>
            <a:r>
              <a:rPr lang="en-US" dirty="0" smtClean="0"/>
              <a:t>access information </a:t>
            </a:r>
            <a:r>
              <a:rPr lang="en-US" dirty="0" smtClean="0"/>
              <a:t>and data irrespective of </a:t>
            </a:r>
            <a:r>
              <a:rPr lang="en-US" dirty="0" smtClean="0"/>
              <a:t>their location.</a:t>
            </a:r>
            <a:endParaRPr lang="en-US" dirty="0" smtClean="0"/>
          </a:p>
          <a:p>
            <a:pPr algn="just"/>
            <a:r>
              <a:rPr lang="en-US" dirty="0" smtClean="0"/>
              <a:t>Some </a:t>
            </a:r>
            <a:r>
              <a:rPr lang="en-US" dirty="0" smtClean="0"/>
              <a:t>protocols work well in wired </a:t>
            </a:r>
            <a:r>
              <a:rPr lang="en-US" dirty="0" smtClean="0"/>
              <a:t>network but </a:t>
            </a:r>
            <a:r>
              <a:rPr lang="en-US" dirty="0" smtClean="0"/>
              <a:t>perform very poor in the </a:t>
            </a:r>
            <a:r>
              <a:rPr lang="en-US" dirty="0" smtClean="0"/>
              <a:t>wireless networks </a:t>
            </a:r>
            <a:r>
              <a:rPr lang="en-US" dirty="0" smtClean="0"/>
              <a:t>such as </a:t>
            </a:r>
            <a:r>
              <a:rPr lang="en-US" dirty="0" smtClean="0"/>
              <a:t>TCP.</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dirty="0" smtClean="0"/>
              <a:t>What Is Wireless Internet?</a:t>
            </a:r>
            <a:endParaRPr lang="en-US" dirty="0"/>
          </a:p>
        </p:txBody>
      </p:sp>
      <p:sp>
        <p:nvSpPr>
          <p:cNvPr id="3" name="Content Placeholder 2"/>
          <p:cNvSpPr>
            <a:spLocks noGrp="1"/>
          </p:cNvSpPr>
          <p:nvPr>
            <p:ph idx="1"/>
          </p:nvPr>
        </p:nvSpPr>
        <p:spPr>
          <a:xfrm>
            <a:off x="457200" y="1600200"/>
            <a:ext cx="8229600" cy="5029200"/>
          </a:xfrm>
        </p:spPr>
        <p:txBody>
          <a:bodyPr>
            <a:normAutofit fontScale="77500" lnSpcReduction="20000"/>
          </a:bodyPr>
          <a:lstStyle/>
          <a:p>
            <a:pPr algn="just"/>
            <a:r>
              <a:rPr lang="en-US" dirty="0" smtClean="0"/>
              <a:t>Wireless Internet refers to the extension of the services offered by the Internet to mobile users, enabling them to access information and data irrespective of their location.</a:t>
            </a:r>
          </a:p>
          <a:p>
            <a:pPr algn="just"/>
            <a:r>
              <a:rPr lang="en-US" dirty="0" smtClean="0"/>
              <a:t>The inherent problems associated with </a:t>
            </a:r>
            <a:r>
              <a:rPr lang="en-US" b="1" dirty="0" smtClean="0">
                <a:solidFill>
                  <a:srgbClr val="FF0000"/>
                </a:solidFill>
              </a:rPr>
              <a:t>wireless domain</a:t>
            </a:r>
            <a:r>
              <a:rPr lang="en-US" dirty="0" smtClean="0"/>
              <a:t>, </a:t>
            </a:r>
            <a:r>
              <a:rPr lang="en-US" b="1" dirty="0" smtClean="0">
                <a:solidFill>
                  <a:srgbClr val="FF0000"/>
                </a:solidFill>
              </a:rPr>
              <a:t>mobility of nodes</a:t>
            </a:r>
            <a:r>
              <a:rPr lang="en-US" dirty="0" smtClean="0"/>
              <a:t>, and the </a:t>
            </a:r>
            <a:r>
              <a:rPr lang="en-US" b="1" dirty="0" smtClean="0">
                <a:solidFill>
                  <a:srgbClr val="FF0000"/>
                </a:solidFill>
              </a:rPr>
              <a:t>design of existing protocols used in the Internet</a:t>
            </a:r>
            <a:r>
              <a:rPr lang="en-US" dirty="0" smtClean="0"/>
              <a:t>, require several solutions for making the wireless Internet a reality. </a:t>
            </a:r>
          </a:p>
          <a:p>
            <a:pPr algn="just"/>
            <a:r>
              <a:rPr lang="en-US" dirty="0" smtClean="0"/>
              <a:t>An illustration of wireless Internet with its layered protocol stack at wired and wireless parts is shown in below figure.</a:t>
            </a:r>
          </a:p>
          <a:p>
            <a:pPr algn="just"/>
            <a:r>
              <a:rPr lang="en-US" dirty="0" smtClean="0"/>
              <a:t>The major issues that are to be considered for wireless Internet are-</a:t>
            </a:r>
          </a:p>
          <a:p>
            <a:pPr algn="just">
              <a:buFont typeface="Wingdings" pitchFamily="2" charset="2"/>
              <a:buChar char="Ø"/>
            </a:pPr>
            <a:r>
              <a:rPr lang="en-US" b="1" dirty="0" smtClean="0">
                <a:solidFill>
                  <a:srgbClr val="FF0000"/>
                </a:solidFill>
              </a:rPr>
              <a:t>Address mobility</a:t>
            </a:r>
          </a:p>
          <a:p>
            <a:pPr algn="just">
              <a:buFont typeface="Wingdings" pitchFamily="2" charset="2"/>
              <a:buChar char="Ø"/>
            </a:pPr>
            <a:r>
              <a:rPr lang="en-US" b="1" dirty="0" smtClean="0">
                <a:solidFill>
                  <a:srgbClr val="FF0000"/>
                </a:solidFill>
              </a:rPr>
              <a:t>Inefficiency of transport layer protocols</a:t>
            </a:r>
          </a:p>
          <a:p>
            <a:pPr algn="just">
              <a:buFont typeface="Wingdings" pitchFamily="2" charset="2"/>
              <a:buChar char="Ø"/>
            </a:pPr>
            <a:r>
              <a:rPr lang="en-US" b="1" dirty="0" smtClean="0">
                <a:solidFill>
                  <a:srgbClr val="FF0000"/>
                </a:solidFill>
              </a:rPr>
              <a:t>Inefficiency of application layer protocols</a:t>
            </a:r>
            <a:endParaRPr lang="en-US" b="1" dirty="0">
              <a:solidFill>
                <a:srgbClr val="FF0000"/>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5" name="Content Placeholder 4"/>
          <p:cNvSpPr>
            <a:spLocks noGrp="1"/>
          </p:cNvSpPr>
          <p:nvPr>
            <p:ph idx="1"/>
          </p:nvPr>
        </p:nvSpPr>
        <p:spPr/>
        <p:txBody>
          <a:bodyPr/>
          <a:lstStyle/>
          <a:p>
            <a:endParaRPr lang="en-US"/>
          </a:p>
        </p:txBody>
      </p:sp>
      <p:pic>
        <p:nvPicPr>
          <p:cNvPr id="1027" name="Picture 3"/>
          <p:cNvPicPr>
            <a:picLocks noChangeAspect="1" noChangeArrowheads="1"/>
          </p:cNvPicPr>
          <p:nvPr/>
        </p:nvPicPr>
        <p:blipFill>
          <a:blip r:embed="rId2" cstate="print"/>
          <a:srcRect/>
          <a:stretch>
            <a:fillRect/>
          </a:stretch>
        </p:blipFill>
        <p:spPr bwMode="auto">
          <a:xfrm>
            <a:off x="0" y="-1"/>
            <a:ext cx="9144000" cy="654024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Address Mobility</a:t>
            </a:r>
            <a:endParaRPr lang="en-US" dirty="0"/>
          </a:p>
        </p:txBody>
      </p:sp>
      <p:sp>
        <p:nvSpPr>
          <p:cNvPr id="3" name="Content Placeholder 2"/>
          <p:cNvSpPr>
            <a:spLocks noGrp="1"/>
          </p:cNvSpPr>
          <p:nvPr>
            <p:ph idx="1"/>
          </p:nvPr>
        </p:nvSpPr>
        <p:spPr/>
        <p:txBody>
          <a:bodyPr/>
          <a:lstStyle/>
          <a:p>
            <a:pPr algn="just"/>
            <a:r>
              <a:rPr lang="en-US" dirty="0" smtClean="0"/>
              <a:t>The network layer protocol used in the Internet is Internet protocol (IP) which was designed for wired networks with fixed nodes. </a:t>
            </a:r>
          </a:p>
          <a:p>
            <a:pPr algn="just"/>
            <a:r>
              <a:rPr lang="en-US" dirty="0" smtClean="0"/>
              <a:t>IP employs a hierarchical addressing with a </a:t>
            </a:r>
            <a:r>
              <a:rPr lang="en-US" dirty="0" smtClean="0"/>
              <a:t>unique </a:t>
            </a:r>
            <a:r>
              <a:rPr lang="en-US" dirty="0" smtClean="0"/>
              <a:t>32-bit address which has two parts, network identifier and host identifier, as shown in below figure.</a:t>
            </a:r>
            <a:endParaRPr lang="en-US" dirty="0"/>
          </a:p>
        </p:txBody>
      </p:sp>
      <p:pic>
        <p:nvPicPr>
          <p:cNvPr id="4" name="Picture 2"/>
          <p:cNvPicPr>
            <a:picLocks noChangeAspect="1" noChangeArrowheads="1"/>
          </p:cNvPicPr>
          <p:nvPr/>
        </p:nvPicPr>
        <p:blipFill>
          <a:blip r:embed="rId2" cstate="print"/>
          <a:srcRect/>
          <a:stretch>
            <a:fillRect/>
          </a:stretch>
        </p:blipFill>
        <p:spPr bwMode="auto">
          <a:xfrm>
            <a:off x="1524000" y="5105400"/>
            <a:ext cx="6248400" cy="159776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Address Mobility</a:t>
            </a:r>
            <a:endParaRPr lang="en-US" dirty="0"/>
          </a:p>
        </p:txBody>
      </p:sp>
      <p:sp>
        <p:nvSpPr>
          <p:cNvPr id="3" name="Content Placeholder 2"/>
          <p:cNvSpPr>
            <a:spLocks noGrp="1"/>
          </p:cNvSpPr>
          <p:nvPr>
            <p:ph idx="1"/>
          </p:nvPr>
        </p:nvSpPr>
        <p:spPr/>
        <p:txBody>
          <a:bodyPr>
            <a:normAutofit fontScale="85000" lnSpcReduction="20000"/>
          </a:bodyPr>
          <a:lstStyle/>
          <a:p>
            <a:pPr algn="just"/>
            <a:r>
              <a:rPr lang="en-US" dirty="0" smtClean="0"/>
              <a:t>The network identifier refers to the subnet address to which the host is connected.</a:t>
            </a:r>
          </a:p>
          <a:p>
            <a:pPr algn="just"/>
            <a:r>
              <a:rPr lang="en-US" dirty="0" smtClean="0"/>
              <a:t>This addressing scheme was used to reduce the routing table size in the core routers of the Internet, which uses only the network part of the IP address for making routing decisions.</a:t>
            </a:r>
          </a:p>
          <a:p>
            <a:pPr algn="just"/>
            <a:r>
              <a:rPr lang="en-US" dirty="0" smtClean="0"/>
              <a:t>This addressing scheme may not work directly in the wireless extension of the Internet, as the mobile hosts may move from one subnet to another, but the packets addressed to the mobile host may be delivered to the old subnet to which the node was originally attached, as illustrated in figures(b) and (c).</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Address Mobility</a:t>
            </a:r>
            <a:endParaRPr lang="en-US" dirty="0"/>
          </a:p>
        </p:txBody>
      </p:sp>
      <p:pic>
        <p:nvPicPr>
          <p:cNvPr id="2050" name="Picture 2"/>
          <p:cNvPicPr>
            <a:picLocks noChangeAspect="1" noChangeArrowheads="1"/>
          </p:cNvPicPr>
          <p:nvPr/>
        </p:nvPicPr>
        <p:blipFill>
          <a:blip r:embed="rId2" cstate="print"/>
          <a:srcRect t="26686"/>
          <a:stretch>
            <a:fillRect/>
          </a:stretch>
        </p:blipFill>
        <p:spPr bwMode="auto">
          <a:xfrm>
            <a:off x="-1" y="1447800"/>
            <a:ext cx="9065169" cy="4038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109</TotalTime>
  <Words>872</Words>
  <Application>Microsoft Office PowerPoint</Application>
  <PresentationFormat>On-screen Show (4:3)</PresentationFormat>
  <Paragraphs>64</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Office Theme</vt:lpstr>
      <vt:lpstr>UNIT-III</vt:lpstr>
      <vt:lpstr>SYLLABUS</vt:lpstr>
      <vt:lpstr>What Is Wireless Internet?</vt:lpstr>
      <vt:lpstr>Introduction</vt:lpstr>
      <vt:lpstr>What Is Wireless Internet?</vt:lpstr>
      <vt:lpstr>Slide 6</vt:lpstr>
      <vt:lpstr>Address Mobility</vt:lpstr>
      <vt:lpstr>Address Mobility</vt:lpstr>
      <vt:lpstr>Address Mobility</vt:lpstr>
      <vt:lpstr>Address Mobility</vt:lpstr>
      <vt:lpstr>Inefficiency of Transport Layer Protocols</vt:lpstr>
      <vt:lpstr>Inefficiency of Transport Layer Protocols</vt:lpstr>
      <vt:lpstr>Inefficiency of Application Layer Protocols</vt:lpstr>
      <vt:lpstr>Inefficiency of Application Layer Protocols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WIRELESS INTERNET</dc:title>
  <dc:creator>AVINASH</dc:creator>
  <cp:lastModifiedBy>AVINASH</cp:lastModifiedBy>
  <cp:revision>30</cp:revision>
  <dcterms:created xsi:type="dcterms:W3CDTF">2006-08-16T00:00:00Z</dcterms:created>
  <dcterms:modified xsi:type="dcterms:W3CDTF">2022-11-01T15:28:39Z</dcterms:modified>
</cp:coreProperties>
</file>