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64" r:id="rId5"/>
    <p:sldId id="265" r:id="rId6"/>
    <p:sldId id="268" r:id="rId7"/>
    <p:sldId id="266" r:id="rId8"/>
    <p:sldId id="267" r:id="rId9"/>
    <p:sldId id="270" r:id="rId10"/>
    <p:sldId id="269" r:id="rId11"/>
    <p:sldId id="271" r:id="rId12"/>
    <p:sldId id="272" r:id="rId13"/>
    <p:sldId id="273" r:id="rId14"/>
    <p:sldId id="274" r:id="rId15"/>
    <p:sldId id="275" r:id="rId16"/>
    <p:sldId id="276" r:id="rId17"/>
    <p:sldId id="277" r:id="rId18"/>
    <p:sldId id="278" r:id="rId19"/>
    <p:sldId id="279" r:id="rId20"/>
    <p:sldId id="280" r:id="rId21"/>
    <p:sldId id="282" r:id="rId22"/>
    <p:sldId id="281" r:id="rId23"/>
    <p:sldId id="284" r:id="rId24"/>
    <p:sldId id="283" r:id="rId25"/>
    <p:sldId id="285" r:id="rId26"/>
    <p:sldId id="286" r:id="rId27"/>
    <p:sldId id="287" r:id="rId28"/>
    <p:sldId id="258" r:id="rId29"/>
    <p:sldId id="260" r:id="rId30"/>
    <p:sldId id="261" r:id="rId31"/>
    <p:sldId id="259"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10/26/2023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10/26/2023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Use Cases</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Cases and Actors</a:t>
            </a:r>
            <a:endParaRPr lang="en-US" dirty="0"/>
          </a:p>
        </p:txBody>
      </p:sp>
      <p:sp>
        <p:nvSpPr>
          <p:cNvPr id="3" name="Content Placeholder 2"/>
          <p:cNvSpPr>
            <a:spLocks noGrp="1"/>
          </p:cNvSpPr>
          <p:nvPr>
            <p:ph idx="1"/>
          </p:nvPr>
        </p:nvSpPr>
        <p:spPr/>
        <p:txBody>
          <a:bodyPr/>
          <a:lstStyle/>
          <a:p>
            <a:pPr algn="just"/>
            <a:r>
              <a:rPr lang="en-US" dirty="0" smtClean="0"/>
              <a:t>An actor represents a coherent set of roles that users of use cases play when interacting with these use cases.</a:t>
            </a:r>
          </a:p>
          <a:p>
            <a:pPr algn="just"/>
            <a:r>
              <a:rPr lang="en-US" dirty="0" smtClean="0"/>
              <a:t>An actor represents a role that a human, a hardware device, or even another system plays with a system.</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Cases and Actors</a:t>
            </a:r>
            <a:endParaRPr lang="en-US" dirty="0"/>
          </a:p>
        </p:txBody>
      </p:sp>
      <p:sp>
        <p:nvSpPr>
          <p:cNvPr id="3" name="Content Placeholder 2"/>
          <p:cNvSpPr>
            <a:spLocks noGrp="1"/>
          </p:cNvSpPr>
          <p:nvPr>
            <p:ph idx="1"/>
          </p:nvPr>
        </p:nvSpPr>
        <p:spPr/>
        <p:txBody>
          <a:bodyPr/>
          <a:lstStyle/>
          <a:p>
            <a:pPr algn="just"/>
            <a:r>
              <a:rPr lang="en-US" dirty="0" smtClean="0"/>
              <a:t>An instance of an actor represents an individual interacting with the system in a specific way. </a:t>
            </a:r>
          </a:p>
          <a:p>
            <a:pPr algn="just"/>
            <a:r>
              <a:rPr lang="en-US" dirty="0" smtClean="0"/>
              <a:t>You'll use actors in your models, actors are not actually part of the system. They live outside the system.</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Cases and Actors</a:t>
            </a:r>
            <a:endParaRPr lang="en-US"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3238500" y="2377281"/>
            <a:ext cx="2667000" cy="2971800"/>
          </a:xfrm>
          <a:prstGeom prst="rect">
            <a:avLst/>
          </a:prstGeom>
          <a:noFill/>
          <a:ln w="9525">
            <a:noFill/>
            <a:miter lim="800000"/>
            <a:headEnd/>
            <a:tailEnd/>
          </a:ln>
        </p:spPr>
      </p:pic>
      <p:sp>
        <p:nvSpPr>
          <p:cNvPr id="5" name="TextBox 4"/>
          <p:cNvSpPr txBox="1"/>
          <p:nvPr/>
        </p:nvSpPr>
        <p:spPr>
          <a:xfrm>
            <a:off x="762000" y="1295400"/>
            <a:ext cx="7391400" cy="646331"/>
          </a:xfrm>
          <a:prstGeom prst="rect">
            <a:avLst/>
          </a:prstGeom>
          <a:noFill/>
        </p:spPr>
        <p:txBody>
          <a:bodyPr wrap="square" rtlCol="0">
            <a:spAutoFit/>
          </a:bodyPr>
          <a:lstStyle/>
          <a:p>
            <a:pPr algn="just"/>
            <a:r>
              <a:rPr lang="en-US" dirty="0" smtClean="0"/>
              <a:t>As Figure indicates, actors are rendered as stick figures. You can define general kinds of actors and specialize them using generalization relationships.</a:t>
            </a:r>
            <a:endParaRPr lang="en-US" dirty="0"/>
          </a:p>
        </p:txBody>
      </p:sp>
      <p:sp>
        <p:nvSpPr>
          <p:cNvPr id="6" name="TextBox 5"/>
          <p:cNvSpPr txBox="1"/>
          <p:nvPr/>
        </p:nvSpPr>
        <p:spPr>
          <a:xfrm>
            <a:off x="457200" y="5562600"/>
            <a:ext cx="8153400" cy="923330"/>
          </a:xfrm>
          <a:prstGeom prst="rect">
            <a:avLst/>
          </a:prstGeom>
          <a:noFill/>
        </p:spPr>
        <p:txBody>
          <a:bodyPr wrap="square" rtlCol="0">
            <a:spAutoFit/>
          </a:bodyPr>
          <a:lstStyle/>
          <a:p>
            <a:r>
              <a:rPr lang="en-US" dirty="0" smtClean="0"/>
              <a:t>Actors may be connected to use cases only by association. An association between an actor and a use case indicates that the actor and the use case communicate with one another, each one possibly sending and receiving messages.</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Cases and Flow of Events</a:t>
            </a:r>
            <a:endParaRPr lang="en-US" dirty="0"/>
          </a:p>
        </p:txBody>
      </p:sp>
      <p:sp>
        <p:nvSpPr>
          <p:cNvPr id="3" name="Content Placeholder 2"/>
          <p:cNvSpPr>
            <a:spLocks noGrp="1"/>
          </p:cNvSpPr>
          <p:nvPr>
            <p:ph idx="1"/>
          </p:nvPr>
        </p:nvSpPr>
        <p:spPr/>
        <p:txBody>
          <a:bodyPr>
            <a:normAutofit/>
          </a:bodyPr>
          <a:lstStyle/>
          <a:p>
            <a:pPr algn="just"/>
            <a:r>
              <a:rPr lang="en-US" dirty="0" smtClean="0"/>
              <a:t>A use case describes </a:t>
            </a:r>
            <a:r>
              <a:rPr lang="en-US" i="1" dirty="0" smtClean="0">
                <a:solidFill>
                  <a:srgbClr val="FF0000"/>
                </a:solidFill>
              </a:rPr>
              <a:t>what</a:t>
            </a:r>
            <a:r>
              <a:rPr lang="en-US" dirty="0" smtClean="0"/>
              <a:t> a system does but it does not specify </a:t>
            </a:r>
            <a:r>
              <a:rPr lang="en-US" i="1" dirty="0" smtClean="0">
                <a:solidFill>
                  <a:srgbClr val="FF0000"/>
                </a:solidFill>
              </a:rPr>
              <a:t>how</a:t>
            </a:r>
            <a:r>
              <a:rPr lang="en-US" dirty="0" smtClean="0"/>
              <a:t> it does that.</a:t>
            </a:r>
          </a:p>
          <a:p>
            <a:pPr algn="just"/>
            <a:r>
              <a:rPr lang="en-US" dirty="0" smtClean="0"/>
              <a:t>When you model, it's important that you keep clear the separation of concerns between this outside and inside view.</a:t>
            </a:r>
          </a:p>
          <a:p>
            <a:pPr algn="just"/>
            <a:r>
              <a:rPr lang="en-US" dirty="0" smtClean="0"/>
              <a:t>We can specify the behavior of a use case by describing the flow of events in text clearly enough for an outsider to understand it easily.</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Cases and Flow of Events</a:t>
            </a:r>
            <a:endParaRPr lang="en-US" dirty="0"/>
          </a:p>
        </p:txBody>
      </p:sp>
      <p:sp>
        <p:nvSpPr>
          <p:cNvPr id="3" name="Content Placeholder 2"/>
          <p:cNvSpPr>
            <a:spLocks noGrp="1"/>
          </p:cNvSpPr>
          <p:nvPr>
            <p:ph idx="1"/>
          </p:nvPr>
        </p:nvSpPr>
        <p:spPr/>
        <p:txBody>
          <a:bodyPr>
            <a:normAutofit/>
          </a:bodyPr>
          <a:lstStyle/>
          <a:p>
            <a:pPr algn="just"/>
            <a:r>
              <a:rPr lang="en-US" dirty="0" smtClean="0"/>
              <a:t>When we write the flow of events, we must specify when the use case starts and ends, what objects are exchanged between the system and the actor, the basic/main flow and alternate flows of events.</a:t>
            </a:r>
          </a:p>
          <a:p>
            <a:pPr algn="just"/>
            <a:r>
              <a:rPr lang="en-US" dirty="0" smtClean="0"/>
              <a:t>For example in an ATM system, we can describe the use case </a:t>
            </a:r>
            <a:r>
              <a:rPr lang="en-US" dirty="0" smtClean="0">
                <a:solidFill>
                  <a:srgbClr val="FF0000"/>
                </a:solidFill>
              </a:rPr>
              <a:t>“Validate User” </a:t>
            </a:r>
            <a:r>
              <a:rPr lang="en-US" dirty="0" smtClean="0"/>
              <a:t>in the following way:</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Main flow of events</a:t>
            </a:r>
            <a:endParaRPr lang="en-US" dirty="0"/>
          </a:p>
        </p:txBody>
      </p:sp>
      <p:sp>
        <p:nvSpPr>
          <p:cNvPr id="3" name="Content Placeholder 2"/>
          <p:cNvSpPr>
            <a:spLocks noGrp="1"/>
          </p:cNvSpPr>
          <p:nvPr>
            <p:ph idx="1"/>
          </p:nvPr>
        </p:nvSpPr>
        <p:spPr/>
        <p:txBody>
          <a:bodyPr>
            <a:normAutofit fontScale="92500" lnSpcReduction="20000"/>
          </a:bodyPr>
          <a:lstStyle/>
          <a:p>
            <a:pPr algn="just">
              <a:buFont typeface="Wingdings" pitchFamily="2" charset="2"/>
              <a:buChar char="Ø"/>
            </a:pPr>
            <a:r>
              <a:rPr lang="en-US" dirty="0" smtClean="0"/>
              <a:t>The use case starts when the system prompts the customer for a PIN number.</a:t>
            </a:r>
          </a:p>
          <a:p>
            <a:pPr algn="just">
              <a:buFont typeface="Wingdings" pitchFamily="2" charset="2"/>
              <a:buChar char="Ø"/>
            </a:pPr>
            <a:r>
              <a:rPr lang="en-US" dirty="0" smtClean="0"/>
              <a:t>The customer can now enter a PIN number via the keypad.</a:t>
            </a:r>
          </a:p>
          <a:p>
            <a:pPr algn="just">
              <a:buFont typeface="Wingdings" pitchFamily="2" charset="2"/>
              <a:buChar char="Ø"/>
            </a:pPr>
            <a:r>
              <a:rPr lang="en-US" dirty="0" smtClean="0"/>
              <a:t>The customer commits the entry by pressing the Enter button.</a:t>
            </a:r>
          </a:p>
          <a:p>
            <a:pPr algn="just">
              <a:buFont typeface="Wingdings" pitchFamily="2" charset="2"/>
              <a:buChar char="Ø"/>
            </a:pPr>
            <a:r>
              <a:rPr lang="en-US" dirty="0" smtClean="0"/>
              <a:t>The system then checks this PIN number to see if its valid or not.</a:t>
            </a:r>
          </a:p>
          <a:p>
            <a:pPr algn="just">
              <a:buFont typeface="Wingdings" pitchFamily="2" charset="2"/>
              <a:buChar char="Ø"/>
            </a:pPr>
            <a:r>
              <a:rPr lang="en-US" dirty="0" smtClean="0"/>
              <a:t>If the PIN is valid, the system acknowledges the entry, thus ending the use case.</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Exceptional flow of events</a:t>
            </a:r>
            <a:endParaRPr lang="en-US" dirty="0"/>
          </a:p>
        </p:txBody>
      </p:sp>
      <p:sp>
        <p:nvSpPr>
          <p:cNvPr id="3" name="Content Placeholder 2"/>
          <p:cNvSpPr>
            <a:spLocks noGrp="1"/>
          </p:cNvSpPr>
          <p:nvPr>
            <p:ph idx="1"/>
          </p:nvPr>
        </p:nvSpPr>
        <p:spPr/>
        <p:txBody>
          <a:bodyPr/>
          <a:lstStyle/>
          <a:p>
            <a:pPr algn="just"/>
            <a:r>
              <a:rPr lang="en-US" dirty="0" smtClean="0"/>
              <a:t>Customer can cancel the transaction at any point by pressing the Cancel button thereby restarting the use case.</a:t>
            </a:r>
          </a:p>
          <a:p>
            <a:pPr algn="just"/>
            <a:r>
              <a:rPr lang="en-US" dirty="0" smtClean="0"/>
              <a:t>No changes are made to the customer’s state.</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Exceptional flow of events</a:t>
            </a:r>
            <a:endParaRPr lang="en-US" dirty="0"/>
          </a:p>
        </p:txBody>
      </p:sp>
      <p:sp>
        <p:nvSpPr>
          <p:cNvPr id="3" name="Content Placeholder 2"/>
          <p:cNvSpPr>
            <a:spLocks noGrp="1"/>
          </p:cNvSpPr>
          <p:nvPr>
            <p:ph idx="1"/>
          </p:nvPr>
        </p:nvSpPr>
        <p:spPr/>
        <p:txBody>
          <a:bodyPr/>
          <a:lstStyle/>
          <a:p>
            <a:pPr algn="just"/>
            <a:r>
              <a:rPr lang="en-US" dirty="0" smtClean="0"/>
              <a:t>Customer can clear the PIN number anytime before confirming it and reenter a new PIN number again.</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Exceptional flow of events</a:t>
            </a:r>
            <a:endParaRPr lang="en-US" dirty="0"/>
          </a:p>
        </p:txBody>
      </p:sp>
      <p:sp>
        <p:nvSpPr>
          <p:cNvPr id="3" name="Content Placeholder 2"/>
          <p:cNvSpPr>
            <a:spLocks noGrp="1"/>
          </p:cNvSpPr>
          <p:nvPr>
            <p:ph idx="1"/>
          </p:nvPr>
        </p:nvSpPr>
        <p:spPr/>
        <p:txBody>
          <a:bodyPr/>
          <a:lstStyle/>
          <a:p>
            <a:pPr algn="just"/>
            <a:r>
              <a:rPr lang="en-US" dirty="0" smtClean="0"/>
              <a:t>If the Customer enters an invalid PIN number, the use case restarts.</a:t>
            </a:r>
          </a:p>
          <a:p>
            <a:pPr algn="just"/>
            <a:r>
              <a:rPr lang="en-US" dirty="0" smtClean="0"/>
              <a:t>If this happens, three times in a row, the system cancels the transaction, preventing the Customer from interacting with the ATM for 60 seconds.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Cases and Scenarios</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A scenario is a specific sequence of actions that illustrates behavior.</a:t>
            </a:r>
          </a:p>
          <a:p>
            <a:pPr algn="just"/>
            <a:r>
              <a:rPr lang="en-US" dirty="0" smtClean="0"/>
              <a:t>Scenarios are to use cases as instances are to classes, meaning that a scenario is basically one instance of a use case.</a:t>
            </a:r>
          </a:p>
          <a:p>
            <a:pPr algn="just"/>
            <a:r>
              <a:rPr lang="en-US" dirty="0" smtClean="0"/>
              <a:t>For example, in an online shopping system consider the use case “Purchase Product”.</a:t>
            </a:r>
          </a:p>
          <a:p>
            <a:pPr algn="just"/>
            <a:r>
              <a:rPr lang="en-US" dirty="0" smtClean="0"/>
              <a:t>For this use case, a scenario can be:</a:t>
            </a:r>
          </a:p>
          <a:p>
            <a:pPr lvl="1" algn="just"/>
            <a:r>
              <a:rPr lang="en-US" dirty="0" smtClean="0"/>
              <a:t>user </a:t>
            </a:r>
            <a:r>
              <a:rPr lang="en-US" dirty="0" err="1" smtClean="0"/>
              <a:t>Ramesh</a:t>
            </a:r>
            <a:r>
              <a:rPr lang="en-US" dirty="0" smtClean="0"/>
              <a:t> purchases a laptop.</a:t>
            </a:r>
          </a:p>
          <a:p>
            <a:pPr lvl="1" algn="just"/>
            <a:r>
              <a:rPr lang="en-US" dirty="0" smtClean="0"/>
              <a:t>Another scenario can be user Mahesh purchases a washing machine etc..</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to be Covered</a:t>
            </a:r>
            <a:endParaRPr lang="en-US" dirty="0"/>
          </a:p>
        </p:txBody>
      </p:sp>
      <p:sp>
        <p:nvSpPr>
          <p:cNvPr id="3" name="Content Placeholder 2"/>
          <p:cNvSpPr>
            <a:spLocks noGrp="1"/>
          </p:cNvSpPr>
          <p:nvPr>
            <p:ph idx="1"/>
          </p:nvPr>
        </p:nvSpPr>
        <p:spPr/>
        <p:txBody>
          <a:bodyPr/>
          <a:lstStyle/>
          <a:p>
            <a:r>
              <a:rPr lang="en-US" dirty="0" smtClean="0"/>
              <a:t>Getting Started</a:t>
            </a:r>
          </a:p>
          <a:p>
            <a:r>
              <a:rPr lang="en-US" dirty="0" smtClean="0"/>
              <a:t>Terms and Concepts</a:t>
            </a:r>
          </a:p>
          <a:p>
            <a:r>
              <a:rPr lang="en-US" dirty="0" smtClean="0"/>
              <a:t>Common Modeling Techniques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Cases and Collaborations</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t>A use case specifies what the system does but does not specify how it is implemented.</a:t>
            </a:r>
          </a:p>
          <a:p>
            <a:pPr algn="just"/>
            <a:r>
              <a:rPr lang="en-US" dirty="0" smtClean="0"/>
              <a:t>A use case is implemented by creating a collection of classes and other elements that work together to achieve the behavior of the use case.</a:t>
            </a:r>
          </a:p>
          <a:p>
            <a:pPr algn="just"/>
            <a:r>
              <a:rPr lang="en-US" dirty="0" smtClean="0"/>
              <a:t>This collection of elements, including both its static and dynamic structure, is modeled in UML as collaboration.</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Cases and Collaborations</a:t>
            </a:r>
            <a:endParaRPr lang="en-US"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1389741" y="2819400"/>
            <a:ext cx="6504878" cy="2133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Organizing Use Cases</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t>We can organize the use cases by grouping them in packages in the same manner in which we can organize classes.</a:t>
            </a:r>
          </a:p>
          <a:p>
            <a:pPr algn="just"/>
            <a:r>
              <a:rPr lang="en-US" dirty="0" smtClean="0"/>
              <a:t>We can also organize use cases by specifying generalization, include and extend relationships.</a:t>
            </a:r>
          </a:p>
          <a:p>
            <a:pPr algn="just"/>
            <a:r>
              <a:rPr lang="en-US" dirty="0" smtClean="0"/>
              <a:t>We apply these relationships in order to factor common behavior and in order to factor variants (alternatives).</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Organizing Use Cases</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Generalization among use cases is just like generalization among classes. Here it means that the child use case inherits the behavior and meaning of the parent use case.</a:t>
            </a:r>
          </a:p>
          <a:p>
            <a:pPr algn="just"/>
            <a:r>
              <a:rPr lang="en-US" dirty="0" smtClean="0"/>
              <a:t>For example, in a banking system, you might have the use case Validate User, which is responsible for verifying the identify of the user.</a:t>
            </a:r>
          </a:p>
          <a:p>
            <a:pPr algn="just"/>
            <a:r>
              <a:rPr lang="en-US" dirty="0" smtClean="0"/>
              <a:t>You might then have two specialized children of this use case (Check password and Retinal scan), both of which behave just like Validate User and may be applied anywhere Validate User appears.</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Organizing Use Cases</a:t>
            </a:r>
            <a:endParaRPr lang="en-US"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1752599" y="1900878"/>
            <a:ext cx="5699027" cy="396652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Organizing Use Cases</a:t>
            </a:r>
            <a:endParaRPr lang="en-US" dirty="0"/>
          </a:p>
        </p:txBody>
      </p:sp>
      <p:sp>
        <p:nvSpPr>
          <p:cNvPr id="3" name="Content Placeholder 2"/>
          <p:cNvSpPr>
            <a:spLocks noGrp="1"/>
          </p:cNvSpPr>
          <p:nvPr>
            <p:ph idx="1"/>
          </p:nvPr>
        </p:nvSpPr>
        <p:spPr/>
        <p:txBody>
          <a:bodyPr>
            <a:normAutofit fontScale="92500"/>
          </a:bodyPr>
          <a:lstStyle/>
          <a:p>
            <a:pPr algn="just"/>
            <a:r>
              <a:rPr lang="en-US" dirty="0" smtClean="0"/>
              <a:t>An include relationship between use cases means that the base use case explicitly incorporates the behavior of the included use case.</a:t>
            </a:r>
          </a:p>
          <a:p>
            <a:pPr algn="just"/>
            <a:r>
              <a:rPr lang="en-US" dirty="0" smtClean="0"/>
              <a:t>Such relationship is represented as a dependency stereotyped with include.</a:t>
            </a:r>
          </a:p>
          <a:p>
            <a:pPr algn="just"/>
            <a:r>
              <a:rPr lang="en-US" dirty="0" smtClean="0"/>
              <a:t>In an include relationship, the included use case cannot exist without the base use case.</a:t>
            </a:r>
          </a:p>
          <a:p>
            <a:pPr algn="just"/>
            <a:r>
              <a:rPr lang="en-US" dirty="0" smtClean="0"/>
              <a:t>The include relationship is used to separate the common behavior.</a:t>
            </a:r>
            <a:endParaRPr lang="en-US" dirty="0"/>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Organizing Use Cases</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An extend relationship between use cases means that the extending use case extends the behavior of the base use case.</a:t>
            </a:r>
          </a:p>
          <a:p>
            <a:pPr algn="just"/>
            <a:r>
              <a:rPr lang="en-US" dirty="0" smtClean="0"/>
              <a:t>Such relationship is graphically represented as dependency stereotyped with exclude.</a:t>
            </a:r>
          </a:p>
          <a:p>
            <a:pPr algn="just"/>
            <a:r>
              <a:rPr lang="en-US" dirty="0" smtClean="0"/>
              <a:t>In a extend relationship, the base use case may exist on its own but at certain points its behavior may be extended by the behavior of another use case.</a:t>
            </a:r>
          </a:p>
          <a:p>
            <a:pPr algn="just"/>
            <a:r>
              <a:rPr lang="en-US" dirty="0" smtClean="0"/>
              <a:t>The extend relationship is used to separate the optional behavior.</a:t>
            </a:r>
            <a:endParaRPr lang="en-US" dirty="0"/>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Organizing Use Cases</a:t>
            </a:r>
            <a:endParaRPr lang="en-US" dirty="0"/>
          </a:p>
        </p:txBody>
      </p:sp>
      <p:sp>
        <p:nvSpPr>
          <p:cNvPr id="6" name="Content Placeholder 5"/>
          <p:cNvSpPr>
            <a:spLocks noGrp="1"/>
          </p:cNvSpPr>
          <p:nvPr>
            <p:ph idx="1"/>
          </p:nvPr>
        </p:nvSpPr>
        <p:spPr/>
        <p:txBody>
          <a:bodyPr/>
          <a:lstStyle/>
          <a:p>
            <a:endParaRPr lang="en-US" dirty="0" smtClean="0"/>
          </a:p>
          <a:p>
            <a:endParaRPr lang="en-US" dirty="0"/>
          </a:p>
        </p:txBody>
      </p:sp>
      <p:pic>
        <p:nvPicPr>
          <p:cNvPr id="1029" name="Picture 5" descr="C:\Users\RAMESH\Desktop\4-use-case-incude.gif"/>
          <p:cNvPicPr>
            <a:picLocks noChangeAspect="1" noChangeArrowheads="1"/>
          </p:cNvPicPr>
          <p:nvPr/>
        </p:nvPicPr>
        <p:blipFill>
          <a:blip r:embed="rId2" cstate="print"/>
          <a:srcRect/>
          <a:stretch>
            <a:fillRect/>
          </a:stretch>
        </p:blipFill>
        <p:spPr bwMode="auto">
          <a:xfrm>
            <a:off x="1752600" y="1981200"/>
            <a:ext cx="4943475" cy="781050"/>
          </a:xfrm>
          <a:prstGeom prst="rect">
            <a:avLst/>
          </a:prstGeom>
          <a:noFill/>
        </p:spPr>
      </p:pic>
      <p:pic>
        <p:nvPicPr>
          <p:cNvPr id="1030" name="Picture 6" descr="C:\Users\RAMESH\Desktop\5-use-case-extend.gif"/>
          <p:cNvPicPr>
            <a:picLocks noChangeAspect="1" noChangeArrowheads="1"/>
          </p:cNvPicPr>
          <p:nvPr/>
        </p:nvPicPr>
        <p:blipFill>
          <a:blip r:embed="rId3" cstate="print"/>
          <a:srcRect/>
          <a:stretch>
            <a:fillRect/>
          </a:stretch>
        </p:blipFill>
        <p:spPr bwMode="auto">
          <a:xfrm>
            <a:off x="1752600" y="4038600"/>
            <a:ext cx="4895850" cy="781050"/>
          </a:xfrm>
          <a:prstGeom prst="rect">
            <a:avLst/>
          </a:prstGeom>
          <a:noFill/>
        </p:spPr>
      </p:pic>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Common Modeling Techniques</a:t>
            </a:r>
            <a:endParaRPr lang="en-US" dirty="0"/>
          </a:p>
        </p:txBody>
      </p:sp>
      <p:sp>
        <p:nvSpPr>
          <p:cNvPr id="3" name="Content Placeholder 2"/>
          <p:cNvSpPr>
            <a:spLocks noGrp="1"/>
          </p:cNvSpPr>
          <p:nvPr>
            <p:ph idx="1"/>
          </p:nvPr>
        </p:nvSpPr>
        <p:spPr/>
        <p:txBody>
          <a:bodyPr/>
          <a:lstStyle/>
          <a:p>
            <a:pPr algn="just">
              <a:buNone/>
            </a:pPr>
            <a:r>
              <a:rPr lang="en-US" dirty="0" smtClean="0">
                <a:solidFill>
                  <a:srgbClr val="FF0000"/>
                </a:solidFill>
              </a:rPr>
              <a:t>	There is only one type modeling techniques for Use Cases.</a:t>
            </a:r>
            <a:endParaRPr lang="en-US" dirty="0" smtClean="0"/>
          </a:p>
          <a:p>
            <a:pPr algn="just"/>
            <a:r>
              <a:rPr lang="en-US" dirty="0" smtClean="0"/>
              <a:t>Modeling the Behavior of an Element</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Modeling Techniques</a:t>
            </a:r>
            <a:endParaRPr lang="en-US" dirty="0"/>
          </a:p>
        </p:txBody>
      </p:sp>
      <p:sp>
        <p:nvSpPr>
          <p:cNvPr id="3" name="Content Placeholder 2"/>
          <p:cNvSpPr>
            <a:spLocks noGrp="1"/>
          </p:cNvSpPr>
          <p:nvPr>
            <p:ph idx="1"/>
          </p:nvPr>
        </p:nvSpPr>
        <p:spPr/>
        <p:txBody>
          <a:bodyPr>
            <a:normAutofit/>
          </a:bodyPr>
          <a:lstStyle/>
          <a:p>
            <a:pPr algn="just">
              <a:buNone/>
            </a:pPr>
            <a:r>
              <a:rPr lang="en-US" dirty="0" smtClean="0"/>
              <a:t>	</a:t>
            </a:r>
            <a:r>
              <a:rPr lang="en-US" dirty="0" smtClean="0">
                <a:solidFill>
                  <a:srgbClr val="FF0000"/>
                </a:solidFill>
              </a:rPr>
              <a:t>To model the behavior of an element:</a:t>
            </a:r>
          </a:p>
          <a:p>
            <a:pPr marL="514350" indent="-514350" algn="just">
              <a:buFont typeface="+mj-lt"/>
              <a:buAutoNum type="arabicPeriod"/>
            </a:pPr>
            <a:r>
              <a:rPr lang="en-US" dirty="0" smtClean="0"/>
              <a:t>Identify the actors that interact with the element.</a:t>
            </a:r>
          </a:p>
          <a:p>
            <a:pPr marL="514350" indent="-514350" algn="just">
              <a:buFont typeface="+mj-lt"/>
              <a:buAutoNum type="arabicPeriod"/>
            </a:pPr>
            <a:r>
              <a:rPr lang="en-US" dirty="0" smtClean="0"/>
              <a:t>Organize the actors by identifying the general and more specialized roles.</a:t>
            </a:r>
          </a:p>
          <a:p>
            <a:pPr marL="514350" indent="-514350" algn="just">
              <a:buFont typeface="+mj-lt"/>
              <a:buAutoNum type="arabicPeriod"/>
            </a:pPr>
            <a:r>
              <a:rPr lang="en-US" dirty="0" smtClean="0"/>
              <a:t>For each actor, consider the primary ways in which the actor interacts with the element.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Getting Started</a:t>
            </a:r>
            <a:endParaRPr lang="en-US" dirty="0"/>
          </a:p>
        </p:txBody>
      </p:sp>
      <p:sp>
        <p:nvSpPr>
          <p:cNvPr id="3" name="Content Placeholder 2"/>
          <p:cNvSpPr>
            <a:spLocks noGrp="1"/>
          </p:cNvSpPr>
          <p:nvPr>
            <p:ph idx="1"/>
          </p:nvPr>
        </p:nvSpPr>
        <p:spPr/>
        <p:txBody>
          <a:bodyPr/>
          <a:lstStyle/>
          <a:p>
            <a:pPr algn="just"/>
            <a:r>
              <a:rPr lang="en-US" dirty="0" smtClean="0"/>
              <a:t>A use case specifies the behavior of a system or a part of a system and is a description of a set of sequences of actions, including variants, that a system performs to yield an observable result of value to an actor.</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Modeling Techniques</a:t>
            </a:r>
            <a:endParaRPr lang="en-US" dirty="0"/>
          </a:p>
        </p:txBody>
      </p:sp>
      <p:sp>
        <p:nvSpPr>
          <p:cNvPr id="3" name="Content Placeholder 2"/>
          <p:cNvSpPr>
            <a:spLocks noGrp="1"/>
          </p:cNvSpPr>
          <p:nvPr>
            <p:ph idx="1"/>
          </p:nvPr>
        </p:nvSpPr>
        <p:spPr/>
        <p:txBody>
          <a:bodyPr/>
          <a:lstStyle/>
          <a:p>
            <a:pPr marL="514350" indent="-514350" algn="just">
              <a:buFont typeface="+mj-lt"/>
              <a:buAutoNum type="arabicPeriod" startAt="4"/>
            </a:pPr>
            <a:r>
              <a:rPr lang="en-US" dirty="0" smtClean="0"/>
              <a:t>Consider also the alternative ways in which the actor interacts with the element.</a:t>
            </a:r>
          </a:p>
          <a:p>
            <a:pPr marL="514350" indent="-514350" algn="just">
              <a:buFont typeface="+mj-lt"/>
              <a:buAutoNum type="arabicPeriod" startAt="4"/>
            </a:pPr>
            <a:r>
              <a:rPr lang="en-US" dirty="0" smtClean="0"/>
              <a:t>Organize these behaviors as use cases, applying include and extend relationships to factor common behavior and distinguish exceptional behavior.</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Common Modeling Techniques</a:t>
            </a:r>
            <a:endParaRPr lang="en-US"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1447799" y="1488788"/>
            <a:ext cx="6062121" cy="4607212"/>
          </a:xfrm>
          <a:prstGeom prst="rect">
            <a:avLst/>
          </a:prstGeom>
          <a:noFill/>
          <a:ln w="9525">
            <a:noFill/>
            <a:miter lim="800000"/>
            <a:headEnd/>
            <a:tailEnd/>
          </a:ln>
        </p:spPr>
      </p:pic>
      <p:sp>
        <p:nvSpPr>
          <p:cNvPr id="4" name="TextBox 3"/>
          <p:cNvSpPr txBox="1"/>
          <p:nvPr/>
        </p:nvSpPr>
        <p:spPr>
          <a:xfrm>
            <a:off x="2514600" y="6172200"/>
            <a:ext cx="4495800" cy="369332"/>
          </a:xfrm>
          <a:prstGeom prst="rect">
            <a:avLst/>
          </a:prstGeom>
          <a:noFill/>
        </p:spPr>
        <p:txBody>
          <a:bodyPr wrap="square" rtlCol="0">
            <a:spAutoFit/>
          </a:bodyPr>
          <a:lstStyle/>
          <a:p>
            <a:r>
              <a:rPr lang="en-US" b="1" dirty="0" smtClean="0"/>
              <a:t>Figure: Modeling the Behavior of an Element</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Getting Started</a:t>
            </a:r>
            <a:endParaRPr lang="en-US" dirty="0"/>
          </a:p>
        </p:txBody>
      </p:sp>
      <p:sp>
        <p:nvSpPr>
          <p:cNvPr id="3" name="Content Placeholder 2"/>
          <p:cNvSpPr>
            <a:spLocks noGrp="1"/>
          </p:cNvSpPr>
          <p:nvPr>
            <p:ph idx="1"/>
          </p:nvPr>
        </p:nvSpPr>
        <p:spPr/>
        <p:txBody>
          <a:bodyPr/>
          <a:lstStyle/>
          <a:p>
            <a:pPr algn="just"/>
            <a:r>
              <a:rPr lang="en-US" dirty="0" smtClean="0"/>
              <a:t>A use case involves the interaction of actors and the system.</a:t>
            </a:r>
          </a:p>
          <a:p>
            <a:pPr algn="just"/>
            <a:r>
              <a:rPr lang="en-US" dirty="0" smtClean="0"/>
              <a:t>An actor represents a coherent set of roles that users of use cases play when interacting with these use cases.</a:t>
            </a:r>
          </a:p>
          <a:p>
            <a:pPr algn="just"/>
            <a:r>
              <a:rPr lang="en-US" dirty="0" smtClean="0"/>
              <a:t>Actors can be human or they can be automated systems.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Getting Started</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You can apply use cases to your whole system. You can also apply use cases to part of your system, including subsystems and even individual classes and interfaces.</a:t>
            </a:r>
          </a:p>
          <a:p>
            <a:pPr algn="just"/>
            <a:r>
              <a:rPr lang="en-US" dirty="0" smtClean="0"/>
              <a:t>In each case, these use cases not only represent the desired behavior of these elements, but they can also be used as the basis of test cases for these elements as they evolve during development.</a:t>
            </a:r>
          </a:p>
          <a:p>
            <a:pPr algn="just"/>
            <a:r>
              <a:rPr lang="en-US" dirty="0" smtClean="0"/>
              <a:t>Use cases applied to subsystems are excellent sources of regression tests; use cases applied to the whole system are excellent sources of integration and system tests. </a:t>
            </a:r>
          </a:p>
          <a:p>
            <a:pPr algn="just"/>
            <a:r>
              <a:rPr lang="en-US" dirty="0" smtClean="0"/>
              <a:t>The UML provides a graphical representation of a use case and an actor.</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Getting Started</a:t>
            </a:r>
            <a:endParaRPr lang="en-US"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990600" y="2122620"/>
            <a:ext cx="7078148" cy="343997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Terms and Concepts</a:t>
            </a:r>
            <a:endParaRPr lang="en-US" dirty="0"/>
          </a:p>
        </p:txBody>
      </p:sp>
      <p:sp>
        <p:nvSpPr>
          <p:cNvPr id="3" name="Content Placeholder 2"/>
          <p:cNvSpPr>
            <a:spLocks noGrp="1"/>
          </p:cNvSpPr>
          <p:nvPr>
            <p:ph idx="1"/>
          </p:nvPr>
        </p:nvSpPr>
        <p:spPr/>
        <p:txBody>
          <a:bodyPr/>
          <a:lstStyle/>
          <a:p>
            <a:pPr algn="just"/>
            <a:r>
              <a:rPr lang="en-US" dirty="0" smtClean="0"/>
              <a:t>A use case is a description of a set of sequences of actions, including variants, that a system performs to yield an observable result of value to an actor.</a:t>
            </a:r>
          </a:p>
          <a:p>
            <a:pPr algn="just"/>
            <a:r>
              <a:rPr lang="en-US" dirty="0" smtClean="0"/>
              <a:t>Graphically, a use case is rendered as an ellipse.</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Names</a:t>
            </a:r>
            <a:endParaRPr lang="en-US" dirty="0"/>
          </a:p>
        </p:txBody>
      </p:sp>
      <p:sp>
        <p:nvSpPr>
          <p:cNvPr id="3" name="Content Placeholder 2"/>
          <p:cNvSpPr>
            <a:spLocks noGrp="1"/>
          </p:cNvSpPr>
          <p:nvPr>
            <p:ph idx="1"/>
          </p:nvPr>
        </p:nvSpPr>
        <p:spPr/>
        <p:txBody>
          <a:bodyPr/>
          <a:lstStyle/>
          <a:p>
            <a:pPr algn="just"/>
            <a:r>
              <a:rPr lang="en-US" dirty="0" smtClean="0"/>
              <a:t>Every use case must have a name that distinguishes it from other use cases. A name is a textual string.</a:t>
            </a:r>
          </a:p>
          <a:p>
            <a:pPr algn="just"/>
            <a:r>
              <a:rPr lang="en-US" dirty="0" smtClean="0"/>
              <a:t>That name alone is known as a simple name; a path name is the use case name prefixed by the name of the package in which that use case lives.</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Names</a:t>
            </a:r>
            <a:endParaRPr lang="en-US"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1828800" y="2645200"/>
            <a:ext cx="5884234" cy="2612600"/>
          </a:xfrm>
          <a:prstGeom prst="rect">
            <a:avLst/>
          </a:prstGeom>
          <a:noFill/>
          <a:ln w="9525">
            <a:noFill/>
            <a:miter lim="800000"/>
            <a:headEnd/>
            <a:tailEnd/>
          </a:ln>
        </p:spPr>
      </p:pic>
      <p:sp>
        <p:nvSpPr>
          <p:cNvPr id="5" name="TextBox 4"/>
          <p:cNvSpPr txBox="1"/>
          <p:nvPr/>
        </p:nvSpPr>
        <p:spPr>
          <a:xfrm>
            <a:off x="762000" y="1295400"/>
            <a:ext cx="7543800" cy="830997"/>
          </a:xfrm>
          <a:prstGeom prst="rect">
            <a:avLst/>
          </a:prstGeom>
          <a:noFill/>
        </p:spPr>
        <p:txBody>
          <a:bodyPr wrap="square" rtlCol="0">
            <a:spAutoFit/>
          </a:bodyPr>
          <a:lstStyle/>
          <a:p>
            <a:pPr algn="just"/>
            <a:r>
              <a:rPr lang="en-US" sz="2400" dirty="0" smtClean="0"/>
              <a:t>A use case is typically drawn showing only its name, as shown in below figure.</a:t>
            </a:r>
            <a:endParaRPr lang="en-US" sz="2400" dirty="0"/>
          </a:p>
        </p:txBody>
      </p:sp>
      <p:sp>
        <p:nvSpPr>
          <p:cNvPr id="6" name="TextBox 5"/>
          <p:cNvSpPr txBox="1"/>
          <p:nvPr/>
        </p:nvSpPr>
        <p:spPr>
          <a:xfrm>
            <a:off x="3276600" y="5562600"/>
            <a:ext cx="3200400" cy="369332"/>
          </a:xfrm>
          <a:prstGeom prst="rect">
            <a:avLst/>
          </a:prstGeom>
          <a:noFill/>
        </p:spPr>
        <p:txBody>
          <a:bodyPr wrap="square" rtlCol="0">
            <a:spAutoFit/>
          </a:bodyPr>
          <a:lstStyle/>
          <a:p>
            <a:r>
              <a:rPr lang="en-US" dirty="0" smtClean="0"/>
              <a:t>Figure: Simple and Path Names</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220</TotalTime>
  <Words>1333</Words>
  <Application>Microsoft Office PowerPoint</Application>
  <PresentationFormat>On-screen Show (4:3)</PresentationFormat>
  <Paragraphs>101</Paragraphs>
  <Slides>31</Slides>
  <Notes>0</Notes>
  <HiddenSlides>3</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Use Cases</vt:lpstr>
      <vt:lpstr>Topics to be Covered</vt:lpstr>
      <vt:lpstr>Getting Started</vt:lpstr>
      <vt:lpstr>Getting Started</vt:lpstr>
      <vt:lpstr>Getting Started</vt:lpstr>
      <vt:lpstr>Getting Started</vt:lpstr>
      <vt:lpstr>Terms and Concepts</vt:lpstr>
      <vt:lpstr>Names</vt:lpstr>
      <vt:lpstr>Names</vt:lpstr>
      <vt:lpstr>Use Cases and Actors</vt:lpstr>
      <vt:lpstr>Use Cases and Actors</vt:lpstr>
      <vt:lpstr>Use Cases and Actors</vt:lpstr>
      <vt:lpstr>Use Cases and Flow of Events</vt:lpstr>
      <vt:lpstr>Use Cases and Flow of Events</vt:lpstr>
      <vt:lpstr>Main flow of events</vt:lpstr>
      <vt:lpstr>Exceptional flow of events</vt:lpstr>
      <vt:lpstr>Exceptional flow of events</vt:lpstr>
      <vt:lpstr>Exceptional flow of events</vt:lpstr>
      <vt:lpstr>Use Cases and Scenarios</vt:lpstr>
      <vt:lpstr>Use Cases and Collaborations</vt:lpstr>
      <vt:lpstr>Use Cases and Collaborations</vt:lpstr>
      <vt:lpstr>Organizing Use Cases</vt:lpstr>
      <vt:lpstr>Organizing Use Cases</vt:lpstr>
      <vt:lpstr>Organizing Use Cases</vt:lpstr>
      <vt:lpstr>Organizing Use Cases</vt:lpstr>
      <vt:lpstr>Organizing Use Cases</vt:lpstr>
      <vt:lpstr>Organizing Use Cases</vt:lpstr>
      <vt:lpstr>Common Modeling Techniques</vt:lpstr>
      <vt:lpstr>Common Modeling Techniques</vt:lpstr>
      <vt:lpstr>Common Modeling Techniques</vt:lpstr>
      <vt:lpstr>Common Modeling Techniques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Use Cases</dc:title>
  <dc:creator>AVINASH</dc:creator>
  <cp:lastModifiedBy>AVINASH</cp:lastModifiedBy>
  <cp:revision>62</cp:revision>
  <dcterms:created xsi:type="dcterms:W3CDTF">2006-08-16T00:00:00Z</dcterms:created>
  <dcterms:modified xsi:type="dcterms:W3CDTF">2023-10-26T08:34:00Z</dcterms:modified>
</cp:coreProperties>
</file>