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0" r:id="rId5"/>
    <p:sldId id="259" r:id="rId6"/>
    <p:sldId id="260" r:id="rId7"/>
    <p:sldId id="261" r:id="rId8"/>
    <p:sldId id="271" r:id="rId9"/>
    <p:sldId id="262" r:id="rId10"/>
    <p:sldId id="263" r:id="rId11"/>
    <p:sldId id="264" r:id="rId12"/>
    <p:sldId id="265" r:id="rId13"/>
    <p:sldId id="267" r:id="rId14"/>
    <p:sldId id="269" r:id="rId15"/>
    <p:sldId id="266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182" y="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Statechart</a:t>
            </a:r>
            <a:r>
              <a:rPr lang="en-US" smtClean="0"/>
              <a:t> Diagrams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Statechart</a:t>
            </a:r>
            <a:r>
              <a:rPr lang="en-US" dirty="0" smtClean="0"/>
              <a:t> diagrams commonly contain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Simple states and composite states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Transitions, including events and actions</a:t>
            </a:r>
          </a:p>
          <a:p>
            <a:pPr algn="just"/>
            <a:r>
              <a:rPr lang="en-US" dirty="0" smtClean="0"/>
              <a:t>Like all other diagrams, </a:t>
            </a:r>
            <a:r>
              <a:rPr lang="en-US" dirty="0" err="1" smtClean="0"/>
              <a:t>statechart</a:t>
            </a:r>
            <a:r>
              <a:rPr lang="en-US" dirty="0" smtClean="0"/>
              <a:t> diagrams may contain notes and constraints.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Common 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When we model the dynamic aspects of a system, a class or a use case, we will use </a:t>
            </a:r>
            <a:r>
              <a:rPr lang="en-US" dirty="0" err="1" smtClean="0"/>
              <a:t>statechart</a:t>
            </a:r>
            <a:r>
              <a:rPr lang="en-US" dirty="0" smtClean="0"/>
              <a:t> diagrams in </a:t>
            </a:r>
            <a:r>
              <a:rPr lang="en-US" dirty="0" smtClean="0">
                <a:solidFill>
                  <a:srgbClr val="FF0000"/>
                </a:solidFill>
              </a:rPr>
              <a:t>one</a:t>
            </a:r>
            <a:r>
              <a:rPr lang="en-US" dirty="0" smtClean="0"/>
              <a:t> way: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</a:rPr>
              <a:t>To model reactive (event-driven) objects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Common Modeling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There are two Modeling Techniques are there in </a:t>
            </a:r>
            <a:r>
              <a:rPr lang="en-US" dirty="0" err="1" smtClean="0">
                <a:solidFill>
                  <a:srgbClr val="FF0000"/>
                </a:solidFill>
              </a:rPr>
              <a:t>Statechart</a:t>
            </a:r>
            <a:r>
              <a:rPr lang="en-US" dirty="0" smtClean="0">
                <a:solidFill>
                  <a:srgbClr val="FF0000"/>
                </a:solidFill>
              </a:rPr>
              <a:t> Diagrams</a:t>
            </a:r>
          </a:p>
          <a:p>
            <a:pPr algn="just"/>
            <a:r>
              <a:rPr lang="en-US" dirty="0" smtClean="0"/>
              <a:t>Modeling Reactive Objects</a:t>
            </a:r>
          </a:p>
          <a:p>
            <a:pPr algn="just"/>
            <a:r>
              <a:rPr lang="en-US" dirty="0" smtClean="0"/>
              <a:t>Forward and Reverse Engineering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Reactive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To model a reactive object: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Choose the context for the state machine, whether it is a class, a use case or the system as a whole.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Choose the initial and final states for the object.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Decide on the stable states of the object. Start with the high-level states of the object and only then consider its possible </a:t>
            </a:r>
            <a:r>
              <a:rPr lang="en-US" dirty="0" err="1" smtClean="0"/>
              <a:t>substates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Decide on the meaningful partial ordering of stable states over the lifetime of the object.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Decide on the events that may trigger a transition from state to state.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Reactive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 algn="just">
              <a:buFont typeface="+mj-lt"/>
              <a:buAutoNum type="arabicPeriod" startAt="6"/>
            </a:pPr>
            <a:r>
              <a:rPr lang="en-US" dirty="0" smtClean="0"/>
              <a:t>Attach actions to these transitions and/or to these states.</a:t>
            </a:r>
          </a:p>
          <a:p>
            <a:pPr marL="514350" indent="-514350" algn="just">
              <a:buFont typeface="+mj-lt"/>
              <a:buAutoNum type="arabicPeriod" startAt="6"/>
            </a:pPr>
            <a:r>
              <a:rPr lang="en-US" dirty="0" smtClean="0"/>
              <a:t>Consider ways to simplify your machine by using </a:t>
            </a:r>
            <a:r>
              <a:rPr lang="en-US" dirty="0" err="1" smtClean="0"/>
              <a:t>substates</a:t>
            </a:r>
            <a:r>
              <a:rPr lang="en-US" dirty="0" smtClean="0"/>
              <a:t>, branches, forks, joins and history states.</a:t>
            </a:r>
          </a:p>
          <a:p>
            <a:pPr marL="514350" indent="-514350" algn="just">
              <a:buFont typeface="+mj-lt"/>
              <a:buAutoNum type="arabicPeriod" startAt="6"/>
            </a:pPr>
            <a:r>
              <a:rPr lang="en-US" dirty="0" smtClean="0"/>
              <a:t>Check that all states are reachable under some combination of events.</a:t>
            </a:r>
          </a:p>
          <a:p>
            <a:pPr marL="514350" indent="-514350" algn="just">
              <a:buFont typeface="+mj-lt"/>
              <a:buAutoNum type="arabicPeriod" startAt="6"/>
            </a:pPr>
            <a:r>
              <a:rPr lang="en-US" dirty="0" smtClean="0"/>
              <a:t>Check that no state is a dead end.</a:t>
            </a:r>
          </a:p>
          <a:p>
            <a:pPr marL="514350" indent="-514350" algn="just">
              <a:buFont typeface="+mj-lt"/>
              <a:buAutoNum type="arabicPeriod" startAt="6"/>
            </a:pPr>
            <a:r>
              <a:rPr lang="en-US" dirty="0" smtClean="0"/>
              <a:t>Trace through the state machine, either manually or by using tools, to check it against expected sequences of events and their responses.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Reactive Objects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42895" y="2057400"/>
            <a:ext cx="5015966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Forward and Reverse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solidFill>
                  <a:srgbClr val="FF0000"/>
                </a:solidFill>
              </a:rPr>
              <a:t>Forward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engineering</a:t>
            </a:r>
            <a:r>
              <a:rPr lang="en-US" dirty="0" smtClean="0"/>
              <a:t> (the creation of code from a model) is possible for </a:t>
            </a:r>
            <a:r>
              <a:rPr lang="en-US" dirty="0" err="1" smtClean="0"/>
              <a:t>statechart</a:t>
            </a:r>
            <a:r>
              <a:rPr lang="en-US" dirty="0" smtClean="0"/>
              <a:t> diagrams, especially if the context of the diagram is a class.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Reverse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engineering</a:t>
            </a:r>
            <a:r>
              <a:rPr lang="en-US" dirty="0" smtClean="0"/>
              <a:t> (the creation of a model from code) is theoretically possible, but practically not very useful.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Getting Started</a:t>
            </a:r>
          </a:p>
          <a:p>
            <a:r>
              <a:rPr lang="en-US" dirty="0" smtClean="0"/>
              <a:t>Terms and Concepts</a:t>
            </a:r>
          </a:p>
          <a:p>
            <a:r>
              <a:rPr lang="en-US" dirty="0" smtClean="0"/>
              <a:t>Common Modeling Techniques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Statechart</a:t>
            </a:r>
            <a:r>
              <a:rPr lang="en-US" dirty="0" smtClean="0"/>
              <a:t> diagrams are one of the five diagrams in the UML for modeling the dynamic aspects of systems.</a:t>
            </a:r>
          </a:p>
          <a:p>
            <a:pPr algn="just"/>
            <a:r>
              <a:rPr lang="en-US" dirty="0" smtClean="0"/>
              <a:t>A </a:t>
            </a:r>
            <a:r>
              <a:rPr lang="en-US" dirty="0" err="1" smtClean="0"/>
              <a:t>statechart</a:t>
            </a:r>
            <a:r>
              <a:rPr lang="en-US" dirty="0" smtClean="0"/>
              <a:t> diagram shows a state machine.</a:t>
            </a:r>
          </a:p>
          <a:p>
            <a:pPr algn="just"/>
            <a:r>
              <a:rPr lang="en-US" dirty="0" smtClean="0"/>
              <a:t>An activity diagram is a special case of a </a:t>
            </a:r>
            <a:r>
              <a:rPr lang="en-US" dirty="0" err="1" smtClean="0"/>
              <a:t>statechart</a:t>
            </a:r>
            <a:r>
              <a:rPr lang="en-US" dirty="0" smtClean="0"/>
              <a:t> diagram in which all or most of the states are activity states and all or most of the transitions are triggered by completion of activities in the source state.</a:t>
            </a:r>
          </a:p>
          <a:p>
            <a:pPr algn="just"/>
            <a:r>
              <a:rPr lang="en-US" dirty="0" smtClean="0"/>
              <a:t>Both activity and </a:t>
            </a:r>
            <a:r>
              <a:rPr lang="en-US" dirty="0" err="1" smtClean="0"/>
              <a:t>statechart</a:t>
            </a:r>
            <a:r>
              <a:rPr lang="en-US" dirty="0" smtClean="0"/>
              <a:t> diagrams are useful in modeling the lifetime of an object.</a:t>
            </a:r>
          </a:p>
          <a:p>
            <a:pPr algn="just"/>
            <a:r>
              <a:rPr lang="en-US" dirty="0" smtClean="0"/>
              <a:t>An activity diagram shows flow of control from activity to activity, a </a:t>
            </a:r>
            <a:r>
              <a:rPr lang="en-US" dirty="0" err="1" smtClean="0"/>
              <a:t>statechart</a:t>
            </a:r>
            <a:r>
              <a:rPr lang="en-US" dirty="0" smtClean="0"/>
              <a:t> diagram shows flow of control from state to state.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We use </a:t>
            </a:r>
            <a:r>
              <a:rPr lang="en-US" dirty="0" err="1" smtClean="0"/>
              <a:t>statechart</a:t>
            </a:r>
            <a:r>
              <a:rPr lang="en-US" dirty="0" smtClean="0"/>
              <a:t> diagrams to model the dynamic aspects of a system.</a:t>
            </a:r>
          </a:p>
          <a:p>
            <a:pPr algn="just"/>
            <a:r>
              <a:rPr lang="en-US" dirty="0" err="1" smtClean="0"/>
              <a:t>Statechart</a:t>
            </a:r>
            <a:r>
              <a:rPr lang="en-US" dirty="0" smtClean="0"/>
              <a:t> diagrams may be attached to classes, use cases, or entire systems in order to visualize, specify, construct, and document the dynamics of an individual object.</a:t>
            </a:r>
          </a:p>
          <a:p>
            <a:pPr algn="just"/>
            <a:r>
              <a:rPr lang="en-US" dirty="0" err="1" smtClean="0"/>
              <a:t>Statechart</a:t>
            </a:r>
            <a:r>
              <a:rPr lang="en-US" dirty="0" smtClean="0"/>
              <a:t> diagrams are not only important for modeling the dynamic aspects of a system, but also for constructing executable systems through forward and reverse engineering.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In the UML, you model the event-ordered behavior of an object by using </a:t>
            </a:r>
            <a:r>
              <a:rPr lang="en-US" dirty="0" err="1" smtClean="0"/>
              <a:t>statechart</a:t>
            </a:r>
            <a:r>
              <a:rPr lang="en-US" dirty="0" smtClean="0"/>
              <a:t> diagrams.</a:t>
            </a:r>
          </a:p>
          <a:p>
            <a:pPr algn="just"/>
            <a:r>
              <a:rPr lang="en-US" dirty="0" smtClean="0"/>
              <a:t>As below figure, a </a:t>
            </a:r>
            <a:r>
              <a:rPr lang="en-US" dirty="0" err="1" smtClean="0"/>
              <a:t>statechart</a:t>
            </a:r>
            <a:r>
              <a:rPr lang="en-US" dirty="0" smtClean="0"/>
              <a:t> diagram is simply a presentation of a state machine, emphasizing the flow of control from state to state.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22438" y="2438400"/>
            <a:ext cx="5791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276600" y="57150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Figure: </a:t>
            </a:r>
            <a:r>
              <a:rPr lang="en-US" b="1" dirty="0" err="1"/>
              <a:t>Statechart</a:t>
            </a:r>
            <a:r>
              <a:rPr lang="en-US" b="1" dirty="0"/>
              <a:t> Diagram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Terms and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/>
              <a:t>A </a:t>
            </a:r>
            <a:r>
              <a:rPr lang="en-US" dirty="0" err="1">
                <a:solidFill>
                  <a:srgbClr val="FF0000"/>
                </a:solidFill>
              </a:rPr>
              <a:t>statechart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diagram shows a state machine, emphasizing the flow of control from state to state.</a:t>
            </a:r>
          </a:p>
          <a:p>
            <a:pPr algn="just"/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state machine </a:t>
            </a:r>
            <a:r>
              <a:rPr lang="en-US" dirty="0"/>
              <a:t>is a behavior that specifies the sequences of states an object goes </a:t>
            </a:r>
            <a:r>
              <a:rPr lang="en-US" dirty="0" smtClean="0"/>
              <a:t>through during </a:t>
            </a:r>
            <a:r>
              <a:rPr lang="en-US" dirty="0"/>
              <a:t>its lifetime in response to events, together with its responses to those </a:t>
            </a:r>
            <a:r>
              <a:rPr lang="en-US" dirty="0" smtClean="0"/>
              <a:t>events.</a:t>
            </a:r>
          </a:p>
          <a:p>
            <a:pPr algn="just"/>
            <a:r>
              <a:rPr lang="en-US" dirty="0" smtClean="0"/>
              <a:t>A </a:t>
            </a:r>
            <a:r>
              <a:rPr lang="en-US" dirty="0">
                <a:solidFill>
                  <a:srgbClr val="FF0000"/>
                </a:solidFill>
              </a:rPr>
              <a:t>state</a:t>
            </a:r>
            <a:r>
              <a:rPr lang="en-US" dirty="0"/>
              <a:t> is </a:t>
            </a:r>
            <a:r>
              <a:rPr lang="en-US" dirty="0" smtClean="0"/>
              <a:t>a condition </a:t>
            </a:r>
            <a:r>
              <a:rPr lang="en-US" dirty="0"/>
              <a:t>or situation in the life of an object during which it satisfies some condition, </a:t>
            </a:r>
            <a:r>
              <a:rPr lang="en-US" dirty="0" smtClean="0"/>
              <a:t>performs some </a:t>
            </a:r>
            <a:r>
              <a:rPr lang="en-US" dirty="0"/>
              <a:t>activity, or waits for some </a:t>
            </a:r>
            <a:r>
              <a:rPr lang="en-US" dirty="0" smtClean="0"/>
              <a:t>event.</a:t>
            </a:r>
          </a:p>
          <a:p>
            <a:pPr algn="just"/>
            <a:r>
              <a:rPr lang="en-US" dirty="0" smtClean="0"/>
              <a:t>An </a:t>
            </a:r>
            <a:r>
              <a:rPr lang="en-US" dirty="0">
                <a:solidFill>
                  <a:srgbClr val="FF0000"/>
                </a:solidFill>
              </a:rPr>
              <a:t>event</a:t>
            </a:r>
            <a:r>
              <a:rPr lang="en-US" dirty="0"/>
              <a:t> is the specification of a significant </a:t>
            </a:r>
            <a:r>
              <a:rPr lang="en-US" dirty="0" smtClean="0"/>
              <a:t>occurrence that </a:t>
            </a:r>
            <a:r>
              <a:rPr lang="en-US" dirty="0"/>
              <a:t>has a location in time and </a:t>
            </a:r>
            <a:r>
              <a:rPr lang="en-US" dirty="0" smtClean="0"/>
              <a:t>space.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Terms and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In the context of </a:t>
            </a:r>
            <a:r>
              <a:rPr lang="en-US" dirty="0">
                <a:solidFill>
                  <a:srgbClr val="FF0000"/>
                </a:solidFill>
              </a:rPr>
              <a:t>state machines</a:t>
            </a:r>
            <a:r>
              <a:rPr lang="en-US" dirty="0"/>
              <a:t>, an event is an occurrence of a stimulus that can trigger a state transition.</a:t>
            </a:r>
          </a:p>
          <a:p>
            <a:pPr algn="just"/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transition</a:t>
            </a:r>
            <a:r>
              <a:rPr lang="en-US" dirty="0"/>
              <a:t> is a relationship between two states indicating that an object in the first state will perform certain actions and enter the second state when a specified event occurs and specified conditions are satisfied.</a:t>
            </a:r>
          </a:p>
          <a:p>
            <a:pPr algn="just"/>
            <a:r>
              <a:rPr lang="en-US" dirty="0"/>
              <a:t>An </a:t>
            </a:r>
            <a:r>
              <a:rPr lang="en-US" dirty="0">
                <a:solidFill>
                  <a:srgbClr val="FF0000"/>
                </a:solidFill>
              </a:rPr>
              <a:t>activity</a:t>
            </a:r>
            <a:r>
              <a:rPr lang="en-US" dirty="0"/>
              <a:t> is ongoing </a:t>
            </a:r>
            <a:r>
              <a:rPr lang="en-US" dirty="0" err="1"/>
              <a:t>nonatomic</a:t>
            </a:r>
            <a:r>
              <a:rPr lang="en-US" dirty="0"/>
              <a:t> execution within a state machine.</a:t>
            </a:r>
          </a:p>
          <a:p>
            <a:pPr algn="just"/>
            <a:r>
              <a:rPr lang="en-US" dirty="0"/>
              <a:t>An </a:t>
            </a:r>
            <a:r>
              <a:rPr lang="en-US" dirty="0">
                <a:solidFill>
                  <a:srgbClr val="FF0000"/>
                </a:solidFill>
              </a:rPr>
              <a:t>action</a:t>
            </a:r>
            <a:r>
              <a:rPr lang="en-US" dirty="0"/>
              <a:t> is an executable atomic computation that results in a change in state of the model or the return of a value.</a:t>
            </a:r>
          </a:p>
          <a:p>
            <a:pPr algn="just"/>
            <a:r>
              <a:rPr lang="en-US" dirty="0"/>
              <a:t>Graphically, a </a:t>
            </a:r>
            <a:r>
              <a:rPr lang="en-US" dirty="0" err="1">
                <a:solidFill>
                  <a:srgbClr val="FF0000"/>
                </a:solidFill>
              </a:rPr>
              <a:t>statechart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diagram is a collection of </a:t>
            </a:r>
            <a:r>
              <a:rPr lang="en-US" dirty="0">
                <a:solidFill>
                  <a:srgbClr val="FF0000"/>
                </a:solidFill>
              </a:rPr>
              <a:t>vertices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and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arcs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38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Common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 </a:t>
            </a:r>
            <a:r>
              <a:rPr lang="en-US" dirty="0" err="1" smtClean="0"/>
              <a:t>statechart</a:t>
            </a:r>
            <a:r>
              <a:rPr lang="en-US" dirty="0" smtClean="0"/>
              <a:t> diagram is just a special kind of diagram and shares the same common properties as do all other diagrams </a:t>
            </a:r>
            <a:r>
              <a:rPr lang="en-US" dirty="0" err="1" smtClean="0"/>
              <a:t>i.e</a:t>
            </a:r>
            <a:r>
              <a:rPr lang="en-US" dirty="0" smtClean="0"/>
              <a:t>, a name and graphical contents that are a projection into a model.</a:t>
            </a:r>
          </a:p>
          <a:p>
            <a:pPr algn="just"/>
            <a:r>
              <a:rPr lang="en-US" dirty="0" smtClean="0"/>
              <a:t>What distinguishes a </a:t>
            </a:r>
            <a:r>
              <a:rPr lang="en-US" dirty="0" err="1" smtClean="0"/>
              <a:t>statechart</a:t>
            </a:r>
            <a:r>
              <a:rPr lang="en-US" dirty="0" smtClean="0"/>
              <a:t> diagram from all other kinds of diagrams is its </a:t>
            </a:r>
            <a:r>
              <a:rPr lang="en-US" dirty="0" smtClean="0">
                <a:solidFill>
                  <a:srgbClr val="FF0000"/>
                </a:solidFill>
              </a:rPr>
              <a:t>content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712</Words>
  <Application>Microsoft Office PowerPoint</Application>
  <PresentationFormat>On-screen Show (4:3)</PresentationFormat>
  <Paragraphs>63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Statechart Diagrams</vt:lpstr>
      <vt:lpstr>Topics to be covered</vt:lpstr>
      <vt:lpstr>Introduction</vt:lpstr>
      <vt:lpstr>Introduction</vt:lpstr>
      <vt:lpstr>Getting Started</vt:lpstr>
      <vt:lpstr>Getting Started</vt:lpstr>
      <vt:lpstr>Terms and Concepts</vt:lpstr>
      <vt:lpstr>Terms and Concepts</vt:lpstr>
      <vt:lpstr>Common Properties</vt:lpstr>
      <vt:lpstr>Contents</vt:lpstr>
      <vt:lpstr>Common Uses</vt:lpstr>
      <vt:lpstr>Common Modeling Technique</vt:lpstr>
      <vt:lpstr>Modeling Reactive Objects</vt:lpstr>
      <vt:lpstr>Modeling Reactive Objects</vt:lpstr>
      <vt:lpstr>Modeling Reactive Objects</vt:lpstr>
      <vt:lpstr>Forward and Reverse Engineering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Statechart Diagrams</dc:title>
  <dc:creator>AVINASH</dc:creator>
  <cp:lastModifiedBy>admin</cp:lastModifiedBy>
  <cp:revision>34</cp:revision>
  <dcterms:created xsi:type="dcterms:W3CDTF">2006-08-16T00:00:00Z</dcterms:created>
  <dcterms:modified xsi:type="dcterms:W3CDTF">2020-03-13T05:32:16Z</dcterms:modified>
</cp:coreProperties>
</file>