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4" r:id="rId6"/>
    <p:sldId id="260" r:id="rId7"/>
    <p:sldId id="262" r:id="rId8"/>
    <p:sldId id="261"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Characteristics of the Wireless Channel</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dirty="0" smtClean="0"/>
              <a:t>2. Fading</a:t>
            </a:r>
            <a:endParaRPr lang="en-US" dirty="0"/>
          </a:p>
        </p:txBody>
      </p:sp>
      <p:sp>
        <p:nvSpPr>
          <p:cNvPr id="3" name="Content Placeholder 2"/>
          <p:cNvSpPr>
            <a:spLocks noGrp="1"/>
          </p:cNvSpPr>
          <p:nvPr>
            <p:ph idx="1"/>
          </p:nvPr>
        </p:nvSpPr>
        <p:spPr/>
        <p:txBody>
          <a:bodyPr/>
          <a:lstStyle/>
          <a:p>
            <a:pPr algn="just"/>
            <a:r>
              <a:rPr lang="en-US" dirty="0" smtClean="0"/>
              <a:t>Fading </a:t>
            </a:r>
            <a:r>
              <a:rPr lang="en-US" dirty="0" smtClean="0"/>
              <a:t>refers to the fluctuations in signal strength when received at the receiver. Fading can be classified into two types: </a:t>
            </a:r>
          </a:p>
          <a:p>
            <a:pPr marL="514350" lvl="0" indent="-514350" algn="just">
              <a:buFont typeface="+mj-lt"/>
              <a:buAutoNum type="alphaLcParenR"/>
            </a:pPr>
            <a:r>
              <a:rPr lang="en-US" dirty="0" smtClean="0"/>
              <a:t>Fast fading / Small-scale fading</a:t>
            </a:r>
          </a:p>
          <a:p>
            <a:pPr marL="514350" lvl="0" indent="-514350" algn="just">
              <a:buFont typeface="+mj-lt"/>
              <a:buAutoNum type="alphaLcParenR"/>
            </a:pPr>
            <a:r>
              <a:rPr lang="en-US" dirty="0" smtClean="0"/>
              <a:t>Slow fading / Large-scale </a:t>
            </a:r>
            <a:r>
              <a:rPr lang="en-US" dirty="0" smtClean="0"/>
              <a:t>fading</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Fast Fading</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Fast </a:t>
            </a:r>
            <a:r>
              <a:rPr lang="en-US" dirty="0" smtClean="0"/>
              <a:t>fading refers to the rapid fluctuations in the amplitude, phase, or multipath delays of the received signal, due to the interference between multiple versions of the same transmitted signal arriving at the receiver at slightly different </a:t>
            </a:r>
            <a:r>
              <a:rPr lang="en-US" dirty="0" smtClean="0"/>
              <a:t>times.</a:t>
            </a:r>
          </a:p>
          <a:p>
            <a:pPr algn="just"/>
            <a:r>
              <a:rPr lang="en-US" dirty="0" smtClean="0"/>
              <a:t>The </a:t>
            </a:r>
            <a:r>
              <a:rPr lang="en-US" dirty="0" smtClean="0"/>
              <a:t>time between the reception of the first version of the signal and the last echoed signal is called </a:t>
            </a:r>
            <a:r>
              <a:rPr lang="en-US" b="1" i="1" dirty="0" smtClean="0"/>
              <a:t>delay spread</a:t>
            </a:r>
            <a:r>
              <a:rPr lang="en-US" dirty="0" smtClean="0"/>
              <a:t>.</a:t>
            </a:r>
            <a:endParaRPr 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Slow Fading</a:t>
            </a:r>
            <a:endParaRPr lang="en-US" dirty="0"/>
          </a:p>
        </p:txBody>
      </p:sp>
      <p:sp>
        <p:nvSpPr>
          <p:cNvPr id="3" name="Content Placeholder 2"/>
          <p:cNvSpPr>
            <a:spLocks noGrp="1"/>
          </p:cNvSpPr>
          <p:nvPr>
            <p:ph idx="1"/>
          </p:nvPr>
        </p:nvSpPr>
        <p:spPr>
          <a:xfrm>
            <a:off x="457200" y="1066800"/>
            <a:ext cx="8229600" cy="5410200"/>
          </a:xfrm>
        </p:spPr>
        <p:txBody>
          <a:bodyPr>
            <a:normAutofit fontScale="85000" lnSpcReduction="20000"/>
          </a:bodyPr>
          <a:lstStyle/>
          <a:p>
            <a:pPr algn="just"/>
            <a:r>
              <a:rPr lang="en-US" dirty="0" smtClean="0"/>
              <a:t>The name Slow Fading itself implies that the signal fades away </a:t>
            </a:r>
            <a:r>
              <a:rPr lang="en-US" dirty="0" smtClean="0"/>
              <a:t>slowly.</a:t>
            </a:r>
          </a:p>
          <a:p>
            <a:pPr algn="just"/>
            <a:r>
              <a:rPr lang="en-US" dirty="0" smtClean="0"/>
              <a:t>Slow </a:t>
            </a:r>
            <a:r>
              <a:rPr lang="en-US" dirty="0" smtClean="0"/>
              <a:t>fading occurs when objects that partially absorb the transmissions lie between the transmitter and </a:t>
            </a:r>
            <a:r>
              <a:rPr lang="en-US" dirty="0" smtClean="0"/>
              <a:t>receiver.</a:t>
            </a:r>
          </a:p>
          <a:p>
            <a:pPr algn="just"/>
            <a:r>
              <a:rPr lang="en-US" dirty="0" smtClean="0"/>
              <a:t>Slow </a:t>
            </a:r>
            <a:r>
              <a:rPr lang="en-US" dirty="0" smtClean="0"/>
              <a:t>fading is so called because the duration of the fade may last for multiple seconds or </a:t>
            </a:r>
            <a:r>
              <a:rPr lang="en-US" dirty="0" smtClean="0"/>
              <a:t>minutes.</a:t>
            </a:r>
          </a:p>
          <a:p>
            <a:pPr algn="just"/>
            <a:r>
              <a:rPr lang="en-US" dirty="0" smtClean="0"/>
              <a:t>Slow </a:t>
            </a:r>
            <a:r>
              <a:rPr lang="en-US" dirty="0" smtClean="0"/>
              <a:t>fading may occur when the receiver is inside a building and the radio wave must pass through the walls of a building, or when the receiver is temporarily shielded from the transmitter by a building</a:t>
            </a:r>
            <a:r>
              <a:rPr lang="en-US" dirty="0" smtClean="0"/>
              <a:t>.</a:t>
            </a:r>
          </a:p>
          <a:p>
            <a:pPr algn="just"/>
            <a:r>
              <a:rPr lang="en-US" dirty="0" smtClean="0"/>
              <a:t>Slow fading is also referred to as </a:t>
            </a:r>
            <a:r>
              <a:rPr lang="en-US" b="1" i="1" dirty="0" smtClean="0"/>
              <a:t>shadow fading</a:t>
            </a:r>
            <a:r>
              <a:rPr lang="en-US" i="1" dirty="0" smtClean="0"/>
              <a:t> </a:t>
            </a:r>
            <a:r>
              <a:rPr lang="en-US" dirty="0" smtClean="0"/>
              <a:t>since the objects that cause the fade, which may be large buildings or other structures, block the direct transmission path from the transmitter to the receiver</a:t>
            </a:r>
            <a:r>
              <a:rPr lang="en-US" dirty="0" smtClean="0"/>
              <a:t>.</a:t>
            </a:r>
            <a:endParaRPr 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dirty="0" smtClean="0"/>
              <a:t>3. Interference</a:t>
            </a:r>
            <a:endParaRPr lang="en-US" dirty="0"/>
          </a:p>
        </p:txBody>
      </p:sp>
      <p:sp>
        <p:nvSpPr>
          <p:cNvPr id="3" name="Content Placeholder 2"/>
          <p:cNvSpPr>
            <a:spLocks noGrp="1"/>
          </p:cNvSpPr>
          <p:nvPr>
            <p:ph idx="1"/>
          </p:nvPr>
        </p:nvSpPr>
        <p:spPr/>
        <p:txBody>
          <a:bodyPr/>
          <a:lstStyle/>
          <a:p>
            <a:pPr algn="just"/>
            <a:r>
              <a:rPr lang="en-US" dirty="0" smtClean="0"/>
              <a:t>Wireless </a:t>
            </a:r>
            <a:r>
              <a:rPr lang="en-US" dirty="0" smtClean="0"/>
              <a:t>transmissions have to counter interference from a wide variety of sources. </a:t>
            </a:r>
            <a:endParaRPr lang="en-US" dirty="0" smtClean="0"/>
          </a:p>
          <a:p>
            <a:pPr algn="just"/>
            <a:r>
              <a:rPr lang="en-US" dirty="0" smtClean="0"/>
              <a:t>Two </a:t>
            </a:r>
            <a:r>
              <a:rPr lang="en-US" dirty="0" smtClean="0"/>
              <a:t>main forms of interference are- </a:t>
            </a:r>
          </a:p>
          <a:p>
            <a:pPr marL="514350" lvl="0" indent="-514350" algn="just">
              <a:buFont typeface="+mj-lt"/>
              <a:buAutoNum type="alphaLcParenR"/>
            </a:pPr>
            <a:r>
              <a:rPr lang="en-US" dirty="0" smtClean="0"/>
              <a:t>Adjacent channel interference</a:t>
            </a:r>
          </a:p>
          <a:p>
            <a:pPr marL="514350" indent="-514350" algn="just">
              <a:buFont typeface="+mj-lt"/>
              <a:buAutoNum type="alphaLcParenR"/>
            </a:pPr>
            <a:r>
              <a:rPr lang="en-US" dirty="0" smtClean="0"/>
              <a:t>Co-channel interference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Adjacent channel </a:t>
            </a:r>
            <a:r>
              <a:rPr lang="en-US" dirty="0" smtClean="0"/>
              <a:t>interference</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In the adjacent channel interference case, signals in nearby frequencies have components outside their allocated ranges, and these components may interfere with on-going transmissions in the adjacent </a:t>
            </a:r>
            <a:r>
              <a:rPr lang="en-US" dirty="0" smtClean="0"/>
              <a:t>frequencies.</a:t>
            </a:r>
          </a:p>
          <a:p>
            <a:pPr algn="just"/>
            <a:r>
              <a:rPr lang="en-US" dirty="0" smtClean="0"/>
              <a:t>It </a:t>
            </a:r>
            <a:r>
              <a:rPr lang="en-US" dirty="0" smtClean="0"/>
              <a:t>can be avoided by carefully introducing guard bands between the allocated frequency ranges.</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Co-channel </a:t>
            </a:r>
            <a:r>
              <a:rPr lang="en-US" dirty="0" smtClean="0"/>
              <a:t>interference</a:t>
            </a:r>
            <a:endParaRPr lang="en-US" dirty="0"/>
          </a:p>
        </p:txBody>
      </p:sp>
      <p:sp>
        <p:nvSpPr>
          <p:cNvPr id="3" name="Content Placeholder 2"/>
          <p:cNvSpPr>
            <a:spLocks noGrp="1"/>
          </p:cNvSpPr>
          <p:nvPr>
            <p:ph idx="1"/>
          </p:nvPr>
        </p:nvSpPr>
        <p:spPr/>
        <p:txBody>
          <a:bodyPr/>
          <a:lstStyle/>
          <a:p>
            <a:pPr algn="just"/>
            <a:r>
              <a:rPr lang="en-US" b="1" dirty="0" smtClean="0"/>
              <a:t>Co-channel interference</a:t>
            </a:r>
            <a:r>
              <a:rPr lang="en-US" dirty="0" smtClean="0"/>
              <a:t>, sometimes also referred to as </a:t>
            </a:r>
            <a:r>
              <a:rPr lang="en-US" b="1" dirty="0" smtClean="0"/>
              <a:t>narrow-band interference</a:t>
            </a:r>
            <a:r>
              <a:rPr lang="en-US" dirty="0" smtClean="0"/>
              <a:t>, is due to other nearby systems using the same transmission frequency</a:t>
            </a:r>
            <a:r>
              <a:rPr lang="en-US" dirty="0" smtClean="0"/>
              <a:t>.</a:t>
            </a:r>
            <a:endParaRPr 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dirty="0" smtClean="0"/>
              <a:t>4. Doppler Shift</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Doppler shift is defined as the change/shift in the frequency of the received signal when the transmitter and the receiver are mobile with respect to each </a:t>
            </a:r>
            <a:r>
              <a:rPr lang="en-US" dirty="0" smtClean="0"/>
              <a:t>other.</a:t>
            </a:r>
          </a:p>
          <a:p>
            <a:pPr algn="just"/>
            <a:r>
              <a:rPr lang="en-US" dirty="0" smtClean="0"/>
              <a:t>If </a:t>
            </a:r>
            <a:r>
              <a:rPr lang="en-US" dirty="0" smtClean="0"/>
              <a:t>they are moving toward each other, then the frequency of the received signal will be higher than that of the transmitted signal, and if they are moving away from each other, the frequency of the signal at the receiver will be lower than that at the </a:t>
            </a:r>
            <a:r>
              <a:rPr lang="en-US" dirty="0" smtClean="0"/>
              <a:t>transmitter.</a:t>
            </a:r>
          </a:p>
          <a:p>
            <a:pPr algn="just"/>
            <a:r>
              <a:rPr lang="en-US" dirty="0" smtClean="0"/>
              <a:t>The </a:t>
            </a:r>
            <a:r>
              <a:rPr lang="en-US" dirty="0" smtClean="0"/>
              <a:t>Doppler shift </a:t>
            </a:r>
            <a:r>
              <a:rPr lang="en-US" i="1" dirty="0" err="1" smtClean="0"/>
              <a:t>f</a:t>
            </a:r>
            <a:r>
              <a:rPr lang="en-US" i="1" baseline="-25000" dirty="0" err="1" smtClean="0"/>
              <a:t>d</a:t>
            </a:r>
            <a:r>
              <a:rPr lang="en-US" i="1" baseline="-25000" dirty="0" smtClean="0"/>
              <a:t> </a:t>
            </a:r>
            <a:r>
              <a:rPr lang="en-US" dirty="0" smtClean="0"/>
              <a:t>is given </a:t>
            </a:r>
            <a:r>
              <a:rPr lang="en-US" dirty="0" smtClean="0"/>
              <a:t>by </a:t>
            </a:r>
            <a:r>
              <a:rPr lang="en-US" b="1" i="1" dirty="0" err="1" smtClean="0">
                <a:solidFill>
                  <a:srgbClr val="FF0000"/>
                </a:solidFill>
              </a:rPr>
              <a:t>f</a:t>
            </a:r>
            <a:r>
              <a:rPr lang="en-US" b="1" i="1" baseline="-25000" dirty="0" err="1" smtClean="0">
                <a:solidFill>
                  <a:srgbClr val="FF0000"/>
                </a:solidFill>
              </a:rPr>
              <a:t>d</a:t>
            </a:r>
            <a:r>
              <a:rPr lang="en-US" b="1" i="1" dirty="0" smtClean="0">
                <a:solidFill>
                  <a:srgbClr val="FF0000"/>
                </a:solidFill>
              </a:rPr>
              <a:t> </a:t>
            </a:r>
            <a:r>
              <a:rPr lang="en-US" b="1" dirty="0" smtClean="0">
                <a:solidFill>
                  <a:srgbClr val="FF0000"/>
                </a:solidFill>
              </a:rPr>
              <a:t>= </a:t>
            </a:r>
            <a:r>
              <a:rPr lang="en-US" b="1" i="1" dirty="0" smtClean="0">
                <a:solidFill>
                  <a:srgbClr val="FF0000"/>
                </a:solidFill>
              </a:rPr>
              <a:t>v/λ</a:t>
            </a:r>
            <a:endParaRPr lang="en-US" b="1" dirty="0" smtClean="0">
              <a:solidFill>
                <a:srgbClr val="FF0000"/>
              </a:solidFill>
            </a:endParaRPr>
          </a:p>
          <a:p>
            <a:pPr algn="just"/>
            <a:r>
              <a:rPr lang="en-US" dirty="0" smtClean="0"/>
              <a:t>Where </a:t>
            </a:r>
            <a:r>
              <a:rPr lang="en-US" i="1" dirty="0" smtClean="0"/>
              <a:t>v </a:t>
            </a:r>
            <a:r>
              <a:rPr lang="en-US" dirty="0" smtClean="0"/>
              <a:t>is the relative velocity between the transmitter and receiver, and </a:t>
            </a:r>
            <a:r>
              <a:rPr lang="en-US" i="1" dirty="0" smtClean="0"/>
              <a:t>λ </a:t>
            </a:r>
            <a:r>
              <a:rPr lang="en-US" dirty="0" smtClean="0"/>
              <a:t>is the wavelength of the signal</a:t>
            </a:r>
            <a:r>
              <a:rPr lang="en-US" dirty="0" smtClean="0"/>
              <a:t>.</a:t>
            </a:r>
            <a:endParaRPr 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Transmission Rate </a:t>
            </a:r>
            <a:r>
              <a:rPr lang="en-US" b="1" dirty="0" smtClean="0"/>
              <a:t>Constraints</a:t>
            </a:r>
            <a:endParaRPr lang="en-US" dirty="0"/>
          </a:p>
        </p:txBody>
      </p:sp>
      <p:sp>
        <p:nvSpPr>
          <p:cNvPr id="3" name="Content Placeholder 2"/>
          <p:cNvSpPr>
            <a:spLocks noGrp="1"/>
          </p:cNvSpPr>
          <p:nvPr>
            <p:ph idx="1"/>
          </p:nvPr>
        </p:nvSpPr>
        <p:spPr/>
        <p:txBody>
          <a:bodyPr/>
          <a:lstStyle/>
          <a:p>
            <a:pPr algn="just"/>
            <a:r>
              <a:rPr lang="en-US" dirty="0" smtClean="0"/>
              <a:t>Two important constraints that determine the maximum rate of data transmission on a channel </a:t>
            </a:r>
            <a:r>
              <a:rPr lang="en-US" dirty="0" smtClean="0"/>
              <a:t>are- </a:t>
            </a:r>
          </a:p>
          <a:p>
            <a:pPr marL="514350" indent="-514350" algn="just">
              <a:buFont typeface="+mj-lt"/>
              <a:buAutoNum type="alphaLcParenR"/>
            </a:pPr>
            <a:r>
              <a:rPr lang="en-US" dirty="0" err="1" smtClean="0"/>
              <a:t>Nyquist’s</a:t>
            </a:r>
            <a:r>
              <a:rPr lang="en-US" dirty="0" smtClean="0"/>
              <a:t> theorem</a:t>
            </a:r>
          </a:p>
          <a:p>
            <a:pPr marL="514350" indent="-514350" algn="just">
              <a:buFont typeface="+mj-lt"/>
              <a:buAutoNum type="alphaLcParenR"/>
            </a:pPr>
            <a:r>
              <a:rPr lang="en-US" dirty="0" smtClean="0"/>
              <a:t>Shannon’s theorem</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Nyquist’s</a:t>
            </a:r>
            <a:r>
              <a:rPr lang="en-US" dirty="0" smtClean="0"/>
              <a:t> </a:t>
            </a:r>
            <a:r>
              <a:rPr lang="en-US" dirty="0" smtClean="0"/>
              <a:t>theorem</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The </a:t>
            </a:r>
            <a:r>
              <a:rPr lang="en-US" b="1" i="1" dirty="0" err="1" smtClean="0"/>
              <a:t>Nyquist</a:t>
            </a:r>
            <a:r>
              <a:rPr lang="en-US" b="1" i="1" dirty="0" smtClean="0"/>
              <a:t> theorem</a:t>
            </a:r>
            <a:r>
              <a:rPr lang="en-US" i="1" dirty="0" smtClean="0"/>
              <a:t> </a:t>
            </a:r>
            <a:r>
              <a:rPr lang="en-US" dirty="0" smtClean="0"/>
              <a:t>gives the maximum data rate possible on a channel. </a:t>
            </a:r>
            <a:endParaRPr lang="en-US" dirty="0" smtClean="0"/>
          </a:p>
          <a:p>
            <a:pPr algn="just"/>
            <a:r>
              <a:rPr lang="en-US" dirty="0" smtClean="0"/>
              <a:t>If </a:t>
            </a:r>
            <a:r>
              <a:rPr lang="en-US" i="1" dirty="0" smtClean="0"/>
              <a:t>B </a:t>
            </a:r>
            <a:r>
              <a:rPr lang="en-US" dirty="0" smtClean="0"/>
              <a:t>is the bandwidth of the channel (in Hz) and </a:t>
            </a:r>
            <a:r>
              <a:rPr lang="en-US" i="1" dirty="0" smtClean="0"/>
              <a:t>L </a:t>
            </a:r>
            <a:r>
              <a:rPr lang="en-US" dirty="0" smtClean="0"/>
              <a:t>is the number of discrete signal levels/voltage values used, then the maximum channel capacity </a:t>
            </a:r>
            <a:r>
              <a:rPr lang="en-US" i="1" dirty="0" smtClean="0"/>
              <a:t>C</a:t>
            </a:r>
            <a:r>
              <a:rPr lang="en-US" dirty="0" smtClean="0"/>
              <a:t> according to the </a:t>
            </a:r>
            <a:r>
              <a:rPr lang="en-US" dirty="0" err="1" smtClean="0"/>
              <a:t>Nyquist</a:t>
            </a:r>
            <a:r>
              <a:rPr lang="en-US" dirty="0" smtClean="0"/>
              <a:t> theorem is given by</a:t>
            </a:r>
          </a:p>
          <a:p>
            <a:pPr algn="ctr">
              <a:buNone/>
            </a:pPr>
            <a:r>
              <a:rPr lang="en-US" i="1" dirty="0" smtClean="0"/>
              <a:t>C </a:t>
            </a:r>
            <a:r>
              <a:rPr lang="en-US" dirty="0" smtClean="0"/>
              <a:t>= 2</a:t>
            </a:r>
            <a:r>
              <a:rPr lang="en-US" i="1" dirty="0" smtClean="0"/>
              <a:t>×B×log</a:t>
            </a:r>
            <a:r>
              <a:rPr lang="en-US" baseline="-25000" dirty="0" smtClean="0"/>
              <a:t>2</a:t>
            </a:r>
            <a:r>
              <a:rPr lang="en-US" i="1" dirty="0" smtClean="0"/>
              <a:t>L </a:t>
            </a:r>
            <a:r>
              <a:rPr lang="en-US" dirty="0" smtClean="0"/>
              <a:t>bits</a:t>
            </a:r>
            <a:r>
              <a:rPr lang="en-US" i="1" dirty="0" smtClean="0"/>
              <a:t>/</a:t>
            </a:r>
            <a:r>
              <a:rPr lang="en-US" dirty="0" smtClean="0"/>
              <a:t>sec</a:t>
            </a:r>
          </a:p>
          <a:p>
            <a:pPr algn="just"/>
            <a:r>
              <a:rPr lang="en-US" dirty="0" smtClean="0"/>
              <a:t>The above condition is valid only for a noiseless channel.</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Shannon’s </a:t>
            </a:r>
            <a:r>
              <a:rPr lang="en-US" b="1" dirty="0" smtClean="0"/>
              <a:t>Theorem</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Noise </a:t>
            </a:r>
            <a:r>
              <a:rPr lang="en-US" dirty="0" smtClean="0"/>
              <a:t>level in the channel is represented by the </a:t>
            </a:r>
            <a:r>
              <a:rPr lang="en-US" dirty="0" smtClean="0"/>
              <a:t>SNR.</a:t>
            </a:r>
          </a:p>
          <a:p>
            <a:pPr algn="just"/>
            <a:r>
              <a:rPr lang="en-US" dirty="0" smtClean="0"/>
              <a:t>It </a:t>
            </a:r>
            <a:r>
              <a:rPr lang="en-US" dirty="0" smtClean="0"/>
              <a:t>is the ratio of signal power (S) to noise power (N), specified in decibels, that is, </a:t>
            </a:r>
            <a:r>
              <a:rPr lang="en-US" i="1" dirty="0" smtClean="0"/>
              <a:t>SNR </a:t>
            </a:r>
            <a:r>
              <a:rPr lang="en-US" dirty="0" smtClean="0"/>
              <a:t>= 10 </a:t>
            </a:r>
            <a:r>
              <a:rPr lang="en-US" i="1" dirty="0" smtClean="0"/>
              <a:t>log</a:t>
            </a:r>
            <a:r>
              <a:rPr lang="en-US" baseline="-25000" dirty="0" smtClean="0"/>
              <a:t>10</a:t>
            </a:r>
            <a:r>
              <a:rPr lang="en-US" dirty="0" smtClean="0"/>
              <a:t>(</a:t>
            </a:r>
            <a:r>
              <a:rPr lang="en-US" i="1" dirty="0" smtClean="0"/>
              <a:t>S/N</a:t>
            </a:r>
            <a:r>
              <a:rPr lang="en-US" dirty="0" smtClean="0"/>
              <a:t>). </a:t>
            </a:r>
            <a:endParaRPr lang="en-US" dirty="0" smtClean="0"/>
          </a:p>
          <a:p>
            <a:pPr algn="just"/>
            <a:r>
              <a:rPr lang="en-US" dirty="0" smtClean="0"/>
              <a:t>T</a:t>
            </a:r>
            <a:r>
              <a:rPr lang="en-US" dirty="0" smtClean="0"/>
              <a:t>he </a:t>
            </a:r>
            <a:r>
              <a:rPr lang="en-US" dirty="0" smtClean="0"/>
              <a:t>most important contributions of Shannon was his theorem on the maximum data rate possible on a noisy channel. </a:t>
            </a:r>
            <a:endParaRPr lang="en-US" dirty="0" smtClean="0"/>
          </a:p>
          <a:p>
            <a:pPr algn="just"/>
            <a:r>
              <a:rPr lang="en-US" dirty="0" smtClean="0"/>
              <a:t>According </a:t>
            </a:r>
            <a:r>
              <a:rPr lang="en-US" dirty="0" smtClean="0"/>
              <a:t>to </a:t>
            </a:r>
            <a:r>
              <a:rPr lang="en-US" i="1" dirty="0" smtClean="0"/>
              <a:t>Shannon’s theorem</a:t>
            </a:r>
            <a:r>
              <a:rPr lang="en-US" dirty="0" smtClean="0"/>
              <a:t>, the maximum data rate </a:t>
            </a:r>
            <a:r>
              <a:rPr lang="en-US" i="1" dirty="0" smtClean="0"/>
              <a:t>C </a:t>
            </a:r>
            <a:r>
              <a:rPr lang="en-US" dirty="0" smtClean="0"/>
              <a:t>is given by</a:t>
            </a:r>
          </a:p>
          <a:p>
            <a:pPr algn="ctr">
              <a:buNone/>
            </a:pPr>
            <a:r>
              <a:rPr lang="en-US" i="1" dirty="0" smtClean="0"/>
              <a:t>C </a:t>
            </a:r>
            <a:r>
              <a:rPr lang="en-US" dirty="0" smtClean="0"/>
              <a:t>= </a:t>
            </a:r>
            <a:r>
              <a:rPr lang="en-US" i="1" dirty="0" smtClean="0"/>
              <a:t>B×log</a:t>
            </a:r>
            <a:r>
              <a:rPr lang="en-US" dirty="0" smtClean="0"/>
              <a:t>2(1 + (</a:t>
            </a:r>
            <a:r>
              <a:rPr lang="en-US" i="1" dirty="0" smtClean="0"/>
              <a:t>S/N</a:t>
            </a:r>
            <a:r>
              <a:rPr lang="en-US" dirty="0" smtClean="0"/>
              <a:t>)) bits</a:t>
            </a:r>
            <a:r>
              <a:rPr lang="en-US" i="1" dirty="0" smtClean="0"/>
              <a:t>/</a:t>
            </a:r>
            <a:r>
              <a:rPr lang="en-US" dirty="0" smtClean="0"/>
              <a:t>sec</a:t>
            </a:r>
          </a:p>
          <a:p>
            <a:pPr algn="just"/>
            <a:r>
              <a:rPr lang="en-US" dirty="0" smtClean="0"/>
              <a:t>Where </a:t>
            </a:r>
            <a:r>
              <a:rPr lang="en-US" i="1" dirty="0" smtClean="0"/>
              <a:t>B </a:t>
            </a:r>
            <a:r>
              <a:rPr lang="en-US" dirty="0" smtClean="0"/>
              <a:t>is the bandwidth of the channel (in Hz</a:t>
            </a:r>
            <a:r>
              <a:rPr lang="en-US" dirty="0" smtClean="0"/>
              <a:t>).</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Characteristics of the Wireless </a:t>
            </a:r>
            <a:r>
              <a:rPr lang="en-US" b="1" dirty="0" smtClean="0"/>
              <a:t>Channel</a:t>
            </a:r>
            <a:endParaRPr lang="en-US" dirty="0"/>
          </a:p>
        </p:txBody>
      </p:sp>
      <p:sp>
        <p:nvSpPr>
          <p:cNvPr id="3" name="Content Placeholder 2"/>
          <p:cNvSpPr>
            <a:spLocks noGrp="1"/>
          </p:cNvSpPr>
          <p:nvPr>
            <p:ph idx="1"/>
          </p:nvPr>
        </p:nvSpPr>
        <p:spPr>
          <a:xfrm>
            <a:off x="457200" y="1600200"/>
            <a:ext cx="8458200" cy="4525963"/>
          </a:xfrm>
        </p:spPr>
        <p:txBody>
          <a:bodyPr/>
          <a:lstStyle/>
          <a:p>
            <a:pPr algn="just"/>
            <a:r>
              <a:rPr lang="en-US" dirty="0" smtClean="0"/>
              <a:t>The </a:t>
            </a:r>
            <a:r>
              <a:rPr lang="en-US" dirty="0" smtClean="0"/>
              <a:t>various characteristics of the wireless </a:t>
            </a:r>
            <a:r>
              <a:rPr lang="en-US" dirty="0" smtClean="0"/>
              <a:t>are – </a:t>
            </a:r>
          </a:p>
          <a:p>
            <a:pPr marL="514350" indent="-514350" algn="just">
              <a:buFont typeface="+mj-lt"/>
              <a:buAutoNum type="arabicPeriod"/>
            </a:pPr>
            <a:r>
              <a:rPr lang="en-US" dirty="0" smtClean="0"/>
              <a:t>Path loss</a:t>
            </a:r>
          </a:p>
          <a:p>
            <a:pPr marL="514350" indent="-514350" algn="just">
              <a:buFont typeface="+mj-lt"/>
              <a:buAutoNum type="arabicPeriod"/>
            </a:pPr>
            <a:r>
              <a:rPr lang="en-US" dirty="0" smtClean="0"/>
              <a:t>Fading</a:t>
            </a:r>
          </a:p>
          <a:p>
            <a:pPr marL="514350" indent="-514350" algn="just">
              <a:buFont typeface="+mj-lt"/>
              <a:buAutoNum type="arabicPeriod"/>
            </a:pPr>
            <a:r>
              <a:rPr lang="en-US" dirty="0" smtClean="0"/>
              <a:t>Interference</a:t>
            </a:r>
          </a:p>
          <a:p>
            <a:pPr marL="514350" indent="-514350" algn="just">
              <a:buFont typeface="+mj-lt"/>
              <a:buAutoNum type="arabicPeriod"/>
            </a:pPr>
            <a:r>
              <a:rPr lang="en-US" dirty="0" smtClean="0"/>
              <a:t>Doppler shift</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 Path loss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Path loss can be expressed as the ratio of the power of the transmitted signal to the power of the same signal received by the receiver, on a given path. </a:t>
            </a:r>
            <a:endParaRPr lang="en-US" dirty="0" smtClean="0"/>
          </a:p>
          <a:p>
            <a:pPr algn="just"/>
            <a:r>
              <a:rPr lang="en-US" dirty="0" smtClean="0"/>
              <a:t>It </a:t>
            </a:r>
            <a:r>
              <a:rPr lang="en-US" dirty="0" smtClean="0"/>
              <a:t>is a function of the propagation distance. </a:t>
            </a:r>
            <a:endParaRPr lang="en-US" dirty="0" smtClean="0"/>
          </a:p>
          <a:p>
            <a:pPr algn="just"/>
            <a:r>
              <a:rPr lang="en-US" dirty="0" smtClean="0"/>
              <a:t>Estimation </a:t>
            </a:r>
            <a:r>
              <a:rPr lang="en-US" dirty="0" smtClean="0"/>
              <a:t>of path loss is very important for designing and deploying wireless communication </a:t>
            </a:r>
            <a:r>
              <a:rPr lang="en-US" dirty="0" smtClean="0"/>
              <a:t>networks.</a:t>
            </a:r>
          </a:p>
          <a:p>
            <a:pPr algn="just"/>
            <a:r>
              <a:rPr lang="en-US" dirty="0" smtClean="0"/>
              <a:t>Path </a:t>
            </a:r>
            <a:r>
              <a:rPr lang="en-US" dirty="0" smtClean="0"/>
              <a:t>loss is dependent on a number of factors such as the radio frequency used and the nature of the terrain</a:t>
            </a:r>
            <a:r>
              <a:rPr lang="en-US" dirty="0" smtClean="0"/>
              <a:t>.</a:t>
            </a: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 Path loss</a:t>
            </a:r>
            <a:endParaRPr lang="en-US" dirty="0"/>
          </a:p>
        </p:txBody>
      </p:sp>
      <p:sp>
        <p:nvSpPr>
          <p:cNvPr id="3" name="Content Placeholder 2"/>
          <p:cNvSpPr>
            <a:spLocks noGrp="1"/>
          </p:cNvSpPr>
          <p:nvPr>
            <p:ph idx="1"/>
          </p:nvPr>
        </p:nvSpPr>
        <p:spPr/>
        <p:txBody>
          <a:bodyPr>
            <a:normAutofit/>
          </a:bodyPr>
          <a:lstStyle/>
          <a:p>
            <a:pPr algn="just"/>
            <a:r>
              <a:rPr lang="en-US" dirty="0" smtClean="0"/>
              <a:t>In designing a network, several models are required to describe the variety of transmission environments.</a:t>
            </a:r>
          </a:p>
          <a:p>
            <a:pPr marL="514350" indent="-514350" algn="just">
              <a:buFont typeface="+mj-lt"/>
              <a:buAutoNum type="alphaLcParenR"/>
            </a:pPr>
            <a:r>
              <a:rPr lang="en-US" dirty="0" smtClean="0"/>
              <a:t>Free space </a:t>
            </a:r>
            <a:r>
              <a:rPr lang="en-US" dirty="0" smtClean="0"/>
              <a:t>propagation </a:t>
            </a:r>
            <a:r>
              <a:rPr lang="en-US" dirty="0" smtClean="0"/>
              <a:t>model</a:t>
            </a:r>
          </a:p>
          <a:p>
            <a:pPr marL="514350" indent="-514350" algn="just">
              <a:buFont typeface="+mj-lt"/>
              <a:buAutoNum type="alphaLcParenR"/>
            </a:pPr>
            <a:r>
              <a:rPr lang="en-US" dirty="0" smtClean="0"/>
              <a:t>T</a:t>
            </a:r>
            <a:r>
              <a:rPr lang="en-US" dirty="0" smtClean="0"/>
              <a:t>wo-ray model or Two-path </a:t>
            </a:r>
            <a:r>
              <a:rPr lang="en-US" dirty="0" smtClean="0"/>
              <a:t>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l="1173" b="3094"/>
          <a:stretch>
            <a:fillRect/>
          </a:stretch>
        </p:blipFill>
        <p:spPr bwMode="auto">
          <a:xfrm>
            <a:off x="0" y="0"/>
            <a:ext cx="9144000" cy="5257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Free </a:t>
            </a:r>
            <a:r>
              <a:rPr lang="en-US" dirty="0" smtClean="0"/>
              <a:t>space propagation </a:t>
            </a:r>
            <a:r>
              <a:rPr lang="en-US" dirty="0" smtClean="0"/>
              <a:t>model</a:t>
            </a:r>
            <a:endParaRPr lang="en-US" dirty="0"/>
          </a:p>
        </p:txBody>
      </p:sp>
      <p:sp>
        <p:nvSpPr>
          <p:cNvPr id="3" name="Content Placeholder 2"/>
          <p:cNvSpPr>
            <a:spLocks noGrp="1"/>
          </p:cNvSpPr>
          <p:nvPr>
            <p:ph idx="1"/>
          </p:nvPr>
        </p:nvSpPr>
        <p:spPr/>
        <p:txBody>
          <a:bodyPr/>
          <a:lstStyle/>
          <a:p>
            <a:pPr algn="just"/>
            <a:r>
              <a:rPr lang="en-US" dirty="0" smtClean="0"/>
              <a:t>The </a:t>
            </a:r>
            <a:r>
              <a:rPr lang="en-US" b="1" i="1" dirty="0" smtClean="0"/>
              <a:t>free space</a:t>
            </a:r>
            <a:r>
              <a:rPr lang="en-US" i="1" dirty="0" smtClean="0"/>
              <a:t> </a:t>
            </a:r>
            <a:r>
              <a:rPr lang="en-US" dirty="0" smtClean="0"/>
              <a:t>propagation model is the simplest path loss model in which there is a direct-path signal between the transmitter and the receiver, with no atmospheric attenuation or multipath </a:t>
            </a:r>
            <a:r>
              <a:rPr lang="en-US" dirty="0" smtClean="0"/>
              <a:t>components.</a:t>
            </a:r>
          </a:p>
          <a:p>
            <a:pPr algn="just"/>
            <a:r>
              <a:rPr lang="en-US" dirty="0" smtClean="0"/>
              <a:t>In </a:t>
            </a:r>
            <a:r>
              <a:rPr lang="en-US" dirty="0" smtClean="0"/>
              <a:t>this model the relationship between the transmitted power </a:t>
            </a:r>
            <a:r>
              <a:rPr lang="en-US" b="1" i="1" dirty="0" smtClean="0"/>
              <a:t>P</a:t>
            </a:r>
            <a:r>
              <a:rPr lang="en-US" b="1" i="1" baseline="-25000" dirty="0" smtClean="0"/>
              <a:t>t</a:t>
            </a:r>
            <a:r>
              <a:rPr lang="en-US" i="1" dirty="0" smtClean="0"/>
              <a:t> </a:t>
            </a:r>
            <a:r>
              <a:rPr lang="en-US" dirty="0" smtClean="0"/>
              <a:t>and the received power </a:t>
            </a:r>
            <a:r>
              <a:rPr lang="en-US" b="1" i="1" dirty="0" smtClean="0"/>
              <a:t>P</a:t>
            </a:r>
            <a:r>
              <a:rPr lang="en-US" b="1" i="1" baseline="-25000" dirty="0" smtClean="0"/>
              <a:t>r</a:t>
            </a:r>
            <a:r>
              <a:rPr lang="en-US" i="1" dirty="0" smtClean="0"/>
              <a:t> </a:t>
            </a:r>
            <a:r>
              <a:rPr lang="en-US" dirty="0" smtClean="0"/>
              <a:t>is given </a:t>
            </a:r>
            <a:r>
              <a:rPr lang="en-US" dirty="0" smtClean="0"/>
              <a:t>by</a:t>
            </a:r>
            <a:endParaRPr lang="en-US" dirty="0" smtClean="0"/>
          </a:p>
        </p:txBody>
      </p:sp>
      <p:pic>
        <p:nvPicPr>
          <p:cNvPr id="4" name="Picture 3"/>
          <p:cNvPicPr/>
          <p:nvPr/>
        </p:nvPicPr>
        <p:blipFill>
          <a:blip r:embed="rId2" cstate="print"/>
          <a:srcRect/>
          <a:stretch>
            <a:fillRect/>
          </a:stretch>
        </p:blipFill>
        <p:spPr bwMode="auto">
          <a:xfrm>
            <a:off x="3276600" y="5181600"/>
            <a:ext cx="3429000" cy="12382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Free </a:t>
            </a:r>
            <a:r>
              <a:rPr lang="en-US" dirty="0" smtClean="0"/>
              <a:t>space propagation </a:t>
            </a:r>
            <a:r>
              <a:rPr lang="en-US" dirty="0" smtClean="0"/>
              <a:t>model</a:t>
            </a:r>
            <a:endParaRPr lang="en-US" dirty="0"/>
          </a:p>
        </p:txBody>
      </p:sp>
      <p:sp>
        <p:nvSpPr>
          <p:cNvPr id="3" name="Content Placeholder 2"/>
          <p:cNvSpPr>
            <a:spLocks noGrp="1"/>
          </p:cNvSpPr>
          <p:nvPr>
            <p:ph idx="1"/>
          </p:nvPr>
        </p:nvSpPr>
        <p:spPr/>
        <p:txBody>
          <a:bodyPr/>
          <a:lstStyle/>
          <a:p>
            <a:pPr algn="just"/>
            <a:r>
              <a:rPr lang="en-US" dirty="0" smtClean="0"/>
              <a:t>Where </a:t>
            </a:r>
            <a:r>
              <a:rPr lang="en-US" b="1" dirty="0" err="1" smtClean="0"/>
              <a:t>G</a:t>
            </a:r>
            <a:r>
              <a:rPr lang="en-US" b="1" baseline="-25000" dirty="0" err="1" smtClean="0"/>
              <a:t>t</a:t>
            </a:r>
            <a:r>
              <a:rPr lang="en-US" dirty="0" smtClean="0"/>
              <a:t> and </a:t>
            </a:r>
            <a:r>
              <a:rPr lang="en-US" b="1" dirty="0" err="1" smtClean="0"/>
              <a:t>G</a:t>
            </a:r>
            <a:r>
              <a:rPr lang="en-US" b="1" baseline="-25000" dirty="0" err="1" smtClean="0"/>
              <a:t>r</a:t>
            </a:r>
            <a:r>
              <a:rPr lang="en-US" dirty="0" smtClean="0"/>
              <a:t> are the transmitter and receiver antenna gains, </a:t>
            </a:r>
            <a:r>
              <a:rPr lang="en-US" b="1" dirty="0" smtClean="0"/>
              <a:t>d</a:t>
            </a:r>
            <a:r>
              <a:rPr lang="en-US" dirty="0" smtClean="0"/>
              <a:t> is the distance between the transmitter and receiver, and </a:t>
            </a:r>
            <a:r>
              <a:rPr lang="en-US" dirty="0" smtClean="0"/>
              <a:t>     </a:t>
            </a:r>
            <a:r>
              <a:rPr lang="en-US" b="1" dirty="0" smtClean="0"/>
              <a:t>λ </a:t>
            </a:r>
            <a:r>
              <a:rPr lang="en-US" b="1" dirty="0" smtClean="0"/>
              <a:t>= c / f</a:t>
            </a:r>
            <a:r>
              <a:rPr lang="en-US" dirty="0" smtClean="0"/>
              <a:t>  is the wavelength of the signal.</a:t>
            </a:r>
          </a:p>
          <a:p>
            <a:r>
              <a:rPr lang="en-US" dirty="0" smtClean="0"/>
              <a:t>Where </a:t>
            </a:r>
            <a:r>
              <a:rPr lang="en-US" b="1" dirty="0" smtClean="0"/>
              <a:t>c</a:t>
            </a:r>
            <a:r>
              <a:rPr lang="en-US" dirty="0" smtClean="0"/>
              <a:t> is the speed of light (3 × </a:t>
            </a:r>
            <a:r>
              <a:rPr lang="en-US" dirty="0" smtClean="0"/>
              <a:t>10^8 </a:t>
            </a:r>
            <a:r>
              <a:rPr lang="en-US" dirty="0" smtClean="0"/>
              <a:t>m/s), </a:t>
            </a:r>
            <a:r>
              <a:rPr lang="en-US" b="1" dirty="0" smtClean="0"/>
              <a:t>f</a:t>
            </a:r>
            <a:r>
              <a:rPr lang="en-US" dirty="0" smtClean="0"/>
              <a:t> is the frequency of the wave in </a:t>
            </a:r>
            <a:r>
              <a:rPr lang="en-US" dirty="0" smtClean="0"/>
              <a:t>Hz, and </a:t>
            </a:r>
            <a:r>
              <a:rPr lang="en-US" dirty="0" smtClean="0"/>
              <a:t>λ is its wavelength in meters.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Two-ray model or Two-path </a:t>
            </a:r>
            <a:r>
              <a:rPr lang="en-US" dirty="0" smtClean="0"/>
              <a:t>model</a:t>
            </a:r>
            <a:endParaRPr lang="en-US" dirty="0"/>
          </a:p>
        </p:txBody>
      </p:sp>
      <p:sp>
        <p:nvSpPr>
          <p:cNvPr id="3" name="Content Placeholder 2"/>
          <p:cNvSpPr>
            <a:spLocks noGrp="1"/>
          </p:cNvSpPr>
          <p:nvPr>
            <p:ph idx="1"/>
          </p:nvPr>
        </p:nvSpPr>
        <p:spPr>
          <a:xfrm>
            <a:off x="381000" y="1447800"/>
            <a:ext cx="8534400" cy="4876800"/>
          </a:xfrm>
        </p:spPr>
        <p:txBody>
          <a:bodyPr>
            <a:normAutofit fontScale="85000" lnSpcReduction="10000"/>
          </a:bodyPr>
          <a:lstStyle/>
          <a:p>
            <a:pPr algn="just"/>
            <a:r>
              <a:rPr lang="en-US" dirty="0" smtClean="0"/>
              <a:t>The free space model described above assumes that there is only one single path from the transmitter to the receiver</a:t>
            </a:r>
            <a:r>
              <a:rPr lang="en-US" dirty="0" smtClean="0"/>
              <a:t>.</a:t>
            </a:r>
          </a:p>
          <a:p>
            <a:pPr algn="just"/>
            <a:r>
              <a:rPr lang="en-US" dirty="0" smtClean="0"/>
              <a:t>But </a:t>
            </a:r>
            <a:r>
              <a:rPr lang="en-US" dirty="0" smtClean="0"/>
              <a:t>in reality, the signal reaches the receiver through multiple paths (because of reflection, refraction, and scattering). </a:t>
            </a:r>
            <a:endParaRPr lang="en-US" dirty="0" smtClean="0"/>
          </a:p>
          <a:p>
            <a:pPr algn="just"/>
            <a:r>
              <a:rPr lang="en-US" dirty="0" smtClean="0"/>
              <a:t>The </a:t>
            </a:r>
            <a:r>
              <a:rPr lang="en-US" dirty="0" smtClean="0"/>
              <a:t>two-path model tries to capture this phenomenon. </a:t>
            </a:r>
            <a:endParaRPr lang="en-US" dirty="0" smtClean="0"/>
          </a:p>
          <a:p>
            <a:pPr algn="just"/>
            <a:r>
              <a:rPr lang="en-US" dirty="0" smtClean="0"/>
              <a:t>The </a:t>
            </a:r>
            <a:r>
              <a:rPr lang="en-US" dirty="0" smtClean="0"/>
              <a:t>model assumes that the signal reaches the receiver through two paths, one a line-of-sight path, and the other the path through which the reflected (or refracted, or scattered) wave is received</a:t>
            </a:r>
            <a:r>
              <a:rPr lang="en-US" dirty="0" smtClean="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Two-ray model or Two-path </a:t>
            </a:r>
            <a:r>
              <a:rPr lang="en-US" dirty="0" smtClean="0"/>
              <a:t>model</a:t>
            </a:r>
            <a:endParaRPr lang="en-US" dirty="0"/>
          </a:p>
        </p:txBody>
      </p:sp>
      <p:sp>
        <p:nvSpPr>
          <p:cNvPr id="3" name="Content Placeholder 2"/>
          <p:cNvSpPr>
            <a:spLocks noGrp="1"/>
          </p:cNvSpPr>
          <p:nvPr>
            <p:ph idx="1"/>
          </p:nvPr>
        </p:nvSpPr>
        <p:spPr>
          <a:xfrm>
            <a:off x="304800" y="1600200"/>
            <a:ext cx="8534400" cy="4525963"/>
          </a:xfrm>
        </p:spPr>
        <p:txBody>
          <a:bodyPr>
            <a:normAutofit lnSpcReduction="10000"/>
          </a:bodyPr>
          <a:lstStyle/>
          <a:p>
            <a:pPr algn="just"/>
            <a:r>
              <a:rPr lang="en-US" dirty="0" smtClean="0"/>
              <a:t>According to the two-path model, the received power is given </a:t>
            </a:r>
            <a:r>
              <a:rPr lang="en-US" dirty="0" smtClean="0"/>
              <a:t>by</a:t>
            </a:r>
          </a:p>
          <a:p>
            <a:endParaRPr lang="en-US" dirty="0" smtClean="0"/>
          </a:p>
          <a:p>
            <a:endParaRPr lang="en-US" dirty="0" smtClean="0"/>
          </a:p>
          <a:p>
            <a:pPr algn="just"/>
            <a:r>
              <a:rPr lang="en-US" dirty="0" smtClean="0"/>
              <a:t>Where </a:t>
            </a:r>
            <a:r>
              <a:rPr lang="en-US" b="1" i="1" dirty="0" smtClean="0"/>
              <a:t>P</a:t>
            </a:r>
            <a:r>
              <a:rPr lang="en-US" b="1" i="1" baseline="-25000" dirty="0" smtClean="0"/>
              <a:t>t</a:t>
            </a:r>
            <a:r>
              <a:rPr lang="en-US" i="1" dirty="0" smtClean="0"/>
              <a:t> </a:t>
            </a:r>
            <a:r>
              <a:rPr lang="en-US" dirty="0" smtClean="0"/>
              <a:t>is the transmitted power, </a:t>
            </a:r>
            <a:r>
              <a:rPr lang="en-US" b="1" i="1" dirty="0" err="1" smtClean="0"/>
              <a:t>G</a:t>
            </a:r>
            <a:r>
              <a:rPr lang="en-US" b="1" i="1" baseline="-25000" dirty="0" err="1" smtClean="0"/>
              <a:t>t</a:t>
            </a:r>
            <a:r>
              <a:rPr lang="en-US" i="1" dirty="0" smtClean="0"/>
              <a:t> </a:t>
            </a:r>
            <a:r>
              <a:rPr lang="en-US" dirty="0" smtClean="0"/>
              <a:t>and </a:t>
            </a:r>
            <a:r>
              <a:rPr lang="en-US" b="1" i="1" dirty="0" err="1" smtClean="0"/>
              <a:t>G</a:t>
            </a:r>
            <a:r>
              <a:rPr lang="en-US" b="1" i="1" baseline="-25000" dirty="0" err="1" smtClean="0"/>
              <a:t>r</a:t>
            </a:r>
            <a:r>
              <a:rPr lang="en-US" i="1" dirty="0" smtClean="0"/>
              <a:t> </a:t>
            </a:r>
            <a:r>
              <a:rPr lang="en-US" dirty="0" smtClean="0"/>
              <a:t>represent the antenna gains at the transmitter and the receiver, </a:t>
            </a:r>
            <a:r>
              <a:rPr lang="en-US" b="1" i="1" dirty="0" smtClean="0"/>
              <a:t>d</a:t>
            </a:r>
            <a:r>
              <a:rPr lang="en-US" i="1" dirty="0" smtClean="0"/>
              <a:t> </a:t>
            </a:r>
            <a:r>
              <a:rPr lang="en-US" dirty="0" smtClean="0"/>
              <a:t>is the distance between the transmitter and receiver, and </a:t>
            </a:r>
            <a:r>
              <a:rPr lang="en-US" b="1" i="1" dirty="0" smtClean="0"/>
              <a:t>h</a:t>
            </a:r>
            <a:r>
              <a:rPr lang="en-US" b="1" i="1" baseline="-25000" dirty="0" smtClean="0"/>
              <a:t>t</a:t>
            </a:r>
            <a:r>
              <a:rPr lang="en-US" i="1" dirty="0" smtClean="0"/>
              <a:t> </a:t>
            </a:r>
            <a:r>
              <a:rPr lang="en-US" dirty="0" smtClean="0"/>
              <a:t>and </a:t>
            </a:r>
            <a:r>
              <a:rPr lang="en-US" b="1" i="1" dirty="0" smtClean="0"/>
              <a:t>h</a:t>
            </a:r>
            <a:r>
              <a:rPr lang="en-US" b="1" i="1" baseline="-25000" dirty="0" smtClean="0"/>
              <a:t>r</a:t>
            </a:r>
            <a:r>
              <a:rPr lang="en-US" i="1" dirty="0" smtClean="0"/>
              <a:t> </a:t>
            </a:r>
            <a:r>
              <a:rPr lang="en-US" dirty="0" smtClean="0"/>
              <a:t>are the heights of the transmitter and the receiver</a:t>
            </a:r>
            <a:r>
              <a:rPr lang="en-US" dirty="0" smtClean="0"/>
              <a:t>.</a:t>
            </a:r>
            <a:endParaRPr lang="en-US" dirty="0" smtClean="0"/>
          </a:p>
        </p:txBody>
      </p:sp>
      <p:pic>
        <p:nvPicPr>
          <p:cNvPr id="4" name="Picture 3"/>
          <p:cNvPicPr/>
          <p:nvPr/>
        </p:nvPicPr>
        <p:blipFill>
          <a:blip r:embed="rId2" cstate="print"/>
          <a:srcRect/>
          <a:stretch>
            <a:fillRect/>
          </a:stretch>
        </p:blipFill>
        <p:spPr bwMode="auto">
          <a:xfrm>
            <a:off x="2590800" y="2514600"/>
            <a:ext cx="3657600" cy="12192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1047</Words>
  <Application>Microsoft Office PowerPoint</Application>
  <PresentationFormat>On-screen Show (4:3)</PresentationFormat>
  <Paragraphs>76</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Characteristics of the Wireless Channel</vt:lpstr>
      <vt:lpstr>Characteristics of the Wireless Channel</vt:lpstr>
      <vt:lpstr>1. Path loss</vt:lpstr>
      <vt:lpstr>1. Path loss</vt:lpstr>
      <vt:lpstr>Slide 5</vt:lpstr>
      <vt:lpstr>Free space propagation model</vt:lpstr>
      <vt:lpstr>Free space propagation model</vt:lpstr>
      <vt:lpstr>Two-ray model or Two-path model</vt:lpstr>
      <vt:lpstr>Two-ray model or Two-path model</vt:lpstr>
      <vt:lpstr>2. Fading</vt:lpstr>
      <vt:lpstr>Fast Fading</vt:lpstr>
      <vt:lpstr>Slow Fading</vt:lpstr>
      <vt:lpstr>3. Interference</vt:lpstr>
      <vt:lpstr>Adjacent channel interference</vt:lpstr>
      <vt:lpstr>Co-channel interference</vt:lpstr>
      <vt:lpstr>4. Doppler Shift</vt:lpstr>
      <vt:lpstr>Transmission Rate Constraints</vt:lpstr>
      <vt:lpstr>Nyquist’s theorem</vt:lpstr>
      <vt:lpstr>Shannon’s Theorem</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the Wireless Channel</dc:title>
  <dc:creator>AVINASH</dc:creator>
  <cp:lastModifiedBy>AVINASH</cp:lastModifiedBy>
  <cp:revision>32</cp:revision>
  <dcterms:created xsi:type="dcterms:W3CDTF">2006-08-16T00:00:00Z</dcterms:created>
  <dcterms:modified xsi:type="dcterms:W3CDTF">2022-09-27T14:57:37Z</dcterms:modified>
</cp:coreProperties>
</file>