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1" r:id="rId16"/>
    <p:sldId id="270" r:id="rId17"/>
    <p:sldId id="272" r:id="rId18"/>
    <p:sldId id="273" r:id="rId19"/>
    <p:sldId id="274" r:id="rId20"/>
    <p:sldId id="276" r:id="rId21"/>
    <p:sldId id="277" r:id="rId22"/>
    <p:sldId id="275" r:id="rId23"/>
    <p:sldId id="278" r:id="rId24"/>
    <p:sldId id="294" r:id="rId25"/>
    <p:sldId id="280" r:id="rId26"/>
    <p:sldId id="281" r:id="rId27"/>
    <p:sldId id="282" r:id="rId28"/>
    <p:sldId id="283" r:id="rId29"/>
    <p:sldId id="284" r:id="rId30"/>
    <p:sldId id="285" r:id="rId31"/>
    <p:sldId id="279" r:id="rId32"/>
    <p:sldId id="286" r:id="rId33"/>
    <p:sldId id="287" r:id="rId34"/>
    <p:sldId id="288" r:id="rId35"/>
    <p:sldId id="289" r:id="rId36"/>
    <p:sldId id="290" r:id="rId37"/>
    <p:sldId id="291" r:id="rId38"/>
    <p:sldId id="292" r:id="rId39"/>
    <p:sldId id="293"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Computer Network Architecture</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Session Layer</a:t>
            </a:r>
            <a:endParaRPr lang="en-US" dirty="0"/>
          </a:p>
        </p:txBody>
      </p:sp>
      <p:sp>
        <p:nvSpPr>
          <p:cNvPr id="3" name="Content Placeholder 2"/>
          <p:cNvSpPr>
            <a:spLocks noGrp="1"/>
          </p:cNvSpPr>
          <p:nvPr>
            <p:ph idx="1"/>
          </p:nvPr>
        </p:nvSpPr>
        <p:spPr/>
        <p:txBody>
          <a:bodyPr>
            <a:noAutofit/>
          </a:bodyPr>
          <a:lstStyle/>
          <a:p>
            <a:pPr algn="just"/>
            <a:r>
              <a:rPr lang="en-US" sz="2800" dirty="0" smtClean="0"/>
              <a:t>A session can be defined as a connection between two presentation layer (the next higher layer) processes.</a:t>
            </a:r>
          </a:p>
          <a:p>
            <a:pPr algn="just"/>
            <a:r>
              <a:rPr lang="en-US" sz="2800" dirty="0" smtClean="0"/>
              <a:t>It can be thought to be a connection between two users on two different machines.</a:t>
            </a:r>
          </a:p>
          <a:p>
            <a:pPr algn="just"/>
            <a:r>
              <a:rPr lang="en-US" sz="2800" dirty="0" smtClean="0"/>
              <a:t>The services provided by the session layer to the presentation layer are with respect to these sessions. </a:t>
            </a:r>
          </a:p>
          <a:p>
            <a:pPr algn="just"/>
            <a:r>
              <a:rPr lang="en-US" sz="2800" dirty="0" smtClean="0"/>
              <a:t>They include establishment and release of session connections, interaction management and synchronization between the two ends of the session.</a:t>
            </a:r>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Presentation Layer</a:t>
            </a:r>
            <a:endParaRPr lang="en-US" dirty="0"/>
          </a:p>
        </p:txBody>
      </p:sp>
      <p:sp>
        <p:nvSpPr>
          <p:cNvPr id="3" name="Content Placeholder 2"/>
          <p:cNvSpPr>
            <a:spLocks noGrp="1"/>
          </p:cNvSpPr>
          <p:nvPr>
            <p:ph idx="1"/>
          </p:nvPr>
        </p:nvSpPr>
        <p:spPr/>
        <p:txBody>
          <a:bodyPr>
            <a:noAutofit/>
          </a:bodyPr>
          <a:lstStyle/>
          <a:p>
            <a:pPr algn="just"/>
            <a:r>
              <a:rPr lang="en-US" sz="2300" dirty="0" smtClean="0"/>
              <a:t>The presentation layer, the sixth layer from the bottom, is concerned with the syntax and semantics of the information exchanged between the two end systems.</a:t>
            </a:r>
          </a:p>
          <a:p>
            <a:pPr algn="just"/>
            <a:r>
              <a:rPr lang="en-US" sz="2300" dirty="0" smtClean="0"/>
              <a:t>The presentation layer ensures that the messages exchanged between two processes that reside on the different computers that use different data representations, have a common meaning.</a:t>
            </a:r>
          </a:p>
          <a:p>
            <a:pPr algn="just"/>
            <a:r>
              <a:rPr lang="en-US" sz="2300" dirty="0" smtClean="0"/>
              <a:t>In order for such computers to communicate, the data structures that need to be transmitted can be defined in a common abstract manner. </a:t>
            </a:r>
          </a:p>
          <a:p>
            <a:pPr algn="just"/>
            <a:r>
              <a:rPr lang="en-US" sz="2300" dirty="0" smtClean="0"/>
              <a:t>Other functions of the presentation layer include data encryption and data compression.</a:t>
            </a:r>
            <a:endParaRPr lang="en-US" sz="23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Layer</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top-most layer in the OSI protocol stack is the application layer.</a:t>
            </a:r>
          </a:p>
          <a:p>
            <a:pPr algn="just"/>
            <a:r>
              <a:rPr lang="en-US" dirty="0" smtClean="0"/>
              <a:t>The application layer acts as an interface to the application processes that require communication support.</a:t>
            </a:r>
          </a:p>
          <a:p>
            <a:pPr algn="just"/>
            <a:r>
              <a:rPr lang="en-US" dirty="0" smtClean="0"/>
              <a:t>It provides mechanisms for supporting tasks such as data transmission between users, distributed database access, running processes on remote machines, controlling distributed systems, and electronic mail communication.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Layer</a:t>
            </a:r>
            <a:endParaRPr lang="en-US" dirty="0"/>
          </a:p>
        </p:txBody>
      </p:sp>
      <p:sp>
        <p:nvSpPr>
          <p:cNvPr id="3" name="Content Placeholder 2"/>
          <p:cNvSpPr>
            <a:spLocks noGrp="1"/>
          </p:cNvSpPr>
          <p:nvPr>
            <p:ph idx="1"/>
          </p:nvPr>
        </p:nvSpPr>
        <p:spPr>
          <a:xfrm>
            <a:off x="457200" y="1600200"/>
            <a:ext cx="8229600" cy="4800600"/>
          </a:xfrm>
        </p:spPr>
        <p:txBody>
          <a:bodyPr>
            <a:normAutofit lnSpcReduction="10000"/>
          </a:bodyPr>
          <a:lstStyle/>
          <a:p>
            <a:pPr algn="just"/>
            <a:r>
              <a:rPr lang="en-US" dirty="0" smtClean="0"/>
              <a:t>Some examples of protocols used in this layer are- </a:t>
            </a:r>
          </a:p>
          <a:p>
            <a:pPr lvl="1" algn="just"/>
            <a:r>
              <a:rPr lang="en-US" dirty="0" smtClean="0"/>
              <a:t>Virtual Terminal (TELNET), which provides remote login facility for users.</a:t>
            </a:r>
          </a:p>
          <a:p>
            <a:pPr lvl="1" algn="just"/>
            <a:r>
              <a:rPr lang="en-US" dirty="0" smtClean="0"/>
              <a:t>File Transfer Protocol (FTP), used for transferring files between machines.</a:t>
            </a:r>
          </a:p>
          <a:p>
            <a:pPr lvl="1" algn="just"/>
            <a:r>
              <a:rPr lang="en-US" dirty="0" smtClean="0"/>
              <a:t>Simple Mail Transfer Protocol (SMTP), is used for electronic mail applications.</a:t>
            </a:r>
          </a:p>
          <a:p>
            <a:pPr lvl="1" algn="just"/>
            <a:r>
              <a:rPr lang="en-US" dirty="0" smtClean="0"/>
              <a:t>Hyper Text Transfer Protocol (HTTP), which is used for transferring Web pages over the Internet.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TCP/IP Reference Model</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TCP/IP reference model is the network model that is used in today’s Internet.</a:t>
            </a:r>
          </a:p>
          <a:p>
            <a:pPr algn="just"/>
            <a:r>
              <a:rPr lang="en-US" dirty="0" smtClean="0"/>
              <a:t>The model is widely referred to as TCP/IP protocol stack since it was originally designed as a protocol stack for the Advanced Research Project Agency Network (ARPANET) rather than as a reference model.</a:t>
            </a:r>
          </a:p>
          <a:p>
            <a:pPr algn="just"/>
            <a:r>
              <a:rPr lang="en-US" dirty="0" smtClean="0"/>
              <a:t>It is named so after two of its main protocols, transmission control protocol (TCP) and Internet protocol (IP).</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TCP/IP Reference Model</a:t>
            </a:r>
            <a:endParaRPr lang="en-US" dirty="0"/>
          </a:p>
        </p:txBody>
      </p:sp>
      <p:sp>
        <p:nvSpPr>
          <p:cNvPr id="3" name="Content Placeholder 2"/>
          <p:cNvSpPr>
            <a:spLocks noGrp="1"/>
          </p:cNvSpPr>
          <p:nvPr>
            <p:ph idx="1"/>
          </p:nvPr>
        </p:nvSpPr>
        <p:spPr>
          <a:xfrm>
            <a:off x="457200" y="1600200"/>
            <a:ext cx="8229600" cy="4800600"/>
          </a:xfrm>
        </p:spPr>
        <p:txBody>
          <a:bodyPr>
            <a:normAutofit fontScale="77500" lnSpcReduction="20000"/>
          </a:bodyPr>
          <a:lstStyle/>
          <a:p>
            <a:pPr algn="just"/>
            <a:r>
              <a:rPr lang="en-US" dirty="0" smtClean="0"/>
              <a:t>In contrast to the OSI reference model, the TCP/IP reference model has only four layers.</a:t>
            </a:r>
          </a:p>
          <a:p>
            <a:pPr algn="just"/>
            <a:r>
              <a:rPr lang="en-US" dirty="0" smtClean="0"/>
              <a:t>This model was far better than the OSI model </a:t>
            </a:r>
            <a:r>
              <a:rPr lang="en-US" dirty="0" smtClean="0"/>
              <a:t>because the </a:t>
            </a:r>
            <a:r>
              <a:rPr lang="en-US" dirty="0" smtClean="0"/>
              <a:t>protocols that are part of this model were already in use before the model was actually designed.</a:t>
            </a:r>
          </a:p>
          <a:p>
            <a:pPr algn="just"/>
            <a:r>
              <a:rPr lang="en-US" dirty="0" smtClean="0"/>
              <a:t>The four layers of the TCP/IP model are-</a:t>
            </a:r>
          </a:p>
          <a:p>
            <a:pPr lvl="1" algn="just"/>
            <a:r>
              <a:rPr lang="en-US" dirty="0" smtClean="0"/>
              <a:t>The host-to-network layer</a:t>
            </a:r>
          </a:p>
          <a:p>
            <a:pPr lvl="1" algn="just"/>
            <a:r>
              <a:rPr lang="en-US" dirty="0" smtClean="0"/>
              <a:t>Internet/network layer</a:t>
            </a:r>
          </a:p>
          <a:p>
            <a:pPr lvl="1" algn="just"/>
            <a:r>
              <a:rPr lang="en-US" dirty="0" smtClean="0"/>
              <a:t>Transport layer</a:t>
            </a:r>
          </a:p>
          <a:p>
            <a:pPr lvl="1" algn="just"/>
            <a:r>
              <a:rPr lang="en-US" dirty="0" smtClean="0"/>
              <a:t>Application layer</a:t>
            </a:r>
          </a:p>
          <a:p>
            <a:pPr algn="just"/>
            <a:r>
              <a:rPr lang="en-US" dirty="0" smtClean="0"/>
              <a:t>The session and presentation layers that found place in the OSI reference model were not included in the TCP/IP model since they were found to be not very significant.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TCP/IP Reference Model</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1219200" y="1905000"/>
            <a:ext cx="6934200" cy="47119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Host-to-Network Layer</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lowest layer, the host-to-network layer, is used to interface the TCP/IP protocol stack with the physical transmission medium.</a:t>
            </a:r>
          </a:p>
          <a:p>
            <a:pPr algn="just"/>
            <a:r>
              <a:rPr lang="en-US" dirty="0" smtClean="0"/>
              <a:t>The operation of this layer is not very well-specified in the TCP/IP model.</a:t>
            </a:r>
          </a:p>
          <a:p>
            <a:pPr algn="just"/>
            <a:r>
              <a:rPr lang="en-US" dirty="0" smtClean="0"/>
              <a:t>The host machine should connect to the network using some protocol in order to transmit the packets sent to it by the next higher layer, the internet layer.</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Layer</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This layer is similar in functionality to the network layer in the OSI reference model.</a:t>
            </a:r>
          </a:p>
          <a:p>
            <a:pPr algn="just"/>
            <a:r>
              <a:rPr lang="en-US" dirty="0" smtClean="0"/>
              <a:t>The main functions of the internet layer are routing and congestion control.</a:t>
            </a:r>
          </a:p>
          <a:p>
            <a:pPr algn="just"/>
            <a:r>
              <a:rPr lang="en-US" dirty="0" smtClean="0"/>
              <a:t>The internet layer should provide mechanisms for the host to inject packets into any network and have those packets travel independently to the destination.</a:t>
            </a:r>
          </a:p>
          <a:p>
            <a:pPr algn="just"/>
            <a:r>
              <a:rPr lang="en-US" dirty="0" smtClean="0"/>
              <a:t>The internet layer defines a protocol called Internet protocol (IP).</a:t>
            </a:r>
          </a:p>
          <a:p>
            <a:pPr algn="just"/>
            <a:r>
              <a:rPr lang="en-US" dirty="0" smtClean="0">
                <a:solidFill>
                  <a:srgbClr val="00B050"/>
                </a:solidFill>
              </a:rPr>
              <a:t>The packets sent by the internet layer to the lower layer follow this IP format.</a:t>
            </a:r>
          </a:p>
          <a:p>
            <a:pPr algn="just"/>
            <a:r>
              <a:rPr lang="en-US" dirty="0" smtClean="0"/>
              <a:t>The routing of packets is done on an individual packet-by-packet basis. </a:t>
            </a:r>
          </a:p>
          <a:p>
            <a:pPr algn="just"/>
            <a:r>
              <a:rPr lang="en-US" dirty="0" smtClean="0"/>
              <a:t>Hence the packets may arrive out of order at the destination. It is the responsibility of the next higher layer, the transport layer, to reorder the received packets.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Transport Layer</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transport layer in the TCP/IP model performs similar operations as the transport layer in the OSI reference model.</a:t>
            </a:r>
          </a:p>
          <a:p>
            <a:pPr algn="just"/>
            <a:r>
              <a:rPr lang="en-US" dirty="0" smtClean="0"/>
              <a:t>The design of the transport layer in the OSI model was actually influenced by the operation and performance of TCP.</a:t>
            </a:r>
          </a:p>
          <a:p>
            <a:pPr algn="just"/>
            <a:r>
              <a:rPr lang="en-US" dirty="0" smtClean="0"/>
              <a:t>Two end-to-end communication protocols, the transmission control protocol (TCP) and the user datagram protocol (UDP), have been defined in this layer.</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Computer Network Architecture</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network layers, along with their respective protocols, constitute the computer network architecture.</a:t>
            </a:r>
          </a:p>
          <a:p>
            <a:pPr algn="just"/>
            <a:r>
              <a:rPr lang="en-US" dirty="0" smtClean="0"/>
              <a:t>Several such computer network architectures/ models are in existence today.</a:t>
            </a:r>
          </a:p>
          <a:p>
            <a:pPr algn="just"/>
            <a:r>
              <a:rPr lang="en-US" dirty="0" smtClean="0"/>
              <a:t>Prominent models such as </a:t>
            </a:r>
          </a:p>
          <a:p>
            <a:pPr lvl="1" algn="just"/>
            <a:r>
              <a:rPr lang="en-US" dirty="0" smtClean="0"/>
              <a:t>OSI reference model</a:t>
            </a:r>
          </a:p>
          <a:p>
            <a:pPr lvl="1" algn="just"/>
            <a:r>
              <a:rPr lang="en-US" dirty="0" smtClean="0"/>
              <a:t>TCP/IP reference model</a:t>
            </a:r>
          </a:p>
          <a:p>
            <a:pPr lvl="1" algn="just"/>
            <a:r>
              <a:rPr lang="en-US" dirty="0" smtClean="0"/>
              <a:t>ATM reference model</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a:t>
            </a:r>
            <a:endParaRPr lang="en-US" dirty="0"/>
          </a:p>
        </p:txBody>
      </p:sp>
      <p:sp>
        <p:nvSpPr>
          <p:cNvPr id="3" name="Content Placeholder 2"/>
          <p:cNvSpPr>
            <a:spLocks noGrp="1"/>
          </p:cNvSpPr>
          <p:nvPr>
            <p:ph idx="1"/>
          </p:nvPr>
        </p:nvSpPr>
        <p:spPr>
          <a:xfrm>
            <a:off x="457200" y="1600200"/>
            <a:ext cx="8229600" cy="4800600"/>
          </a:xfrm>
        </p:spPr>
        <p:txBody>
          <a:bodyPr>
            <a:normAutofit fontScale="85000" lnSpcReduction="20000"/>
          </a:bodyPr>
          <a:lstStyle/>
          <a:p>
            <a:pPr algn="just"/>
            <a:r>
              <a:rPr lang="en-US" dirty="0" smtClean="0"/>
              <a:t>TCP is a reliable connection-oriented protocol. </a:t>
            </a:r>
          </a:p>
          <a:p>
            <a:pPr algn="just"/>
            <a:r>
              <a:rPr lang="en-US" dirty="0" smtClean="0"/>
              <a:t>Here, establishment of an end-to-end connection that may traverse multiple hops is required before the actual data transfer can begin. </a:t>
            </a:r>
          </a:p>
          <a:p>
            <a:pPr algn="just"/>
            <a:r>
              <a:rPr lang="en-US" dirty="0" smtClean="0"/>
              <a:t>All packets belonging to a session follow the same path, and are received at the destination in the same order as they were transmitted by the source node.</a:t>
            </a:r>
          </a:p>
          <a:p>
            <a:pPr algn="just"/>
            <a:r>
              <a:rPr lang="en-US" dirty="0" smtClean="0"/>
              <a:t>The incoming byte stream at the source node is split into several messages and sent to the internet layer.</a:t>
            </a:r>
          </a:p>
          <a:p>
            <a:pPr algn="just"/>
            <a:r>
              <a:rPr lang="en-US" dirty="0" smtClean="0"/>
              <a:t>The received messages are reassembled by the transport layer at the destination.</a:t>
            </a:r>
          </a:p>
          <a:p>
            <a:pPr algn="just"/>
            <a:r>
              <a:rPr lang="en-US" dirty="0" smtClean="0"/>
              <a:t>In order that a fast sender does not swamp a slow receiver, TCP also performs flow control.</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UDP</a:t>
            </a:r>
            <a:endParaRPr lang="en-US" dirty="0"/>
          </a:p>
        </p:txBody>
      </p:sp>
      <p:sp>
        <p:nvSpPr>
          <p:cNvPr id="3" name="Content Placeholder 2"/>
          <p:cNvSpPr>
            <a:spLocks noGrp="1"/>
          </p:cNvSpPr>
          <p:nvPr>
            <p:ph idx="1"/>
          </p:nvPr>
        </p:nvSpPr>
        <p:spPr/>
        <p:txBody>
          <a:bodyPr/>
          <a:lstStyle/>
          <a:p>
            <a:pPr algn="just"/>
            <a:r>
              <a:rPr lang="en-US" dirty="0" smtClean="0"/>
              <a:t>UDP is an unreliable connectionless protocol. </a:t>
            </a:r>
          </a:p>
          <a:p>
            <a:pPr algn="just"/>
            <a:r>
              <a:rPr lang="en-US" dirty="0" smtClean="0"/>
              <a:t>It does not have the flow control and sequencing mechanisms present in TCP.</a:t>
            </a:r>
          </a:p>
          <a:p>
            <a:pPr algn="just"/>
            <a:r>
              <a:rPr lang="en-US" dirty="0" smtClean="0"/>
              <a:t>UDP is used by applications such as voice/video transmissions where fast delivery of information is more important than the accuracy of the information delivered.</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Layer</a:t>
            </a:r>
            <a:endParaRPr lang="en-US" dirty="0"/>
          </a:p>
        </p:txBody>
      </p:sp>
      <p:sp>
        <p:nvSpPr>
          <p:cNvPr id="3" name="Content Placeholder 2"/>
          <p:cNvSpPr>
            <a:spLocks noGrp="1"/>
          </p:cNvSpPr>
          <p:nvPr>
            <p:ph idx="1"/>
          </p:nvPr>
        </p:nvSpPr>
        <p:spPr/>
        <p:txBody>
          <a:bodyPr/>
          <a:lstStyle/>
          <a:p>
            <a:pPr algn="just"/>
            <a:r>
              <a:rPr lang="en-US" dirty="0" smtClean="0"/>
              <a:t>The application layer is the topmost layer in the TCP/IP model.</a:t>
            </a:r>
          </a:p>
          <a:p>
            <a:pPr algn="just"/>
            <a:r>
              <a:rPr lang="en-US" dirty="0" smtClean="0"/>
              <a:t>It consists of higher-level protocols, which include the FTP, TELNET, SMTP, and HTTP.</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ATM Reference Model</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asynchronous transfer mode (ATM) model was developed by the ITU for broadband-integrated services digital network (B-ISDN).</a:t>
            </a:r>
          </a:p>
          <a:p>
            <a:pPr algn="just"/>
            <a:r>
              <a:rPr lang="en-US" dirty="0" smtClean="0"/>
              <a:t>The ATM model is quite different from the OSI and TCP/IP reference models.</a:t>
            </a:r>
          </a:p>
          <a:p>
            <a:pPr algn="just"/>
            <a:r>
              <a:rPr lang="en-US" dirty="0" smtClean="0"/>
              <a:t>Here, all information is transmitted in the form of short fixed-sized packets called cells.</a:t>
            </a:r>
          </a:p>
          <a:p>
            <a:pPr algn="just"/>
            <a:r>
              <a:rPr lang="en-US" dirty="0" smtClean="0"/>
              <a:t>The size of each cell is 53 bytes, a 5-byte header followed by a 48- byte payload.</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ATM Reference Model</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asynchronous transfer mode (ATM) model was developed by the ITU for broadband-integrated services digital network (B-ISDN).</a:t>
            </a:r>
          </a:p>
          <a:p>
            <a:pPr algn="just"/>
            <a:r>
              <a:rPr lang="en-US" dirty="0" smtClean="0"/>
              <a:t>The ATM model is quite different from the OSI and TCP/IP reference models.</a:t>
            </a:r>
          </a:p>
          <a:p>
            <a:pPr algn="just"/>
            <a:r>
              <a:rPr lang="en-US" dirty="0" smtClean="0"/>
              <a:t>Here, all information is transmitted in the form of short fixed-sized packets called cells.</a:t>
            </a:r>
          </a:p>
          <a:p>
            <a:pPr algn="just"/>
            <a:r>
              <a:rPr lang="en-US" dirty="0" smtClean="0"/>
              <a:t>The size of each cell is 53 bytes, a 5-byte header followed by a 48- byte payload.</a:t>
            </a:r>
          </a:p>
          <a:p>
            <a:pPr algn="just"/>
            <a:r>
              <a:rPr lang="en-US" dirty="0" smtClean="0"/>
              <a:t>ATM uses a switching technology called cell switching.</a:t>
            </a:r>
          </a:p>
          <a:p>
            <a:pPr algn="just"/>
            <a:r>
              <a:rPr lang="en-US" dirty="0" smtClean="0"/>
              <a:t>The two other commonly used switching technologies are -</a:t>
            </a:r>
          </a:p>
          <a:p>
            <a:pPr lvl="1" algn="just"/>
            <a:r>
              <a:rPr lang="en-US" dirty="0" smtClean="0"/>
              <a:t>Packet Switching </a:t>
            </a:r>
          </a:p>
          <a:p>
            <a:pPr lvl="1" algn="just"/>
            <a:r>
              <a:rPr lang="en-US" dirty="0" smtClean="0"/>
              <a:t>Circuit Switching</a:t>
            </a:r>
            <a:endParaRPr 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Circuit switching</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Circuit switching requires the setting up of an end-to-end path between the source and destination nodes before the actual data transmission begins.</a:t>
            </a:r>
          </a:p>
          <a:p>
            <a:pPr algn="just"/>
            <a:r>
              <a:rPr lang="en-US" dirty="0" smtClean="0"/>
              <a:t>A request packet sent by the source node travels till the destination node.</a:t>
            </a:r>
          </a:p>
          <a:p>
            <a:pPr algn="just"/>
            <a:r>
              <a:rPr lang="en-US" dirty="0" smtClean="0"/>
              <a:t>The destination responds with an acknowledgment.</a:t>
            </a:r>
          </a:p>
          <a:p>
            <a:pPr algn="just"/>
            <a:r>
              <a:rPr lang="en-US" dirty="0" smtClean="0"/>
              <a:t>When the source node receives this acknowledgment, implying that the path has been set up, it starts transmitting packets.</a:t>
            </a:r>
          </a:p>
          <a:p>
            <a:pPr algn="just"/>
            <a:r>
              <a:rPr lang="en-US" dirty="0" smtClean="0"/>
              <a:t>The request-response process also reserves the required resources (bandwidth) on the path.</a:t>
            </a:r>
          </a:p>
          <a:p>
            <a:pPr algn="just"/>
            <a:r>
              <a:rPr lang="en-US" dirty="0" smtClean="0"/>
              <a:t>Once a path is set up, all packets belonging to the flow follow the same path.</a:t>
            </a:r>
          </a:p>
          <a:p>
            <a:pPr algn="just"/>
            <a:r>
              <a:rPr lang="en-US" dirty="0" smtClean="0"/>
              <a:t>The packets are received at the destination in the same order they were transmitted at the source.</a:t>
            </a:r>
            <a:endParaRPr 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Circuit switching</a:t>
            </a:r>
            <a:endParaRPr lang="en-US" dirty="0"/>
          </a:p>
        </p:txBody>
      </p:sp>
      <p:sp>
        <p:nvSpPr>
          <p:cNvPr id="3" name="Content Placeholder 2"/>
          <p:cNvSpPr>
            <a:spLocks noGrp="1"/>
          </p:cNvSpPr>
          <p:nvPr>
            <p:ph idx="1"/>
          </p:nvPr>
        </p:nvSpPr>
        <p:spPr>
          <a:xfrm>
            <a:off x="457200" y="1600200"/>
            <a:ext cx="8229600" cy="4876800"/>
          </a:xfrm>
        </p:spPr>
        <p:txBody>
          <a:bodyPr>
            <a:normAutofit fontScale="92500" lnSpcReduction="20000"/>
          </a:bodyPr>
          <a:lstStyle/>
          <a:p>
            <a:pPr algn="just"/>
            <a:r>
              <a:rPr lang="en-US" dirty="0" smtClean="0"/>
              <a:t>Circuit switching is widely used in telephone networks where once a connection is established between the two end users, the circuit (connection) continuously remains open from the start till completion of the call. </a:t>
            </a:r>
          </a:p>
          <a:p>
            <a:pPr algn="just"/>
            <a:r>
              <a:rPr lang="en-US" dirty="0" smtClean="0"/>
              <a:t>Circuit switching may not be suitable for data or other non-conversational transmissions.</a:t>
            </a:r>
          </a:p>
          <a:p>
            <a:pPr algn="just"/>
            <a:r>
              <a:rPr lang="en-US" dirty="0" smtClean="0"/>
              <a:t>Non-voice transmissions tend to occur in bursts, and if circuit switching is used for such transmissions, the transmission line often remains idle, resulting in under-utilization of the available network capacity.</a:t>
            </a:r>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Switching</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Here the sender transmits data in blocks.</a:t>
            </a:r>
          </a:p>
          <a:p>
            <a:pPr algn="just"/>
            <a:r>
              <a:rPr lang="en-US" dirty="0" smtClean="0"/>
              <a:t>There is no limit on the size of the blocks.</a:t>
            </a:r>
          </a:p>
          <a:p>
            <a:pPr algn="just"/>
            <a:r>
              <a:rPr lang="en-US" dirty="0" smtClean="0"/>
              <a:t>An intermediate node receives the entire block of data from its uplink node, stores the block in its disk, checks for errors, and then transmits it to the next downlink node.</a:t>
            </a:r>
          </a:p>
          <a:p>
            <a:pPr algn="just"/>
            <a:r>
              <a:rPr lang="en-US" dirty="0" smtClean="0"/>
              <a:t>Since there is no limit on the size of blocks transmitted, a single large block of data may hog the channel for a long period of time.</a:t>
            </a:r>
          </a:p>
          <a:p>
            <a:pPr algn="just"/>
            <a:r>
              <a:rPr lang="en-US" dirty="0" smtClean="0"/>
              <a:t>Hence, message switching is not suitable for interactive applications and time-sensitive applications such as voice and video transmissions.</a:t>
            </a:r>
          </a:p>
          <a:p>
            <a:pPr algn="just"/>
            <a:r>
              <a:rPr lang="en-US" dirty="0" smtClean="0"/>
              <a:t>The third and most widely used switching technique, packet switching, solves the above problems.</a:t>
            </a:r>
            <a:endParaRPr 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Packet Switching</a:t>
            </a:r>
            <a:endParaRPr lang="en-US" dirty="0"/>
          </a:p>
        </p:txBody>
      </p:sp>
      <p:sp>
        <p:nvSpPr>
          <p:cNvPr id="3" name="Content Placeholder 2"/>
          <p:cNvSpPr>
            <a:spLocks noGrp="1"/>
          </p:cNvSpPr>
          <p:nvPr>
            <p:ph idx="1"/>
          </p:nvPr>
        </p:nvSpPr>
        <p:spPr>
          <a:xfrm>
            <a:off x="457200" y="1600200"/>
            <a:ext cx="8229600" cy="4800600"/>
          </a:xfrm>
        </p:spPr>
        <p:txBody>
          <a:bodyPr>
            <a:normAutofit fontScale="55000" lnSpcReduction="20000"/>
          </a:bodyPr>
          <a:lstStyle/>
          <a:p>
            <a:pPr algn="just"/>
            <a:r>
              <a:rPr lang="en-US" dirty="0" smtClean="0"/>
              <a:t>In packet switching, a strict bound is set on the maximum size of the blocks transmitted.</a:t>
            </a:r>
          </a:p>
          <a:p>
            <a:pPr algn="just"/>
            <a:r>
              <a:rPr lang="en-US" dirty="0" smtClean="0"/>
              <a:t>The packets will be held in the main memory of intermediate routers rather than in their disks.</a:t>
            </a:r>
          </a:p>
          <a:p>
            <a:pPr algn="just"/>
            <a:r>
              <a:rPr lang="en-US" dirty="0" smtClean="0"/>
              <a:t>A node can transmit each packet independently.</a:t>
            </a:r>
          </a:p>
          <a:p>
            <a:pPr algn="just"/>
            <a:r>
              <a:rPr lang="en-US" dirty="0" smtClean="0"/>
              <a:t>Unlike message switching, it need not wait for a whole block of data (consisting of many packets) to be received before the transmission of the received block can be started. </a:t>
            </a:r>
          </a:p>
          <a:p>
            <a:pPr algn="just"/>
            <a:r>
              <a:rPr lang="en-US" dirty="0" smtClean="0"/>
              <a:t>Hence, the end-to-end delay involved is less, and the throughput of the system is also high. </a:t>
            </a:r>
          </a:p>
          <a:p>
            <a:pPr algn="just"/>
            <a:r>
              <a:rPr lang="en-US" dirty="0" smtClean="0"/>
              <a:t>Since resources are not reserved beforehand, the links may become congested when the network load increases, resulting in packet loss.</a:t>
            </a:r>
          </a:p>
          <a:p>
            <a:pPr algn="just"/>
            <a:r>
              <a:rPr lang="en-US" dirty="0" smtClean="0"/>
              <a:t>In packet switching, each packet is routed (and not switched) independently at each intermediate node.</a:t>
            </a:r>
          </a:p>
          <a:p>
            <a:pPr algn="just"/>
            <a:r>
              <a:rPr lang="en-US" dirty="0" smtClean="0"/>
              <a:t>Packets belonging to the same flow may hence take different paths to reach the destination. </a:t>
            </a:r>
          </a:p>
          <a:p>
            <a:pPr algn="just"/>
            <a:r>
              <a:rPr lang="en-US" dirty="0" smtClean="0"/>
              <a:t>Due to this, it is highly probable that the packets are received out of order at the destination node.</a:t>
            </a:r>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switching</a:t>
            </a:r>
            <a:endParaRPr lang="en-US" dirty="0"/>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pPr algn="just"/>
            <a:r>
              <a:rPr lang="en-US" dirty="0" smtClean="0"/>
              <a:t>Cell Switching is similar to packet switching in that it splits a data stream into multiple equal-sized cells which are then transmitted on a channel that is shared by other nodes also.</a:t>
            </a:r>
          </a:p>
          <a:p>
            <a:pPr algn="just"/>
            <a:r>
              <a:rPr lang="en-US" dirty="0" smtClean="0"/>
              <a:t>The main difference between cell and packet switching techniques is that while cells have a fixed size, packets can have different sizes. </a:t>
            </a:r>
          </a:p>
          <a:p>
            <a:pPr algn="just"/>
            <a:r>
              <a:rPr lang="en-US" dirty="0" smtClean="0"/>
              <a:t>One of the main reasons for having fixed-length cells is to facilitate the building of fast hardware switches. </a:t>
            </a:r>
          </a:p>
          <a:p>
            <a:pPr algn="just"/>
            <a:r>
              <a:rPr lang="en-US" dirty="0" smtClean="0"/>
              <a:t>The design of fast and highly scalable hardware switches would be made simple if all packets were of fixed length.</a:t>
            </a:r>
          </a:p>
          <a:p>
            <a:pPr algn="just"/>
            <a:r>
              <a:rPr lang="en-US" dirty="0" smtClean="0"/>
              <a:t>The processing of packets would be made simple if the size of the packets were known beforehand. </a:t>
            </a:r>
          </a:p>
          <a:p>
            <a:pPr algn="just"/>
            <a:r>
              <a:rPr lang="en-US" dirty="0" smtClean="0"/>
              <a:t>Also, parallelism could be incorporated into the switching system if all packets were of the same length; multiple switching elements could be working in parallel performing the same operation on different packets. </a:t>
            </a:r>
          </a:p>
          <a:p>
            <a:pPr algn="just"/>
            <a:r>
              <a:rPr lang="en-US" dirty="0" smtClean="0"/>
              <a:t>This improves the scalability of the switching system. Hence, the ATM design had fixed length cells.</a:t>
            </a:r>
            <a:endParaRPr 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US" sz="4400" b="1" dirty="0" smtClean="0">
                <a:latin typeface="Times New Roman" pitchFamily="18" charset="0"/>
                <a:cs typeface="Times New Roman" pitchFamily="18" charset="0"/>
              </a:rPr>
              <a:t>The OSI </a:t>
            </a:r>
            <a:r>
              <a:rPr lang="en-US" sz="4400" b="1" dirty="0">
                <a:latin typeface="Times New Roman" pitchFamily="18" charset="0"/>
                <a:cs typeface="Times New Roman" pitchFamily="18" charset="0"/>
              </a:rPr>
              <a:t>R</a:t>
            </a:r>
            <a:r>
              <a:rPr lang="en-US" sz="4400" b="1" dirty="0" smtClean="0">
                <a:latin typeface="Times New Roman" pitchFamily="18" charset="0"/>
                <a:cs typeface="Times New Roman" pitchFamily="18" charset="0"/>
              </a:rPr>
              <a:t>eference Model</a:t>
            </a:r>
            <a:endParaRPr lang="en-US" sz="44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pPr algn="just"/>
            <a:r>
              <a:rPr lang="en-US" dirty="0" smtClean="0"/>
              <a:t>This model was proposed by the International Organization for Standardization (called ISO in short).</a:t>
            </a:r>
          </a:p>
          <a:p>
            <a:pPr algn="just"/>
            <a:r>
              <a:rPr lang="en-US" dirty="0" smtClean="0"/>
              <a:t>The objective of this standard was to standardize the protocols used in the various network layers.</a:t>
            </a:r>
          </a:p>
          <a:p>
            <a:pPr algn="just"/>
            <a:r>
              <a:rPr lang="en-US" dirty="0" smtClean="0"/>
              <a:t>This model was named as the open systems interconnection (OSI) reference model.</a:t>
            </a:r>
          </a:p>
          <a:p>
            <a:pPr algn="just"/>
            <a:r>
              <a:rPr lang="en-US" dirty="0" smtClean="0"/>
              <a:t>The main objective of the model was to specify mechanisms for communication between systems (machines) in a telecommunication network that are open for communication with other systems.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ATM Reference Model</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Unlike the previous two models, the ATM model has been defined as a three-dimensional model consisting of layers and planes.</a:t>
            </a:r>
          </a:p>
          <a:p>
            <a:pPr algn="just"/>
            <a:r>
              <a:rPr lang="en-US" dirty="0" smtClean="0"/>
              <a:t>The three main layers are-</a:t>
            </a:r>
          </a:p>
          <a:p>
            <a:pPr lvl="1" algn="just"/>
            <a:r>
              <a:rPr lang="en-US" dirty="0" smtClean="0"/>
              <a:t>Physical Layer</a:t>
            </a:r>
          </a:p>
          <a:p>
            <a:pPr lvl="1" algn="just"/>
            <a:r>
              <a:rPr lang="en-US" dirty="0" smtClean="0"/>
              <a:t>ATM Layer</a:t>
            </a:r>
          </a:p>
          <a:p>
            <a:pPr lvl="1" algn="just"/>
            <a:r>
              <a:rPr lang="en-US" dirty="0" smtClean="0"/>
              <a:t>ATM Adaptation Layer</a:t>
            </a:r>
          </a:p>
          <a:p>
            <a:pPr algn="just"/>
            <a:r>
              <a:rPr lang="en-US" dirty="0" smtClean="0"/>
              <a:t>The three planes used in this model are-</a:t>
            </a:r>
          </a:p>
          <a:p>
            <a:pPr lvl="1" algn="just"/>
            <a:r>
              <a:rPr lang="en-US" dirty="0" smtClean="0"/>
              <a:t>User Plane</a:t>
            </a:r>
          </a:p>
          <a:p>
            <a:pPr lvl="1" algn="just"/>
            <a:r>
              <a:rPr lang="en-US" dirty="0" smtClean="0"/>
              <a:t>Control Plane</a:t>
            </a:r>
          </a:p>
          <a:p>
            <a:pPr lvl="1" algn="just"/>
            <a:r>
              <a:rPr lang="en-US" dirty="0" smtClean="0"/>
              <a:t>Management Plane</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cstate="print"/>
          <a:srcRect/>
          <a:stretch>
            <a:fillRect/>
          </a:stretch>
        </p:blipFill>
        <p:spPr bwMode="auto">
          <a:xfrm>
            <a:off x="218536" y="0"/>
            <a:ext cx="8773064"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ATM Reference Model</a:t>
            </a:r>
            <a:endParaRPr lang="en-US" dirty="0"/>
          </a:p>
        </p:txBody>
      </p:sp>
      <p:sp>
        <p:nvSpPr>
          <p:cNvPr id="3" name="Content Placeholder 2"/>
          <p:cNvSpPr>
            <a:spLocks noGrp="1"/>
          </p:cNvSpPr>
          <p:nvPr>
            <p:ph idx="1"/>
          </p:nvPr>
        </p:nvSpPr>
        <p:spPr>
          <a:xfrm>
            <a:off x="457200" y="1600200"/>
            <a:ext cx="8229600" cy="4876800"/>
          </a:xfrm>
        </p:spPr>
        <p:txBody>
          <a:bodyPr>
            <a:normAutofit fontScale="85000" lnSpcReduction="20000"/>
          </a:bodyPr>
          <a:lstStyle/>
          <a:p>
            <a:pPr algn="just"/>
            <a:r>
              <a:rPr lang="en-US" dirty="0" smtClean="0"/>
              <a:t>The </a:t>
            </a:r>
            <a:r>
              <a:rPr lang="en-US" dirty="0" smtClean="0">
                <a:solidFill>
                  <a:srgbClr val="FF0000"/>
                </a:solidFill>
              </a:rPr>
              <a:t>user plane </a:t>
            </a:r>
            <a:r>
              <a:rPr lang="en-US" dirty="0" smtClean="0"/>
              <a:t>is responsible for operations such as cell transport, error control, and flow control.</a:t>
            </a:r>
          </a:p>
          <a:p>
            <a:pPr algn="just"/>
            <a:r>
              <a:rPr lang="en-US" dirty="0" smtClean="0"/>
              <a:t>The </a:t>
            </a:r>
            <a:r>
              <a:rPr lang="en-US" dirty="0" smtClean="0">
                <a:solidFill>
                  <a:srgbClr val="FF0000"/>
                </a:solidFill>
              </a:rPr>
              <a:t>control plane </a:t>
            </a:r>
            <a:r>
              <a:rPr lang="en-US" dirty="0" smtClean="0"/>
              <a:t>deals with connection management.</a:t>
            </a:r>
          </a:p>
          <a:p>
            <a:pPr algn="just"/>
            <a:r>
              <a:rPr lang="en-US" dirty="0" smtClean="0">
                <a:solidFill>
                  <a:srgbClr val="FF0000"/>
                </a:solidFill>
              </a:rPr>
              <a:t>Operations on this plane are call setup and call tear-down</a:t>
            </a:r>
            <a:r>
              <a:rPr lang="en-US" dirty="0" smtClean="0"/>
              <a:t>.</a:t>
            </a:r>
          </a:p>
          <a:p>
            <a:pPr algn="just"/>
            <a:r>
              <a:rPr lang="en-US" dirty="0" smtClean="0"/>
              <a:t>The </a:t>
            </a:r>
            <a:r>
              <a:rPr lang="en-US" dirty="0" smtClean="0">
                <a:solidFill>
                  <a:srgbClr val="FF0000"/>
                </a:solidFill>
              </a:rPr>
              <a:t>management plane</a:t>
            </a:r>
            <a:r>
              <a:rPr lang="en-US" dirty="0" smtClean="0"/>
              <a:t> maintains the network and carries out operational functions.</a:t>
            </a:r>
          </a:p>
          <a:p>
            <a:pPr algn="just"/>
            <a:r>
              <a:rPr lang="en-US" dirty="0" smtClean="0"/>
              <a:t>This plane is subdivided into layer management and plane management to manage the different layers and planes.</a:t>
            </a:r>
          </a:p>
          <a:p>
            <a:pPr algn="just"/>
            <a:r>
              <a:rPr lang="en-US" dirty="0" smtClean="0"/>
              <a:t>The concept of user and control planes enables streamlining of the implementation in each plane, which improves the performance of the system.</a:t>
            </a:r>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Layer</a:t>
            </a:r>
            <a:endParaRPr lang="en-US"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pPr algn="just"/>
            <a:r>
              <a:rPr lang="en-US" dirty="0" smtClean="0"/>
              <a:t>This layer is divided into two </a:t>
            </a:r>
            <a:r>
              <a:rPr lang="en-US" dirty="0" err="1" smtClean="0"/>
              <a:t>sublayers</a:t>
            </a:r>
            <a:r>
              <a:rPr lang="en-US" dirty="0" smtClean="0"/>
              <a:t>.</a:t>
            </a:r>
          </a:p>
          <a:p>
            <a:pPr algn="just"/>
            <a:r>
              <a:rPr lang="en-US" dirty="0" smtClean="0"/>
              <a:t>The lower </a:t>
            </a:r>
            <a:r>
              <a:rPr lang="en-US" dirty="0" err="1" smtClean="0"/>
              <a:t>sublayer</a:t>
            </a:r>
            <a:r>
              <a:rPr lang="en-US" dirty="0" smtClean="0"/>
              <a:t>, called the physical medium dependent (PMD) </a:t>
            </a:r>
            <a:r>
              <a:rPr lang="en-US" dirty="0" err="1" smtClean="0"/>
              <a:t>sublayer</a:t>
            </a:r>
            <a:r>
              <a:rPr lang="en-US" dirty="0" smtClean="0"/>
              <a:t>, directly interfaces with the physical medium and takes care of the actual transmission of bits and the bit timing.</a:t>
            </a:r>
          </a:p>
          <a:p>
            <a:pPr algn="just"/>
            <a:r>
              <a:rPr lang="en-US" dirty="0" smtClean="0"/>
              <a:t>The upper </a:t>
            </a:r>
            <a:r>
              <a:rPr lang="en-US" dirty="0" err="1" smtClean="0"/>
              <a:t>sublayer</a:t>
            </a:r>
            <a:r>
              <a:rPr lang="en-US" dirty="0" smtClean="0"/>
              <a:t> of the physical layer is called the transmission convergence (TC) </a:t>
            </a:r>
            <a:r>
              <a:rPr lang="en-US" dirty="0" err="1" smtClean="0"/>
              <a:t>sublayer</a:t>
            </a:r>
            <a:r>
              <a:rPr lang="en-US" dirty="0" smtClean="0"/>
              <a:t>.</a:t>
            </a:r>
          </a:p>
          <a:p>
            <a:pPr algn="just"/>
            <a:r>
              <a:rPr lang="en-US" dirty="0" smtClean="0"/>
              <a:t>At the sender side, the TC sends the incoming cells as a string of bits to the PMD, which transmits the bit stream.</a:t>
            </a:r>
          </a:p>
          <a:p>
            <a:pPr algn="just"/>
            <a:r>
              <a:rPr lang="en-US" dirty="0" smtClean="0"/>
              <a:t>At the receiver, the TC </a:t>
            </a:r>
            <a:r>
              <a:rPr lang="en-US" dirty="0" err="1" smtClean="0"/>
              <a:t>sublayer</a:t>
            </a:r>
            <a:r>
              <a:rPr lang="en-US" dirty="0" smtClean="0"/>
              <a:t> receives the bit stream from the PMD </a:t>
            </a:r>
            <a:r>
              <a:rPr lang="en-US" dirty="0" err="1" smtClean="0"/>
              <a:t>sublayer</a:t>
            </a:r>
            <a:r>
              <a:rPr lang="en-US" dirty="0" smtClean="0"/>
              <a:t>. </a:t>
            </a:r>
          </a:p>
          <a:p>
            <a:pPr algn="just"/>
            <a:r>
              <a:rPr lang="en-US" dirty="0" smtClean="0"/>
              <a:t>The TC </a:t>
            </a:r>
            <a:r>
              <a:rPr lang="en-US" dirty="0" err="1" smtClean="0"/>
              <a:t>sublayer</a:t>
            </a:r>
            <a:r>
              <a:rPr lang="en-US" dirty="0" smtClean="0"/>
              <a:t>, which is aware of details such as where cells begin and end (cell boundaries), then converts the incoming bit stream into cells and delivers them to the next higher layer, the ATM layer.</a:t>
            </a:r>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ATM layer</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ATM layer is the core and the most important layer of the ATM reference model.</a:t>
            </a:r>
          </a:p>
          <a:p>
            <a:pPr algn="just"/>
            <a:r>
              <a:rPr lang="en-US" dirty="0" smtClean="0"/>
              <a:t>It is responsible for routing cells across the network.</a:t>
            </a:r>
          </a:p>
          <a:p>
            <a:pPr algn="just"/>
            <a:r>
              <a:rPr lang="en-US" dirty="0" smtClean="0"/>
              <a:t>Functions of the ATM layer include definition of the cell layout, establishment and release of virtual circuits, and congestion control.</a:t>
            </a:r>
          </a:p>
          <a:p>
            <a:pPr algn="just"/>
            <a:r>
              <a:rPr lang="en-US" dirty="0" smtClean="0"/>
              <a:t>The ATM layer is equivalent to the combined network and data link layers in the OSI reference model.</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ATM Adaptation Layer (AAL)</a:t>
            </a:r>
            <a:endParaRPr lang="en-US" dirty="0"/>
          </a:p>
        </p:txBody>
      </p:sp>
      <p:sp>
        <p:nvSpPr>
          <p:cNvPr id="3" name="Content Placeholder 2"/>
          <p:cNvSpPr>
            <a:spLocks noGrp="1"/>
          </p:cNvSpPr>
          <p:nvPr>
            <p:ph idx="1"/>
          </p:nvPr>
        </p:nvSpPr>
        <p:spPr/>
        <p:txBody>
          <a:bodyPr/>
          <a:lstStyle/>
          <a:p>
            <a:pPr algn="just"/>
            <a:r>
              <a:rPr lang="en-US" dirty="0" smtClean="0"/>
              <a:t>This layer is where user information is created and received as 48-byte payloads.</a:t>
            </a:r>
          </a:p>
          <a:p>
            <a:pPr algn="just"/>
            <a:r>
              <a:rPr lang="en-US" dirty="0" smtClean="0"/>
              <a:t>It consists of two </a:t>
            </a:r>
            <a:r>
              <a:rPr lang="en-US" dirty="0" err="1" smtClean="0"/>
              <a:t>sublayers</a:t>
            </a:r>
            <a:r>
              <a:rPr lang="en-US" dirty="0" smtClean="0"/>
              <a:t>, a segmentation and reassembly (SAR) </a:t>
            </a:r>
            <a:r>
              <a:rPr lang="en-US" dirty="0" err="1" smtClean="0"/>
              <a:t>sublayer</a:t>
            </a:r>
            <a:r>
              <a:rPr lang="en-US" dirty="0" smtClean="0"/>
              <a:t> and a convergence </a:t>
            </a:r>
            <a:r>
              <a:rPr lang="en-US" dirty="0" err="1" smtClean="0"/>
              <a:t>sublayer</a:t>
            </a:r>
            <a:r>
              <a:rPr lang="en-US" dirty="0" smtClean="0"/>
              <a:t> (CS).</a:t>
            </a:r>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Convergence </a:t>
            </a:r>
            <a:r>
              <a:rPr lang="en-US" dirty="0" err="1" smtClean="0"/>
              <a:t>Sublayer</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CS </a:t>
            </a:r>
            <a:r>
              <a:rPr lang="en-US" dirty="0" err="1" smtClean="0"/>
              <a:t>sublayer</a:t>
            </a:r>
            <a:r>
              <a:rPr lang="en-US" dirty="0" smtClean="0"/>
              <a:t> which is the upper </a:t>
            </a:r>
            <a:r>
              <a:rPr lang="en-US" dirty="0" err="1" smtClean="0"/>
              <a:t>sublayer</a:t>
            </a:r>
            <a:r>
              <a:rPr lang="en-US" dirty="0" smtClean="0"/>
              <a:t> packages the higher layer’s PDUs(</a:t>
            </a:r>
            <a:r>
              <a:rPr lang="en-US" dirty="0" smtClean="0">
                <a:solidFill>
                  <a:srgbClr val="FF0000"/>
                </a:solidFill>
              </a:rPr>
              <a:t>protocol data unit</a:t>
            </a:r>
            <a:r>
              <a:rPr lang="en-US" dirty="0" smtClean="0"/>
              <a:t>) with any additional information required for adapting them to the ATM service.</a:t>
            </a:r>
          </a:p>
          <a:p>
            <a:pPr algn="just"/>
            <a:r>
              <a:rPr lang="en-US" dirty="0" smtClean="0"/>
              <a:t>On receiving a higher-layer PDU, the CS </a:t>
            </a:r>
            <a:r>
              <a:rPr lang="en-US" dirty="0" err="1" smtClean="0"/>
              <a:t>sublayer</a:t>
            </a:r>
            <a:r>
              <a:rPr lang="en-US" dirty="0" smtClean="0"/>
              <a:t> adds a header and trailer to the received PDU, resulting in a CS-PDU, which is passed on to the lower SAR </a:t>
            </a:r>
            <a:r>
              <a:rPr lang="en-US" dirty="0" err="1" smtClean="0"/>
              <a:t>sublayer</a:t>
            </a:r>
            <a:r>
              <a:rPr lang="en-US" dirty="0" smtClean="0"/>
              <a:t>.</a:t>
            </a:r>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Segmentation and Reassembly (SAR)</a:t>
            </a:r>
            <a:endParaRPr lang="en-US" dirty="0"/>
          </a:p>
        </p:txBody>
      </p:sp>
      <p:sp>
        <p:nvSpPr>
          <p:cNvPr id="3" name="Content Placeholder 2"/>
          <p:cNvSpPr>
            <a:spLocks noGrp="1"/>
          </p:cNvSpPr>
          <p:nvPr>
            <p:ph idx="1"/>
          </p:nvPr>
        </p:nvSpPr>
        <p:spPr/>
        <p:txBody>
          <a:bodyPr/>
          <a:lstStyle/>
          <a:p>
            <a:pPr algn="just"/>
            <a:r>
              <a:rPr lang="en-US" dirty="0" smtClean="0"/>
              <a:t>On the sender side the SAR </a:t>
            </a:r>
            <a:r>
              <a:rPr lang="en-US" dirty="0" err="1" smtClean="0"/>
              <a:t>sublayer</a:t>
            </a:r>
            <a:r>
              <a:rPr lang="en-US" dirty="0" smtClean="0"/>
              <a:t> segments/breaks the PDUs received from the higher layers into cells, and at the receiver side it reassembles/puts them back together again.</a:t>
            </a:r>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Segmentation and Reassembly (SAR)</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When a CS-PDU is received by the SAR </a:t>
            </a:r>
            <a:r>
              <a:rPr lang="en-US" dirty="0" err="1" smtClean="0"/>
              <a:t>sublayer</a:t>
            </a:r>
            <a:r>
              <a:rPr lang="en-US" dirty="0" smtClean="0"/>
              <a:t> at the sender, it breaks it into small units, adds its own header and trailer to each unit, and the resultant 48-byte unit is known as SAR-PDU.</a:t>
            </a:r>
          </a:p>
          <a:p>
            <a:pPr algn="just"/>
            <a:r>
              <a:rPr lang="en-US" dirty="0" smtClean="0"/>
              <a:t>This SAR-PDU is sent to the ATM layer, which adds a 5-byte header, resulting in a 53- byte ATM-PDU or what is known as a cell.</a:t>
            </a:r>
          </a:p>
          <a:p>
            <a:pPr algn="just"/>
            <a:r>
              <a:rPr lang="en-US" dirty="0" smtClean="0"/>
              <a:t>The reverse process takes place at the receiver.</a:t>
            </a:r>
          </a:p>
          <a:p>
            <a:pPr algn="just"/>
            <a:r>
              <a:rPr lang="en-US" dirty="0" smtClean="0"/>
              <a:t>The SAR </a:t>
            </a:r>
            <a:r>
              <a:rPr lang="en-US" dirty="0" err="1" smtClean="0"/>
              <a:t>sublayer</a:t>
            </a:r>
            <a:r>
              <a:rPr lang="en-US" dirty="0" smtClean="0"/>
              <a:t> collects multiple SAR-PDUs, strips off the headers and trailers, assembles a CS-PDU, and sends it to the CS </a:t>
            </a:r>
            <a:r>
              <a:rPr lang="en-US" dirty="0" err="1" smtClean="0"/>
              <a:t>sublayer</a:t>
            </a:r>
            <a:r>
              <a:rPr lang="en-US" dirty="0" smtClean="0"/>
              <a:t>.</a:t>
            </a:r>
          </a:p>
          <a:p>
            <a:pPr algn="just"/>
            <a:r>
              <a:rPr lang="en-US" dirty="0" smtClean="0"/>
              <a:t>The CS </a:t>
            </a:r>
            <a:r>
              <a:rPr lang="en-US" dirty="0" err="1" smtClean="0"/>
              <a:t>sublayer</a:t>
            </a:r>
            <a:r>
              <a:rPr lang="en-US" dirty="0" smtClean="0"/>
              <a:t> in turn removes its own header and trailer and gives the resulting higher-layer PDU to the higher layer.</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idx="1"/>
          </p:nvPr>
        </p:nvPicPr>
        <p:blipFill>
          <a:blip r:embed="rId2" cstate="print"/>
          <a:srcRect/>
          <a:stretch>
            <a:fillRect/>
          </a:stretch>
        </p:blipFill>
        <p:spPr bwMode="auto">
          <a:xfrm>
            <a:off x="55418" y="0"/>
            <a:ext cx="8936182"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US" sz="4400" b="1" dirty="0" smtClean="0">
                <a:latin typeface="Times New Roman" pitchFamily="18" charset="0"/>
                <a:cs typeface="Times New Roman" pitchFamily="18" charset="0"/>
              </a:rPr>
              <a:t>The OSI </a:t>
            </a:r>
            <a:r>
              <a:rPr lang="en-US" sz="4400" b="1" dirty="0">
                <a:latin typeface="Times New Roman" pitchFamily="18" charset="0"/>
                <a:cs typeface="Times New Roman" pitchFamily="18" charset="0"/>
              </a:rPr>
              <a:t>R</a:t>
            </a:r>
            <a:r>
              <a:rPr lang="en-US" sz="4400" b="1" dirty="0" smtClean="0">
                <a:latin typeface="Times New Roman" pitchFamily="18" charset="0"/>
                <a:cs typeface="Times New Roman" pitchFamily="18" charset="0"/>
              </a:rPr>
              <a:t>eference Model</a:t>
            </a:r>
            <a:endParaRPr lang="en-US" sz="44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20000"/>
          </a:bodyPr>
          <a:lstStyle/>
          <a:p>
            <a:pPr algn="just"/>
            <a:r>
              <a:rPr lang="en-US" dirty="0" smtClean="0"/>
              <a:t>The OSI reference model is depicted in below Figure.</a:t>
            </a:r>
          </a:p>
          <a:p>
            <a:pPr algn="just"/>
            <a:r>
              <a:rPr lang="en-US" dirty="0" smtClean="0"/>
              <a:t>It consists of seven layers, namely-</a:t>
            </a:r>
          </a:p>
          <a:p>
            <a:pPr lvl="1" algn="just"/>
            <a:r>
              <a:rPr lang="en-US" dirty="0" smtClean="0"/>
              <a:t>Physical Layer</a:t>
            </a:r>
          </a:p>
          <a:p>
            <a:pPr lvl="1" algn="just"/>
            <a:r>
              <a:rPr lang="en-US" dirty="0" smtClean="0"/>
              <a:t>Data Link Layer</a:t>
            </a:r>
          </a:p>
          <a:p>
            <a:pPr lvl="1" algn="just"/>
            <a:r>
              <a:rPr lang="en-US" dirty="0" smtClean="0"/>
              <a:t>Network Layer </a:t>
            </a:r>
          </a:p>
          <a:p>
            <a:pPr lvl="1" algn="just"/>
            <a:r>
              <a:rPr lang="en-US" dirty="0" smtClean="0"/>
              <a:t>Transport Layer </a:t>
            </a:r>
          </a:p>
          <a:p>
            <a:pPr lvl="1" algn="just"/>
            <a:r>
              <a:rPr lang="en-US" dirty="0" smtClean="0"/>
              <a:t>Session Layer</a:t>
            </a:r>
          </a:p>
          <a:p>
            <a:pPr lvl="1" algn="just"/>
            <a:r>
              <a:rPr lang="en-US" dirty="0" smtClean="0"/>
              <a:t>Presentation Layer</a:t>
            </a:r>
          </a:p>
          <a:p>
            <a:pPr lvl="1" algn="just"/>
            <a:r>
              <a:rPr lang="en-US" dirty="0" smtClean="0"/>
              <a:t>Application Layer</a:t>
            </a:r>
          </a:p>
          <a:p>
            <a:pPr algn="just"/>
            <a:r>
              <a:rPr lang="en-US" dirty="0" smtClean="0"/>
              <a:t>Each layer is associated with a unique set of functions and responsibilities.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US" sz="4400" b="1" dirty="0" smtClean="0">
                <a:latin typeface="Times New Roman" pitchFamily="18" charset="0"/>
                <a:cs typeface="Times New Roman" pitchFamily="18" charset="0"/>
              </a:rPr>
              <a:t>The OSI </a:t>
            </a:r>
            <a:r>
              <a:rPr lang="en-US" sz="4400" b="1" dirty="0">
                <a:latin typeface="Times New Roman" pitchFamily="18" charset="0"/>
                <a:cs typeface="Times New Roman" pitchFamily="18" charset="0"/>
              </a:rPr>
              <a:t>R</a:t>
            </a:r>
            <a:r>
              <a:rPr lang="en-US" sz="4400" b="1" dirty="0" smtClean="0">
                <a:latin typeface="Times New Roman" pitchFamily="18" charset="0"/>
                <a:cs typeface="Times New Roman" pitchFamily="18" charset="0"/>
              </a:rPr>
              <a:t>eference Model</a:t>
            </a:r>
            <a:endParaRPr lang="en-US" sz="4400" b="1"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76200" y="-1"/>
            <a:ext cx="8915400" cy="6858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US" sz="4400" dirty="0" smtClean="0"/>
              <a:t>Physical Layer</a:t>
            </a:r>
            <a:endParaRPr lang="en-US" sz="4400" dirty="0"/>
          </a:p>
        </p:txBody>
      </p:sp>
      <p:sp>
        <p:nvSpPr>
          <p:cNvPr id="3" name="Content Placeholder 2"/>
          <p:cNvSpPr>
            <a:spLocks noGrp="1"/>
          </p:cNvSpPr>
          <p:nvPr>
            <p:ph idx="1"/>
          </p:nvPr>
        </p:nvSpPr>
        <p:spPr/>
        <p:txBody>
          <a:bodyPr>
            <a:noAutofit/>
          </a:bodyPr>
          <a:lstStyle/>
          <a:p>
            <a:pPr algn="just"/>
            <a:r>
              <a:rPr lang="en-US" sz="2300" dirty="0" smtClean="0"/>
              <a:t>The physical layer, which is the lowest layer, is responsible for the transmission of the bit stream over the physical medium.</a:t>
            </a:r>
          </a:p>
          <a:p>
            <a:pPr algn="just"/>
            <a:r>
              <a:rPr lang="en-US" sz="2300" dirty="0" smtClean="0"/>
              <a:t>It deals with the mechanical and electrical specifications of the network hardware and the physical transmission medium to be used for the transmissions.</a:t>
            </a:r>
          </a:p>
          <a:p>
            <a:pPr algn="just"/>
            <a:r>
              <a:rPr lang="en-US" sz="2300" dirty="0" smtClean="0"/>
              <a:t>The mechanical specifications refer to the physical dimensions of the devices such as cables, connectors, and pins used for interconnection.</a:t>
            </a:r>
          </a:p>
          <a:p>
            <a:pPr algn="just"/>
            <a:r>
              <a:rPr lang="en-US" sz="2300" dirty="0" smtClean="0"/>
              <a:t>The electrical specifications include details such as voltage levels to be used for representing digital information (binary 0s and 1s) and the duration of each bit. </a:t>
            </a:r>
          </a:p>
          <a:p>
            <a:pPr algn="just"/>
            <a:r>
              <a:rPr lang="en-US" sz="2300" dirty="0" smtClean="0"/>
              <a:t>The physical layer acts as a direct interface to the actual physical transmission medium.</a:t>
            </a:r>
            <a:endParaRPr lang="en-US" sz="23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Link Layer</a:t>
            </a:r>
            <a:endParaRPr lang="en-US" dirty="0"/>
          </a:p>
        </p:txBody>
      </p:sp>
      <p:sp>
        <p:nvSpPr>
          <p:cNvPr id="3" name="Content Placeholder 2"/>
          <p:cNvSpPr>
            <a:spLocks noGrp="1"/>
          </p:cNvSpPr>
          <p:nvPr>
            <p:ph idx="1"/>
          </p:nvPr>
        </p:nvSpPr>
        <p:spPr/>
        <p:txBody>
          <a:bodyPr>
            <a:noAutofit/>
          </a:bodyPr>
          <a:lstStyle/>
          <a:p>
            <a:pPr algn="just"/>
            <a:r>
              <a:rPr lang="en-US" sz="2300" dirty="0" smtClean="0"/>
              <a:t>The main objective of the data link layer, is to ensure error-free transmission of data across a physical link.</a:t>
            </a:r>
          </a:p>
          <a:p>
            <a:pPr algn="just"/>
            <a:r>
              <a:rPr lang="en-US" sz="2300" dirty="0" smtClean="0"/>
              <a:t>It receives data from the higher layer, splits the data into several frames/packets, and transmits the frames.</a:t>
            </a:r>
          </a:p>
          <a:p>
            <a:pPr algn="just"/>
            <a:r>
              <a:rPr lang="en-US" sz="2300" dirty="0" smtClean="0"/>
              <a:t>It may have mechanisms for detecting and retransmitting damaged or lost frames.</a:t>
            </a:r>
          </a:p>
          <a:p>
            <a:pPr algn="just"/>
            <a:r>
              <a:rPr lang="en-US" sz="2300" dirty="0" smtClean="0"/>
              <a:t>The DLL is also responsible for implementing link-level congestion control mechanisms that ensure that a fast sender does not flood a slow receiver.</a:t>
            </a:r>
          </a:p>
          <a:p>
            <a:pPr algn="just"/>
            <a:r>
              <a:rPr lang="en-US" sz="2300" dirty="0" smtClean="0"/>
              <a:t>In broadcast networks, the DLL performs medium access control.</a:t>
            </a:r>
          </a:p>
          <a:p>
            <a:pPr algn="just"/>
            <a:r>
              <a:rPr lang="en-US" sz="2300" dirty="0" smtClean="0"/>
              <a:t>It determines when, </a:t>
            </a:r>
            <a:r>
              <a:rPr lang="en-US" sz="2300" dirty="0" err="1" smtClean="0"/>
              <a:t>i.e</a:t>
            </a:r>
            <a:r>
              <a:rPr lang="en-US" sz="2300" dirty="0" smtClean="0"/>
              <a:t>, at what point of time, the current node can access the channel for its transmissions so that collisions arising due to simultaneous transmissions by multiple nodes are minimized.</a:t>
            </a:r>
            <a:endParaRPr lang="en-US" sz="23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US" sz="4400" dirty="0" smtClean="0">
                <a:latin typeface="+mj-lt"/>
                <a:cs typeface="Times New Roman" pitchFamily="18" charset="0"/>
              </a:rPr>
              <a:t>Network Layer</a:t>
            </a:r>
            <a:endParaRPr lang="en-US" sz="4400" dirty="0">
              <a:latin typeface="+mj-lt"/>
              <a:cs typeface="Times New Roman" pitchFamily="18" charset="0"/>
            </a:endParaRPr>
          </a:p>
        </p:txBody>
      </p:sp>
      <p:sp>
        <p:nvSpPr>
          <p:cNvPr id="3" name="Content Placeholder 2"/>
          <p:cNvSpPr>
            <a:spLocks noGrp="1"/>
          </p:cNvSpPr>
          <p:nvPr>
            <p:ph idx="1"/>
          </p:nvPr>
        </p:nvSpPr>
        <p:spPr/>
        <p:txBody>
          <a:bodyPr>
            <a:noAutofit/>
          </a:bodyPr>
          <a:lstStyle/>
          <a:p>
            <a:pPr algn="just"/>
            <a:r>
              <a:rPr lang="en-US" sz="2500" dirty="0" smtClean="0"/>
              <a:t>The Network Layer is responsible for routing data packets from the source node to the destination node.</a:t>
            </a:r>
          </a:p>
          <a:p>
            <a:pPr algn="just"/>
            <a:r>
              <a:rPr lang="en-US" sz="2500" dirty="0" smtClean="0"/>
              <a:t>The network layer is also responsible for node addressing.</a:t>
            </a:r>
          </a:p>
          <a:p>
            <a:pPr algn="just"/>
            <a:r>
              <a:rPr lang="en-US" sz="2500" dirty="0" smtClean="0"/>
              <a:t>A packet may have to traverse across several networks in order to reach its destination.</a:t>
            </a:r>
          </a:p>
          <a:p>
            <a:pPr algn="just"/>
            <a:r>
              <a:rPr lang="en-US" sz="2500" dirty="0" smtClean="0"/>
              <a:t>Each of these networks might follow different addressing schemes.</a:t>
            </a:r>
          </a:p>
          <a:p>
            <a:pPr algn="just"/>
            <a:r>
              <a:rPr lang="en-US" sz="2500" dirty="0" smtClean="0"/>
              <a:t>The network layer has to make sure that this heterogeneity does not affect end-to-end packet delivery.</a:t>
            </a:r>
          </a:p>
          <a:p>
            <a:pPr algn="just"/>
            <a:r>
              <a:rPr lang="en-US" sz="2500" dirty="0" smtClean="0"/>
              <a:t>Congestion control in the local network is also the responsibility of the network layer.</a:t>
            </a:r>
            <a:endParaRPr lang="en-US" sz="25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a:r>
              <a:rPr lang="en-US" sz="4400" dirty="0" smtClean="0"/>
              <a:t>Transport Layer</a:t>
            </a:r>
            <a:endParaRPr lang="en-US" sz="4400" dirty="0"/>
          </a:p>
        </p:txBody>
      </p:sp>
      <p:sp>
        <p:nvSpPr>
          <p:cNvPr id="3" name="Content Placeholder 2"/>
          <p:cNvSpPr>
            <a:spLocks noGrp="1"/>
          </p:cNvSpPr>
          <p:nvPr>
            <p:ph idx="1"/>
          </p:nvPr>
        </p:nvSpPr>
        <p:spPr/>
        <p:txBody>
          <a:bodyPr/>
          <a:lstStyle/>
          <a:p>
            <a:pPr algn="just"/>
            <a:r>
              <a:rPr lang="en-US" dirty="0" smtClean="0"/>
              <a:t>The transport layer provides the higher layers a network independent interface to the lower layers.</a:t>
            </a:r>
          </a:p>
          <a:p>
            <a:pPr algn="just"/>
            <a:r>
              <a:rPr lang="en-US" dirty="0" smtClean="0"/>
              <a:t>The functions of the transport layer include segmentation and reassembly of messages, end-to-end error recovery, monitoring of quality of service (</a:t>
            </a:r>
            <a:r>
              <a:rPr lang="en-US" dirty="0" err="1" smtClean="0"/>
              <a:t>QoS</a:t>
            </a:r>
            <a:r>
              <a:rPr lang="en-US" dirty="0" smtClean="0"/>
              <a:t>), and end-to-end flow control.</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945</TotalTime>
  <Words>2987</Words>
  <Application>Microsoft Office PowerPoint</Application>
  <PresentationFormat>On-screen Show (4:3)</PresentationFormat>
  <Paragraphs>206</Paragraphs>
  <Slides>39</Slides>
  <Notes>0</Notes>
  <HiddenSlides>16</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Computer Network Architecture</vt:lpstr>
      <vt:lpstr>Computer Network Architecture</vt:lpstr>
      <vt:lpstr>The OSI Reference Model</vt:lpstr>
      <vt:lpstr>The OSI Reference Model</vt:lpstr>
      <vt:lpstr>The OSI Reference Model</vt:lpstr>
      <vt:lpstr>Physical Layer</vt:lpstr>
      <vt:lpstr>Data Link Layer</vt:lpstr>
      <vt:lpstr>Network Layer</vt:lpstr>
      <vt:lpstr>Transport Layer</vt:lpstr>
      <vt:lpstr>Session Layer</vt:lpstr>
      <vt:lpstr>Presentation Layer</vt:lpstr>
      <vt:lpstr>Application Layer</vt:lpstr>
      <vt:lpstr>Application Layer</vt:lpstr>
      <vt:lpstr>The TCP/IP Reference Model</vt:lpstr>
      <vt:lpstr>The TCP/IP Reference Model</vt:lpstr>
      <vt:lpstr>The TCP/IP Reference Model</vt:lpstr>
      <vt:lpstr>Host-to-Network Layer</vt:lpstr>
      <vt:lpstr>Internet Layer</vt:lpstr>
      <vt:lpstr>Transport Layer</vt:lpstr>
      <vt:lpstr>TCP</vt:lpstr>
      <vt:lpstr>UDP</vt:lpstr>
      <vt:lpstr>Application Layer</vt:lpstr>
      <vt:lpstr>The ATM Reference Model</vt:lpstr>
      <vt:lpstr>The ATM Reference Model</vt:lpstr>
      <vt:lpstr>Circuit switching</vt:lpstr>
      <vt:lpstr>Circuit switching</vt:lpstr>
      <vt:lpstr>Message Switching</vt:lpstr>
      <vt:lpstr>Packet Switching</vt:lpstr>
      <vt:lpstr>cell switching</vt:lpstr>
      <vt:lpstr>The ATM Reference Model</vt:lpstr>
      <vt:lpstr>Slide 31</vt:lpstr>
      <vt:lpstr>The ATM Reference Model</vt:lpstr>
      <vt:lpstr>Physical Layer</vt:lpstr>
      <vt:lpstr>ATM layer</vt:lpstr>
      <vt:lpstr>ATM Adaptation Layer (AAL)</vt:lpstr>
      <vt:lpstr>Convergence Sublayer</vt:lpstr>
      <vt:lpstr>Segmentation and Reassembly (SAR)</vt:lpstr>
      <vt:lpstr>Segmentation and Reassembly (SAR)</vt:lpstr>
      <vt:lpstr>Slide 39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 Architecture</dc:title>
  <dc:creator>AVINASH</dc:creator>
  <cp:lastModifiedBy>AVINASH</cp:lastModifiedBy>
  <cp:revision>58</cp:revision>
  <dcterms:created xsi:type="dcterms:W3CDTF">2006-08-16T00:00:00Z</dcterms:created>
  <dcterms:modified xsi:type="dcterms:W3CDTF">2022-10-11T08:43:21Z</dcterms:modified>
</cp:coreProperties>
</file>