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Wireless Network</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Generation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third-generation (3G) systems are expected to provide services such as enhanced multimedia, bandwidth up to 2 Mbps, and roaming capability throughout the world.</a:t>
            </a:r>
          </a:p>
          <a:p>
            <a:pPr algn="just"/>
            <a:r>
              <a:rPr lang="en-US" dirty="0" smtClean="0"/>
              <a:t>Commercial large scale deployments of 3G systems have not yet started.</a:t>
            </a:r>
          </a:p>
          <a:p>
            <a:pPr algn="just"/>
            <a:r>
              <a:rPr lang="en-US" dirty="0" smtClean="0"/>
              <a:t>It is estimated that communication service providers would shift to 3G by 2005.</a:t>
            </a:r>
          </a:p>
          <a:p>
            <a:pPr algn="just"/>
            <a:r>
              <a:rPr lang="en-US" dirty="0" smtClean="0"/>
              <a:t>Wideband code division multiple access (W-CDMA) and universal mobile telecommunications system (UMTS) are some of the important 3G standards.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Fourth Generation</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Standardization efforts are on for the fourth-generation (4G) wireless networks.</a:t>
            </a:r>
          </a:p>
          <a:p>
            <a:pPr algn="just"/>
            <a:r>
              <a:rPr lang="en-US" dirty="0" smtClean="0"/>
              <a:t>The 4G systems are expected to provide further improvements in the services provided by 3G, such as enhanced multimedia, universal access, and portability across all types of devices.</a:t>
            </a:r>
          </a:p>
          <a:p>
            <a:pPr algn="just"/>
            <a:r>
              <a:rPr lang="en-US" dirty="0" smtClean="0"/>
              <a:t>4G services are expected to be commercially introduced by 2010.</a:t>
            </a:r>
          </a:p>
          <a:p>
            <a:pPr algn="just"/>
            <a:r>
              <a:rPr lang="en-US" dirty="0" smtClean="0"/>
              <a:t>The deployment of 4G services would transform the world truly into a global village</a:t>
            </a:r>
            <a:r>
              <a:rPr lang="en-US" dirty="0" smtClean="0"/>
              <a:t>.</a:t>
            </a:r>
          </a:p>
          <a:p>
            <a:pPr algn="just"/>
            <a:r>
              <a:rPr lang="en-US" dirty="0" smtClean="0">
                <a:solidFill>
                  <a:srgbClr val="FF0000"/>
                </a:solidFill>
              </a:rPr>
              <a:t>LTE (Long Term Evolution)</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lgn="just"/>
            <a:r>
              <a:rPr lang="en-US" dirty="0" smtClean="0"/>
              <a:t>Though the 2G and 2.5G systems were well-suited for voice communication, what fueled the development of newer technologies such as 3G and 4G, was the realization that wireless data services would also become very important in the next few years.</a:t>
            </a:r>
          </a:p>
          <a:p>
            <a:pPr algn="just"/>
            <a:r>
              <a:rPr lang="en-US" dirty="0" smtClean="0"/>
              <a:t>Wireless data services are projected to be another huge market for the telecommunications companies.</a:t>
            </a:r>
          </a:p>
          <a:p>
            <a:pPr algn="just"/>
            <a:r>
              <a:rPr lang="en-US" dirty="0" smtClean="0"/>
              <a:t>Wireless Internet forms the core of these data services.</a:t>
            </a:r>
          </a:p>
          <a:p>
            <a:pPr algn="just"/>
            <a:r>
              <a:rPr lang="en-US" dirty="0" smtClean="0"/>
              <a:t>Wireless access to the Internet using mobile phones would require several modifications to the already existing Internet protocols, since such devices have limited display and input capabilities.</a:t>
            </a:r>
          </a:p>
          <a:p>
            <a:pPr algn="just"/>
            <a:r>
              <a:rPr lang="en-US" dirty="0" smtClean="0"/>
              <a:t>Work is in progress for developing such protocols.</a:t>
            </a:r>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Wireless local area networks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Wireless local area networks (WLANs) are another type of wireless networks that are increasingly popular today.</a:t>
            </a:r>
          </a:p>
          <a:p>
            <a:pPr algn="just"/>
            <a:r>
              <a:rPr lang="en-US" dirty="0" smtClean="0"/>
              <a:t>WLANs are used for providing network services in places where it is very difficult or is too expensive to lay cabling for a </a:t>
            </a:r>
            <a:r>
              <a:rPr lang="en-US" dirty="0" err="1" smtClean="0"/>
              <a:t>wireline</a:t>
            </a:r>
            <a:r>
              <a:rPr lang="en-US" dirty="0" smtClean="0"/>
              <a:t> network.</a:t>
            </a:r>
          </a:p>
          <a:p>
            <a:pPr algn="just"/>
            <a:r>
              <a:rPr lang="en-US" dirty="0" smtClean="0"/>
              <a:t>In a WLAN, a stationary node called an access point (AP) coordinates the communication taking place between nodes in the LAN.</a:t>
            </a:r>
          </a:p>
          <a:p>
            <a:pPr algn="just"/>
            <a:r>
              <a:rPr lang="en-US" dirty="0" smtClean="0"/>
              <a:t>The two main standards for WLANs are the IEEE 802.11 standard and the European Telecommunications Standards Institute (ETSI) HIPERLAN standard.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Wireless personal area networks (WPANs)</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Wireless personal area networks (WPANs) are short-distance wireless networks that have been specifically designed for interconnecting portable and mobile computing devices such as laptops, mobile phones, pagers, personal digital assistants (PDAs), and a number of other consumer electronic devices.</a:t>
            </a:r>
          </a:p>
          <a:p>
            <a:pPr algn="just"/>
            <a:r>
              <a:rPr lang="en-US" dirty="0" smtClean="0"/>
              <a:t>Bluetooth is a popular WPAN specification and it defines how data is managed and physically carried over the WPAN.</a:t>
            </a:r>
          </a:p>
          <a:p>
            <a:pPr algn="just"/>
            <a:r>
              <a:rPr lang="en-US" dirty="0" smtClean="0"/>
              <a:t>The typical range of a Bluetooth network is around 10 m.</a:t>
            </a:r>
          </a:p>
          <a:p>
            <a:pPr algn="just"/>
            <a:r>
              <a:rPr lang="en-US" dirty="0" smtClean="0"/>
              <a:t>The Bluetooth Special Interest Group (SIG), comprised of several leading companies such as Ericsson, Intel, IBM, Nokia, and Toshiba, is driving the development of the Bluetooth technology and bringing it to the market.</a:t>
            </a:r>
          </a:p>
          <a:p>
            <a:pPr algn="just"/>
            <a:r>
              <a:rPr lang="en-US" dirty="0" smtClean="0"/>
              <a:t>The IEEE 802.15 standard defines specifications for the media access control and physical layers for wireless devices in WPANs.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 </a:t>
            </a:r>
            <a:r>
              <a:rPr lang="en-US" dirty="0" smtClean="0"/>
              <a:t>hoc wireless network.</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Another emerging type of wireless network is the ad hoc wireless network.</a:t>
            </a:r>
          </a:p>
          <a:p>
            <a:pPr algn="just"/>
            <a:r>
              <a:rPr lang="en-US" dirty="0" smtClean="0"/>
              <a:t>An ad hoc wireless network is an autonomous system of mobile nodes connected through wireless links.</a:t>
            </a:r>
          </a:p>
          <a:p>
            <a:pPr algn="just"/>
            <a:r>
              <a:rPr lang="en-US" dirty="0" smtClean="0"/>
              <a:t>It does not have any fixed infrastructure (such as base stations in cellular networks).</a:t>
            </a:r>
          </a:p>
          <a:p>
            <a:pPr algn="just"/>
            <a:r>
              <a:rPr lang="en-US" dirty="0" smtClean="0"/>
              <a:t>The mobile stations/nodes in the network coordinate among themselves for communication.</a:t>
            </a:r>
          </a:p>
          <a:p>
            <a:pPr algn="just"/>
            <a:r>
              <a:rPr lang="en-US" dirty="0" smtClean="0"/>
              <a:t>Hence, each node in the network, apart from being a source or destination, is also expected to route packets for other nodes in the network.</a:t>
            </a:r>
          </a:p>
          <a:p>
            <a:pPr algn="just"/>
            <a:r>
              <a:rPr lang="en-US" dirty="0" smtClean="0"/>
              <a:t>Such networks find varied applications in real-life environments such as communication in battlefields, communication among rescue personnel in disaster affected areas, law enforcement agencies, and wireless sensor networks.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t>
            </a:r>
            <a:r>
              <a:rPr lang="en-US" dirty="0" smtClean="0"/>
              <a:t>W</a:t>
            </a:r>
            <a:r>
              <a:rPr lang="en-US" dirty="0" smtClean="0"/>
              <a:t>ireless Networks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networks mentioned so far are either infrastructure-based where fixed base stations/access points are used, or infrastructure-less where no fixed infrastructure support is available. </a:t>
            </a:r>
          </a:p>
          <a:p>
            <a:pPr algn="just"/>
            <a:r>
              <a:rPr lang="en-US" dirty="0" smtClean="0"/>
              <a:t>Several new hybrid networking architectures are emerging that are a combination of the above two types of networks, taking advantage of the best features of both.</a:t>
            </a:r>
          </a:p>
          <a:p>
            <a:pPr algn="just"/>
            <a:r>
              <a:rPr lang="en-US" dirty="0" smtClean="0"/>
              <a:t>Some examples of such hybrid wireless network architectures are multi-hop cellular network (MCN), integrated cellular and ad hoc relaying system (</a:t>
            </a:r>
            <a:r>
              <a:rPr lang="en-US" dirty="0" err="1" smtClean="0"/>
              <a:t>iCAR</a:t>
            </a:r>
            <a:r>
              <a:rPr lang="en-US" dirty="0" smtClean="0"/>
              <a:t>), and multi-power architecture for cellular networks (</a:t>
            </a:r>
            <a:r>
              <a:rPr lang="en-US" dirty="0" err="1" smtClean="0"/>
              <a:t>MuPAC</a:t>
            </a:r>
            <a:r>
              <a:rPr lang="en-US" dirty="0" smtClean="0"/>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Wireless Network</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Wireless networks are computer networks that use radio frequency channels as their physical medium for communication.</a:t>
            </a:r>
          </a:p>
          <a:p>
            <a:pPr algn="just"/>
            <a:r>
              <a:rPr lang="en-US" dirty="0" smtClean="0"/>
              <a:t>Each node in the network broadcasts information which can be received by all nodes within its direct transmission range.</a:t>
            </a:r>
          </a:p>
          <a:p>
            <a:pPr algn="just"/>
            <a:r>
              <a:rPr lang="en-US" dirty="0" smtClean="0"/>
              <a:t>Since nodes transmit and receive over the air, they need not be physically connected to any network.</a:t>
            </a:r>
          </a:p>
          <a:p>
            <a:pPr algn="just"/>
            <a:r>
              <a:rPr lang="en-US" dirty="0" smtClean="0"/>
              <a:t>These</a:t>
            </a:r>
            <a:r>
              <a:rPr lang="en-US" dirty="0" smtClean="0"/>
              <a:t> </a:t>
            </a:r>
            <a:r>
              <a:rPr lang="en-US" dirty="0" smtClean="0"/>
              <a:t>networks offer data connectivity along with user mobility.</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Wireless Network</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world’s first wireless radio communication system was invented by </a:t>
            </a:r>
            <a:r>
              <a:rPr lang="en-US" dirty="0" err="1" smtClean="0"/>
              <a:t>Guglielmo</a:t>
            </a:r>
            <a:r>
              <a:rPr lang="en-US" dirty="0" smtClean="0"/>
              <a:t> Marconi </a:t>
            </a:r>
            <a:r>
              <a:rPr lang="en-US" dirty="0" smtClean="0"/>
              <a:t>in </a:t>
            </a:r>
            <a:r>
              <a:rPr lang="en-US" dirty="0" smtClean="0"/>
              <a:t>1897.</a:t>
            </a:r>
          </a:p>
          <a:p>
            <a:pPr algn="just"/>
            <a:r>
              <a:rPr lang="en-US" dirty="0" smtClean="0"/>
              <a:t>In </a:t>
            </a:r>
            <a:r>
              <a:rPr lang="en-US" dirty="0" smtClean="0"/>
              <a:t>1901, he successfully demonstrated his wireless telegraph </a:t>
            </a:r>
            <a:r>
              <a:rPr lang="en-US" dirty="0" smtClean="0"/>
              <a:t>system to </a:t>
            </a:r>
            <a:r>
              <a:rPr lang="en-US" dirty="0" smtClean="0"/>
              <a:t>the world by transmitting radio signals across the Atlantic Ocean </a:t>
            </a:r>
            <a:r>
              <a:rPr lang="en-US" dirty="0" smtClean="0"/>
              <a:t>from England </a:t>
            </a:r>
            <a:r>
              <a:rPr lang="en-US" dirty="0" smtClean="0"/>
              <a:t>to America, covering more than 1,700 miles</a:t>
            </a:r>
            <a:r>
              <a:rPr lang="en-US" dirty="0" smtClean="0"/>
              <a:t>.</a:t>
            </a:r>
          </a:p>
          <a:p>
            <a:pPr algn="just"/>
            <a:r>
              <a:rPr lang="en-US" dirty="0" smtClean="0"/>
              <a:t>Through </a:t>
            </a:r>
            <a:r>
              <a:rPr lang="en-US" dirty="0" smtClean="0"/>
              <a:t>his system, two </a:t>
            </a:r>
            <a:r>
              <a:rPr lang="en-US" dirty="0" smtClean="0"/>
              <a:t>end users </a:t>
            </a:r>
            <a:r>
              <a:rPr lang="en-US" dirty="0" smtClean="0"/>
              <a:t>could communicate by sending each other alphanumeric characters that </a:t>
            </a:r>
            <a:r>
              <a:rPr lang="en-US" dirty="0" smtClean="0"/>
              <a:t>were encoded </a:t>
            </a:r>
            <a:r>
              <a:rPr lang="en-US" dirty="0" smtClean="0"/>
              <a:t>in an analog </a:t>
            </a:r>
            <a:r>
              <a:rPr lang="en-US" dirty="0" smtClean="0"/>
              <a:t>signal.</a:t>
            </a:r>
          </a:p>
          <a:p>
            <a:pPr algn="just"/>
            <a:r>
              <a:rPr lang="en-US" dirty="0" smtClean="0"/>
              <a:t>This </a:t>
            </a:r>
            <a:r>
              <a:rPr lang="en-US" dirty="0" smtClean="0"/>
              <a:t>signaled the beginning of the radio </a:t>
            </a:r>
            <a:r>
              <a:rPr lang="en-US" dirty="0" smtClean="0"/>
              <a:t>communications era</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Wireless Network</a:t>
            </a:r>
            <a:endParaRPr lang="en-US" dirty="0"/>
          </a:p>
        </p:txBody>
      </p:sp>
      <p:sp>
        <p:nvSpPr>
          <p:cNvPr id="3" name="Content Placeholder 2"/>
          <p:cNvSpPr>
            <a:spLocks noGrp="1"/>
          </p:cNvSpPr>
          <p:nvPr>
            <p:ph idx="1"/>
          </p:nvPr>
        </p:nvSpPr>
        <p:spPr/>
        <p:txBody>
          <a:bodyPr>
            <a:noAutofit/>
          </a:bodyPr>
          <a:lstStyle/>
          <a:p>
            <a:pPr algn="just"/>
            <a:r>
              <a:rPr lang="en-US" sz="2600" dirty="0" smtClean="0"/>
              <a:t>Today, very advanced communication systems are available. </a:t>
            </a:r>
          </a:p>
          <a:p>
            <a:pPr algn="just"/>
            <a:r>
              <a:rPr lang="en-US" sz="2600" dirty="0" smtClean="0"/>
              <a:t>Radio and television broadcasting are some of the very common applications that cannot do without wireless technologies.</a:t>
            </a:r>
          </a:p>
          <a:p>
            <a:pPr algn="just"/>
            <a:r>
              <a:rPr lang="en-US" sz="2600" dirty="0" smtClean="0"/>
              <a:t>Voice communication has been the biggest beneficiary of the developments that took place, and are still taking place, in wireless communication technologies.</a:t>
            </a:r>
          </a:p>
          <a:p>
            <a:pPr algn="just"/>
            <a:r>
              <a:rPr lang="en-US" sz="2600" dirty="0" smtClean="0"/>
              <a:t>Beginning in the 1960s, several communication satellites have been launched, and today a huge proportion of long-distance voice communication takes place through the numerous satellites orbiting around the Earth.</a:t>
            </a:r>
            <a:endParaRPr lang="en-US" sz="2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Wireless Network</a:t>
            </a:r>
            <a:endParaRPr lang="en-US" dirty="0"/>
          </a:p>
        </p:txBody>
      </p:sp>
      <p:sp>
        <p:nvSpPr>
          <p:cNvPr id="3" name="Content Placeholder 2"/>
          <p:cNvSpPr>
            <a:spLocks noGrp="1"/>
          </p:cNvSpPr>
          <p:nvPr>
            <p:ph idx="1"/>
          </p:nvPr>
        </p:nvSpPr>
        <p:spPr/>
        <p:txBody>
          <a:bodyPr>
            <a:noAutofit/>
          </a:bodyPr>
          <a:lstStyle/>
          <a:p>
            <a:pPr algn="just"/>
            <a:r>
              <a:rPr lang="en-US" sz="2800" dirty="0" smtClean="0"/>
              <a:t>Wireless communications is one of the fastest growing industries in the world.</a:t>
            </a:r>
          </a:p>
          <a:p>
            <a:pPr algn="just"/>
            <a:r>
              <a:rPr lang="en-US" sz="2800" dirty="0" smtClean="0"/>
              <a:t>The wireless communications industry has several segments such as cellular telephony, wireless LANs, and satellite-based communication networks.</a:t>
            </a:r>
          </a:p>
          <a:p>
            <a:pPr algn="just"/>
            <a:r>
              <a:rPr lang="en-US" sz="2800" dirty="0" smtClean="0"/>
              <a:t>The major portion of the growth in wireless industry has been due to cellular networks.</a:t>
            </a:r>
          </a:p>
          <a:p>
            <a:r>
              <a:rPr lang="en-US" sz="2800" dirty="0" smtClean="0"/>
              <a:t>The early 1980s saw the commercial deployments of the world’s first mobile cellular networks.</a:t>
            </a:r>
            <a:endParaRPr lang="en-US" sz="2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Wireless Network</a:t>
            </a:r>
            <a:endParaRPr lang="en-US" dirty="0"/>
          </a:p>
        </p:txBody>
      </p:sp>
      <p:sp>
        <p:nvSpPr>
          <p:cNvPr id="3" name="Content Placeholder 2"/>
          <p:cNvSpPr>
            <a:spLocks noGrp="1"/>
          </p:cNvSpPr>
          <p:nvPr>
            <p:ph idx="1"/>
          </p:nvPr>
        </p:nvSpPr>
        <p:spPr/>
        <p:txBody>
          <a:bodyPr>
            <a:noAutofit/>
          </a:bodyPr>
          <a:lstStyle/>
          <a:p>
            <a:pPr algn="just"/>
            <a:r>
              <a:rPr lang="en-US" sz="2800" dirty="0" smtClean="0"/>
              <a:t>Cellular networks provide two-way simultaneous voice communication.</a:t>
            </a:r>
          </a:p>
          <a:p>
            <a:pPr algn="just"/>
            <a:r>
              <a:rPr lang="en-US" sz="2800" dirty="0" smtClean="0"/>
              <a:t>A fixed base station serves all mobile phones in its coverage area, also called a cell.</a:t>
            </a:r>
          </a:p>
          <a:p>
            <a:pPr algn="just"/>
            <a:r>
              <a:rPr lang="en-US" sz="2800" dirty="0" smtClean="0"/>
              <a:t>The entire service area is divided into a number of non-overlapping cells (in actual deployments the cells overlap partially), communication within each cell being coordinated by a separate base station.</a:t>
            </a:r>
            <a:endParaRPr lang="en-US" sz="2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Generation</a:t>
            </a:r>
            <a:endParaRPr lang="en-US" dirty="0"/>
          </a:p>
        </p:txBody>
      </p:sp>
      <p:sp>
        <p:nvSpPr>
          <p:cNvPr id="3" name="Content Placeholder 2"/>
          <p:cNvSpPr>
            <a:spLocks noGrp="1"/>
          </p:cNvSpPr>
          <p:nvPr>
            <p:ph idx="1"/>
          </p:nvPr>
        </p:nvSpPr>
        <p:spPr/>
        <p:txBody>
          <a:bodyPr>
            <a:noAutofit/>
          </a:bodyPr>
          <a:lstStyle/>
          <a:p>
            <a:pPr algn="just"/>
            <a:r>
              <a:rPr lang="en-US" sz="2800" dirty="0" smtClean="0"/>
              <a:t>The first-generation (1G) cellular networks used analog signal technology. </a:t>
            </a:r>
          </a:p>
          <a:p>
            <a:pPr algn="just"/>
            <a:r>
              <a:rPr lang="en-US" sz="2800" dirty="0" smtClean="0"/>
              <a:t>They used frequency modulation for signal transmission.</a:t>
            </a:r>
          </a:p>
          <a:p>
            <a:pPr algn="just"/>
            <a:r>
              <a:rPr lang="en-US" sz="2800" dirty="0" smtClean="0"/>
              <a:t>The mobile phones were bulky and not very compact. </a:t>
            </a:r>
          </a:p>
          <a:p>
            <a:pPr algn="just"/>
            <a:r>
              <a:rPr lang="en-US" sz="2800" dirty="0" smtClean="0"/>
              <a:t>The coverage provided by the 1G networks was also not good. </a:t>
            </a:r>
          </a:p>
          <a:p>
            <a:pPr algn="just"/>
            <a:r>
              <a:rPr lang="en-US" sz="2800" dirty="0" smtClean="0"/>
              <a:t>The 1G system deployed in the United States and Canada was known as the advanced mobile phone system (</a:t>
            </a:r>
            <a:r>
              <a:rPr lang="en-US" sz="2800" dirty="0" smtClean="0">
                <a:solidFill>
                  <a:srgbClr val="FF0000"/>
                </a:solidFill>
              </a:rPr>
              <a:t>AMPS</a:t>
            </a:r>
            <a:r>
              <a:rPr lang="en-US" sz="2800" dirty="0" smtClean="0"/>
              <a:t>).</a:t>
            </a:r>
            <a:endParaRPr lang="en-US" sz="2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Generation</a:t>
            </a:r>
            <a:endParaRPr lang="en-US" dirty="0"/>
          </a:p>
        </p:txBody>
      </p:sp>
      <p:sp>
        <p:nvSpPr>
          <p:cNvPr id="3" name="Content Placeholder 2"/>
          <p:cNvSpPr>
            <a:spLocks noGrp="1"/>
          </p:cNvSpPr>
          <p:nvPr>
            <p:ph idx="1"/>
          </p:nvPr>
        </p:nvSpPr>
        <p:spPr/>
        <p:txBody>
          <a:bodyPr>
            <a:noAutofit/>
          </a:bodyPr>
          <a:lstStyle/>
          <a:p>
            <a:pPr algn="just"/>
            <a:r>
              <a:rPr lang="en-US" sz="2800" dirty="0" smtClean="0"/>
              <a:t>Second-generation (2G) cellular systems used digital transmission mechanisms such as TDMA and CDMA.</a:t>
            </a:r>
          </a:p>
          <a:p>
            <a:pPr algn="just"/>
            <a:r>
              <a:rPr lang="en-US" sz="2800" dirty="0" smtClean="0"/>
              <a:t>The </a:t>
            </a:r>
            <a:r>
              <a:rPr lang="en-US" sz="2800" dirty="0" smtClean="0">
                <a:solidFill>
                  <a:srgbClr val="FF0000"/>
                </a:solidFill>
              </a:rPr>
              <a:t>global system for mobile communication </a:t>
            </a:r>
            <a:r>
              <a:rPr lang="en-US" sz="2800" dirty="0" smtClean="0"/>
              <a:t>(GSM) used in Europe, the </a:t>
            </a:r>
            <a:r>
              <a:rPr lang="en-US" sz="2800" dirty="0" smtClean="0">
                <a:solidFill>
                  <a:srgbClr val="FF0000"/>
                </a:solidFill>
              </a:rPr>
              <a:t>IS-136</a:t>
            </a:r>
            <a:r>
              <a:rPr lang="en-US" sz="2800" dirty="0" smtClean="0"/>
              <a:t> (Telecommunications Industry Association Interim Standard) system used in the United States, and the </a:t>
            </a:r>
            <a:r>
              <a:rPr lang="en-US" sz="2800" dirty="0" smtClean="0">
                <a:solidFill>
                  <a:srgbClr val="FF0000"/>
                </a:solidFill>
              </a:rPr>
              <a:t>personal digital communication</a:t>
            </a:r>
            <a:r>
              <a:rPr lang="en-US" sz="2800" dirty="0" smtClean="0"/>
              <a:t> (PDC) system used in Japan are some of the popular 2G cellular systems. </a:t>
            </a:r>
          </a:p>
          <a:p>
            <a:pPr algn="just"/>
            <a:r>
              <a:rPr lang="en-US" sz="2800" dirty="0" smtClean="0"/>
              <a:t>The 1G and 2G systems were designed primarily for voice communication.</a:t>
            </a:r>
            <a:endParaRPr lang="en-US" sz="2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GPRS(2.5G)</a:t>
            </a:r>
            <a:endParaRPr lang="en-US" dirty="0"/>
          </a:p>
        </p:txBody>
      </p:sp>
      <p:sp>
        <p:nvSpPr>
          <p:cNvPr id="3" name="Content Placeholder 2"/>
          <p:cNvSpPr>
            <a:spLocks noGrp="1"/>
          </p:cNvSpPr>
          <p:nvPr>
            <p:ph idx="1"/>
          </p:nvPr>
        </p:nvSpPr>
        <p:spPr/>
        <p:txBody>
          <a:bodyPr/>
          <a:lstStyle/>
          <a:p>
            <a:pPr algn="just"/>
            <a:r>
              <a:rPr lang="en-US" dirty="0" smtClean="0"/>
              <a:t>The present generation of wireless communication networks is often called 2.5G.</a:t>
            </a:r>
          </a:p>
          <a:p>
            <a:pPr algn="just"/>
            <a:r>
              <a:rPr lang="en-US" dirty="0" smtClean="0"/>
              <a:t>2.5G is usually associated with the </a:t>
            </a:r>
            <a:r>
              <a:rPr lang="en-US" dirty="0" smtClean="0">
                <a:solidFill>
                  <a:srgbClr val="FF0000"/>
                </a:solidFill>
              </a:rPr>
              <a:t>general packet radio services</a:t>
            </a:r>
            <a:r>
              <a:rPr lang="en-US" dirty="0" smtClean="0"/>
              <a:t> (GPRS) system.</a:t>
            </a:r>
          </a:p>
          <a:p>
            <a:pPr algn="just"/>
            <a:r>
              <a:rPr lang="en-US" dirty="0" smtClean="0"/>
              <a:t>GPRS has been commercially deployed in many countries.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2212</TotalTime>
  <Words>1273</Words>
  <Application>Microsoft Office PowerPoint</Application>
  <PresentationFormat>On-screen Show (4:3)</PresentationFormat>
  <Paragraphs>77</Paragraphs>
  <Slides>16</Slides>
  <Notes>0</Notes>
  <HiddenSlides>1</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Wireless Network</vt:lpstr>
      <vt:lpstr>Wireless Network</vt:lpstr>
      <vt:lpstr>Wireless Network</vt:lpstr>
      <vt:lpstr>Wireless Network</vt:lpstr>
      <vt:lpstr>Wireless Network</vt:lpstr>
      <vt:lpstr>Wireless Network</vt:lpstr>
      <vt:lpstr>First Generation</vt:lpstr>
      <vt:lpstr>Second Generation</vt:lpstr>
      <vt:lpstr>GPRS(2.5G)</vt:lpstr>
      <vt:lpstr>Third Generation</vt:lpstr>
      <vt:lpstr>Fourth Generation</vt:lpstr>
      <vt:lpstr>Slide 12</vt:lpstr>
      <vt:lpstr>Wireless local area networks</vt:lpstr>
      <vt:lpstr>Wireless personal area networks (WPANs)</vt:lpstr>
      <vt:lpstr>Ad hoc wireless network.</vt:lpstr>
      <vt:lpstr>Other Wireless Networks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Wireless Network</dc:title>
  <dc:creator>AVINASH</dc:creator>
  <cp:lastModifiedBy>AVINASH</cp:lastModifiedBy>
  <cp:revision>24</cp:revision>
  <dcterms:created xsi:type="dcterms:W3CDTF">2006-08-16T00:00:00Z</dcterms:created>
  <dcterms:modified xsi:type="dcterms:W3CDTF">2022-10-13T14:43:45Z</dcterms:modified>
</cp:coreProperties>
</file>