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2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80" r:id="rId16"/>
    <p:sldId id="269" r:id="rId17"/>
    <p:sldId id="274" r:id="rId18"/>
    <p:sldId id="276" r:id="rId19"/>
    <p:sldId id="278" r:id="rId20"/>
    <p:sldId id="270" r:id="rId21"/>
    <p:sldId id="279" r:id="rId22"/>
    <p:sldId id="275" r:id="rId23"/>
    <p:sldId id="277" r:id="rId24"/>
    <p:sldId id="271" r:id="rId25"/>
    <p:sldId id="273" r:id="rId26"/>
    <p:sldId id="281" r:id="rId27"/>
    <p:sldId id="27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MULTIPLE ACCESS TECHNIQUES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Time Division Multiple Access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676400"/>
            <a:ext cx="6781800" cy="489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Time Division Multiple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For two-way </a:t>
            </a:r>
            <a:r>
              <a:rPr lang="en-US" dirty="0" smtClean="0"/>
              <a:t>communication, the </a:t>
            </a:r>
            <a:r>
              <a:rPr lang="en-US" dirty="0" smtClean="0"/>
              <a:t>uplink and downlink time slots, used for transmitting and receiving data, </a:t>
            </a:r>
            <a:r>
              <a:rPr lang="en-US" dirty="0" smtClean="0"/>
              <a:t>can </a:t>
            </a:r>
            <a:r>
              <a:rPr lang="en-US" dirty="0" smtClean="0"/>
              <a:t>be on the same frequency band (TDMA frame) or on different </a:t>
            </a:r>
            <a:r>
              <a:rPr lang="en-US" dirty="0" smtClean="0"/>
              <a:t>frequency bands.</a:t>
            </a:r>
          </a:p>
          <a:p>
            <a:pPr algn="just"/>
            <a:r>
              <a:rPr lang="en-US" dirty="0" smtClean="0"/>
              <a:t>TDMA is </a:t>
            </a:r>
            <a:r>
              <a:rPr lang="en-US" dirty="0" smtClean="0"/>
              <a:t>essentially a half-duplex mechanism, where only one of the two </a:t>
            </a:r>
            <a:r>
              <a:rPr lang="en-US" dirty="0" smtClean="0"/>
              <a:t>communicating nodes </a:t>
            </a:r>
            <a:r>
              <a:rPr lang="en-US" dirty="0" smtClean="0"/>
              <a:t>can transmit at a </a:t>
            </a:r>
            <a:r>
              <a:rPr lang="en-US" dirty="0" smtClean="0"/>
              <a:t>time, </a:t>
            </a:r>
            <a:r>
              <a:rPr lang="en-US" dirty="0" smtClean="0"/>
              <a:t>the small duration of time slots creates the illusion of </a:t>
            </a:r>
            <a:r>
              <a:rPr lang="en-US" dirty="0" smtClean="0"/>
              <a:t>a two-way </a:t>
            </a:r>
            <a:r>
              <a:rPr lang="en-US" dirty="0" smtClean="0"/>
              <a:t>simultaneous communication.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Time Division Multiple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Perfect synchronization is required </a:t>
            </a:r>
            <a:r>
              <a:rPr lang="en-US" dirty="0" smtClean="0"/>
              <a:t>between the </a:t>
            </a:r>
            <a:r>
              <a:rPr lang="en-US" dirty="0" smtClean="0"/>
              <a:t>sender and the </a:t>
            </a:r>
            <a:r>
              <a:rPr lang="en-US" dirty="0" smtClean="0"/>
              <a:t>receiver.</a:t>
            </a:r>
          </a:p>
          <a:p>
            <a:pPr algn="just"/>
            <a:r>
              <a:rPr lang="en-US" dirty="0" smtClean="0"/>
              <a:t>To </a:t>
            </a:r>
            <a:r>
              <a:rPr lang="en-US" dirty="0" smtClean="0"/>
              <a:t>prevent synchronization errors and inter-symbol </a:t>
            </a:r>
            <a:r>
              <a:rPr lang="en-US" dirty="0" smtClean="0"/>
              <a:t>interference </a:t>
            </a:r>
            <a:r>
              <a:rPr lang="en-US" dirty="0" smtClean="0"/>
              <a:t>due to signal propagation time differences, guard intervals are </a:t>
            </a:r>
            <a:r>
              <a:rPr lang="en-US" dirty="0" smtClean="0"/>
              <a:t>introduced between </a:t>
            </a:r>
            <a:r>
              <a:rPr lang="en-US" dirty="0" smtClean="0"/>
              <a:t>time </a:t>
            </a:r>
            <a:r>
              <a:rPr lang="en-US" dirty="0" smtClean="0"/>
              <a:t>slots.</a:t>
            </a:r>
          </a:p>
          <a:p>
            <a:pPr algn="just"/>
            <a:r>
              <a:rPr lang="en-US" dirty="0" smtClean="0"/>
              <a:t>Since </a:t>
            </a:r>
            <a:r>
              <a:rPr lang="en-US" dirty="0" smtClean="0"/>
              <a:t>the sizes of slots are already small, the introduction </a:t>
            </a:r>
            <a:r>
              <a:rPr lang="en-US" dirty="0" smtClean="0"/>
              <a:t>of guard </a:t>
            </a:r>
            <a:r>
              <a:rPr lang="en-US" dirty="0" smtClean="0"/>
              <a:t>intervals results in a significant overhead for the system.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Time Division Multiple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FDMA requires the device to have the capability of simultaneously receiving </a:t>
            </a:r>
            <a:r>
              <a:rPr lang="en-US" dirty="0" smtClean="0"/>
              <a:t>and transmitting </a:t>
            </a:r>
            <a:r>
              <a:rPr lang="en-US" dirty="0" smtClean="0"/>
              <a:t>signals, which leads to increased cost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But </a:t>
            </a:r>
            <a:r>
              <a:rPr lang="en-US" dirty="0" smtClean="0"/>
              <a:t>when TDMA is used, </a:t>
            </a:r>
            <a:r>
              <a:rPr lang="en-US" dirty="0" smtClean="0"/>
              <a:t>the device </a:t>
            </a:r>
            <a:r>
              <a:rPr lang="en-US" dirty="0" smtClean="0"/>
              <a:t>can switch between slots and hence use the same transmitter for </a:t>
            </a:r>
            <a:r>
              <a:rPr lang="en-US" dirty="0" smtClean="0"/>
              <a:t>receiving also.</a:t>
            </a:r>
          </a:p>
          <a:p>
            <a:pPr algn="just"/>
            <a:r>
              <a:rPr lang="en-US" dirty="0" smtClean="0"/>
              <a:t>Hence</a:t>
            </a:r>
            <a:r>
              <a:rPr lang="en-US" dirty="0" smtClean="0"/>
              <a:t>, the equipment cost in TDMA is less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TDMA </a:t>
            </a:r>
            <a:r>
              <a:rPr lang="en-US" dirty="0" smtClean="0"/>
              <a:t>is widely used in </a:t>
            </a:r>
            <a:r>
              <a:rPr lang="en-US" dirty="0" smtClean="0"/>
              <a:t>second generation cellular </a:t>
            </a:r>
            <a:r>
              <a:rPr lang="en-US" dirty="0" smtClean="0"/>
              <a:t>systems such as </a:t>
            </a:r>
            <a:r>
              <a:rPr lang="en-US" dirty="0" smtClean="0"/>
              <a:t>GSM.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Code Division Multiple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Code </a:t>
            </a:r>
            <a:r>
              <a:rPr lang="en-US" dirty="0" smtClean="0"/>
              <a:t>division multiple </a:t>
            </a:r>
            <a:r>
              <a:rPr lang="en-US" dirty="0" smtClean="0"/>
              <a:t>access (CDMA</a:t>
            </a:r>
            <a:r>
              <a:rPr lang="en-US" dirty="0" smtClean="0"/>
              <a:t>) does not assign a specific frequency to each </a:t>
            </a:r>
            <a:r>
              <a:rPr lang="en-US" dirty="0" smtClean="0"/>
              <a:t>user as like FDMA &amp; TDMA.</a:t>
            </a:r>
          </a:p>
          <a:p>
            <a:pPr algn="just"/>
            <a:r>
              <a:rPr lang="en-US" dirty="0" smtClean="0"/>
              <a:t>Instead</a:t>
            </a:r>
            <a:r>
              <a:rPr lang="en-US" dirty="0" smtClean="0"/>
              <a:t>, every </a:t>
            </a:r>
            <a:r>
              <a:rPr lang="en-US" dirty="0" smtClean="0"/>
              <a:t>channel uses </a:t>
            </a:r>
            <a:r>
              <a:rPr lang="en-US" dirty="0" smtClean="0"/>
              <a:t>the entire </a:t>
            </a:r>
            <a:r>
              <a:rPr lang="en-US" dirty="0" smtClean="0"/>
              <a:t>spectrum.</a:t>
            </a:r>
          </a:p>
          <a:p>
            <a:pPr algn="just"/>
            <a:r>
              <a:rPr lang="en-US" dirty="0" smtClean="0"/>
              <a:t>Individual </a:t>
            </a:r>
            <a:r>
              <a:rPr lang="en-US" dirty="0" smtClean="0"/>
              <a:t>conversations are encoded with a </a:t>
            </a:r>
            <a:r>
              <a:rPr lang="en-US" dirty="0" smtClean="0"/>
              <a:t>pseudorandom digital </a:t>
            </a:r>
            <a:r>
              <a:rPr lang="en-US" dirty="0" smtClean="0"/>
              <a:t>sequence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As </a:t>
            </a:r>
            <a:r>
              <a:rPr lang="en-US" dirty="0" smtClean="0"/>
              <a:t>the narrow-band transmission frequency is </a:t>
            </a:r>
            <a:r>
              <a:rPr lang="en-US" dirty="0" smtClean="0"/>
              <a:t>spread over </a:t>
            </a:r>
            <a:r>
              <a:rPr lang="en-US" dirty="0" smtClean="0"/>
              <a:t>the entire wideband spectrum, the technique is also called as spread spectrum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Code Division Multiple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The transmissions are differentiated through a unique code that is independent of the data being transmitted, assigned to each user.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err="1" smtClean="0"/>
              <a:t>orthogonality</a:t>
            </a:r>
            <a:r>
              <a:rPr lang="en-US" dirty="0" smtClean="0"/>
              <a:t> of the codes enables simultaneous data transmissions from multiple users using the entire frequency spectrum, thus overcoming the frequency reuse limitations seen in FDMA and TDMA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Code Division Multiple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CDMA was first used during World War II by the English Allies to foil </a:t>
            </a:r>
            <a:r>
              <a:rPr lang="en-US" dirty="0" smtClean="0"/>
              <a:t>attempts by </a:t>
            </a:r>
            <a:r>
              <a:rPr lang="en-US" dirty="0" smtClean="0"/>
              <a:t>the German army to jam the transmissions of the Allies. </a:t>
            </a:r>
            <a:endParaRPr lang="en-US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Allies </a:t>
            </a:r>
            <a:r>
              <a:rPr lang="en-US" dirty="0" smtClean="0"/>
              <a:t>decided </a:t>
            </a:r>
            <a:r>
              <a:rPr lang="en-US" dirty="0" smtClean="0"/>
              <a:t>to transmit signals over several frequencies in a specific pattern, instead of </a:t>
            </a:r>
            <a:r>
              <a:rPr lang="en-US" dirty="0" smtClean="0"/>
              <a:t>just one </a:t>
            </a:r>
            <a:r>
              <a:rPr lang="en-US" dirty="0" smtClean="0"/>
              <a:t>frequency, thereby making it very difficult for the Germans to get hold of </a:t>
            </a:r>
            <a:r>
              <a:rPr lang="en-US" dirty="0" smtClean="0"/>
              <a:t>the complete </a:t>
            </a:r>
            <a:r>
              <a:rPr lang="en-US" dirty="0" smtClean="0"/>
              <a:t>signal.</a:t>
            </a:r>
          </a:p>
          <a:p>
            <a:pPr algn="just"/>
            <a:r>
              <a:rPr lang="en-US" dirty="0" smtClean="0"/>
              <a:t>Two types of spread spectrum systems are widely in use </a:t>
            </a:r>
            <a:r>
              <a:rPr lang="en-US" dirty="0" smtClean="0"/>
              <a:t>today-</a:t>
            </a:r>
          </a:p>
          <a:p>
            <a:pPr lvl="1" algn="just"/>
            <a:r>
              <a:rPr lang="en-US" dirty="0" smtClean="0"/>
              <a:t>F</a:t>
            </a:r>
            <a:r>
              <a:rPr lang="en-US" dirty="0" smtClean="0"/>
              <a:t>requency hopping </a:t>
            </a:r>
            <a:r>
              <a:rPr lang="en-US" dirty="0" smtClean="0"/>
              <a:t>spread </a:t>
            </a:r>
            <a:r>
              <a:rPr lang="en-US" dirty="0" smtClean="0"/>
              <a:t>spectrum</a:t>
            </a:r>
          </a:p>
          <a:p>
            <a:pPr lvl="1" algn="just"/>
            <a:r>
              <a:rPr lang="en-US" dirty="0" smtClean="0"/>
              <a:t>Direct </a:t>
            </a:r>
            <a:r>
              <a:rPr lang="en-US" dirty="0" smtClean="0"/>
              <a:t>sequence spread </a:t>
            </a:r>
            <a:r>
              <a:rPr lang="en-US" dirty="0" smtClean="0"/>
              <a:t>spectrum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Frequency Hopping Spread Spectrum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FHSS </a:t>
            </a:r>
            <a:r>
              <a:rPr lang="en-US" dirty="0" smtClean="0"/>
              <a:t>is a simple technique in which </a:t>
            </a:r>
            <a:r>
              <a:rPr lang="en-US" dirty="0" smtClean="0"/>
              <a:t>the transmission </a:t>
            </a:r>
            <a:r>
              <a:rPr lang="en-US" dirty="0" smtClean="0"/>
              <a:t>switches across multiple narrow-band frequencies in a </a:t>
            </a:r>
            <a:r>
              <a:rPr lang="en-US" dirty="0" smtClean="0"/>
              <a:t>pseudo-random manner </a:t>
            </a:r>
            <a:r>
              <a:rPr lang="en-US" dirty="0" err="1" smtClean="0"/>
              <a:t>i.e</a:t>
            </a:r>
            <a:r>
              <a:rPr lang="en-US" dirty="0" smtClean="0"/>
              <a:t>, </a:t>
            </a:r>
            <a:r>
              <a:rPr lang="en-US" dirty="0" smtClean="0"/>
              <a:t>the sequence of transmission frequencies is known both at </a:t>
            </a:r>
            <a:r>
              <a:rPr lang="en-US" dirty="0" smtClean="0"/>
              <a:t>the transmitter </a:t>
            </a:r>
            <a:r>
              <a:rPr lang="en-US" dirty="0" smtClean="0"/>
              <a:t>and the receiver, but appears random to other nodes in the network.</a:t>
            </a:r>
          </a:p>
          <a:p>
            <a:pPr algn="just"/>
            <a:r>
              <a:rPr lang="en-US" dirty="0" smtClean="0"/>
              <a:t>The process of switching from one channel to the other is termed frequency hopping.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Frequency Hopping Spread Spectrum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The radio frequency signal is de-hopped at the receiver by means of a </a:t>
            </a:r>
            <a:r>
              <a:rPr lang="en-US" dirty="0" smtClean="0"/>
              <a:t>frequency synthesizer </a:t>
            </a:r>
            <a:r>
              <a:rPr lang="en-US" dirty="0" smtClean="0"/>
              <a:t>controlled by a pseudo-random sequence </a:t>
            </a:r>
            <a:r>
              <a:rPr lang="en-US" dirty="0" smtClean="0"/>
              <a:t>generator.</a:t>
            </a:r>
          </a:p>
          <a:p>
            <a:pPr algn="just"/>
            <a:r>
              <a:rPr lang="en-US" dirty="0" smtClean="0"/>
              <a:t>The below figure </a:t>
            </a:r>
            <a:r>
              <a:rPr lang="en-US" dirty="0" smtClean="0"/>
              <a:t>shows two simultaneous transmissions.</a:t>
            </a:r>
          </a:p>
          <a:p>
            <a:pPr algn="just"/>
            <a:r>
              <a:rPr lang="en-US" dirty="0" smtClean="0"/>
              <a:t>The first transmission (darker shade in figure) uses the hopping </a:t>
            </a:r>
            <a:r>
              <a:rPr lang="en-US" dirty="0" smtClean="0"/>
              <a:t>sequence </a:t>
            </a:r>
            <a:r>
              <a:rPr lang="en-IN" dirty="0" smtClean="0"/>
              <a:t>f</a:t>
            </a:r>
            <a:r>
              <a:rPr lang="en-IN" baseline="-25000" dirty="0" smtClean="0"/>
              <a:t>4</a:t>
            </a:r>
            <a:r>
              <a:rPr lang="en-US" dirty="0" smtClean="0"/>
              <a:t> </a:t>
            </a:r>
            <a:r>
              <a:rPr lang="en-IN" dirty="0" smtClean="0"/>
              <a:t>f</a:t>
            </a:r>
            <a:r>
              <a:rPr lang="en-IN" baseline="-25000" dirty="0" smtClean="0"/>
              <a:t>7</a:t>
            </a:r>
            <a:r>
              <a:rPr lang="en-US" dirty="0" smtClean="0"/>
              <a:t> </a:t>
            </a:r>
            <a:r>
              <a:rPr lang="en-IN" dirty="0" smtClean="0"/>
              <a:t>f</a:t>
            </a:r>
            <a:r>
              <a:rPr lang="en-IN" baseline="-25000" dirty="0" smtClean="0"/>
              <a:t>2</a:t>
            </a:r>
            <a:r>
              <a:rPr lang="en-US" dirty="0" smtClean="0"/>
              <a:t> </a:t>
            </a:r>
            <a:r>
              <a:rPr lang="en-IN" dirty="0" smtClean="0"/>
              <a:t>f</a:t>
            </a:r>
            <a:r>
              <a:rPr lang="en-IN" baseline="-25000" dirty="0" smtClean="0"/>
              <a:t>1</a:t>
            </a:r>
            <a:r>
              <a:rPr lang="en-US" dirty="0" smtClean="0"/>
              <a:t> f</a:t>
            </a:r>
            <a:r>
              <a:rPr lang="en-IN" baseline="-25000" dirty="0" smtClean="0"/>
              <a:t>5</a:t>
            </a:r>
            <a:r>
              <a:rPr lang="en-US" dirty="0" smtClean="0"/>
              <a:t> </a:t>
            </a:r>
            <a:r>
              <a:rPr lang="en-IN" dirty="0" smtClean="0"/>
              <a:t>f</a:t>
            </a:r>
            <a:r>
              <a:rPr lang="en-IN" baseline="-25000" dirty="0" smtClean="0"/>
              <a:t>3</a:t>
            </a:r>
            <a:r>
              <a:rPr lang="en-US" dirty="0" smtClean="0"/>
              <a:t> f</a:t>
            </a:r>
            <a:r>
              <a:rPr lang="en-IN" baseline="-25000" dirty="0" smtClean="0"/>
              <a:t>6</a:t>
            </a:r>
            <a:r>
              <a:rPr lang="en-US" dirty="0" smtClean="0"/>
              <a:t> f</a:t>
            </a:r>
            <a:r>
              <a:rPr lang="en-IN" baseline="-25000" dirty="0" smtClean="0"/>
              <a:t>2</a:t>
            </a:r>
            <a:r>
              <a:rPr lang="en-US" dirty="0" smtClean="0"/>
              <a:t> f</a:t>
            </a:r>
            <a:r>
              <a:rPr lang="en-IN" baseline="-25000" dirty="0" smtClean="0"/>
              <a:t>3</a:t>
            </a:r>
            <a:r>
              <a:rPr lang="en-US" dirty="0" smtClean="0"/>
              <a:t> </a:t>
            </a:r>
            <a:r>
              <a:rPr lang="en-US" dirty="0" smtClean="0"/>
              <a:t>and the second transmission uses the hopping </a:t>
            </a:r>
            <a:r>
              <a:rPr lang="en-US" dirty="0" smtClean="0"/>
              <a:t>sequence </a:t>
            </a:r>
            <a:r>
              <a:rPr lang="en-IN" dirty="0" smtClean="0"/>
              <a:t>f</a:t>
            </a:r>
            <a:r>
              <a:rPr lang="en-IN" baseline="-25000" dirty="0" smtClean="0"/>
              <a:t>1</a:t>
            </a:r>
            <a:r>
              <a:rPr lang="en-US" dirty="0" smtClean="0"/>
              <a:t> </a:t>
            </a:r>
            <a:r>
              <a:rPr lang="en-IN" dirty="0" smtClean="0"/>
              <a:t>f</a:t>
            </a:r>
            <a:r>
              <a:rPr lang="en-IN" baseline="-25000" dirty="0" smtClean="0"/>
              <a:t>3</a:t>
            </a:r>
            <a:r>
              <a:rPr lang="en-US" dirty="0" smtClean="0"/>
              <a:t> </a:t>
            </a:r>
            <a:r>
              <a:rPr lang="en-IN" dirty="0" smtClean="0"/>
              <a:t>f</a:t>
            </a:r>
            <a:r>
              <a:rPr lang="en-IN" baseline="-25000" dirty="0" smtClean="0"/>
              <a:t>6</a:t>
            </a:r>
            <a:r>
              <a:rPr lang="en-US" dirty="0" smtClean="0"/>
              <a:t> </a:t>
            </a:r>
            <a:r>
              <a:rPr lang="en-IN" dirty="0" smtClean="0"/>
              <a:t>f</a:t>
            </a:r>
            <a:r>
              <a:rPr lang="en-IN" baseline="-25000" dirty="0" smtClean="0"/>
              <a:t>2</a:t>
            </a:r>
            <a:r>
              <a:rPr lang="en-US" dirty="0" smtClean="0"/>
              <a:t> f</a:t>
            </a:r>
            <a:r>
              <a:rPr lang="en-IN" baseline="-25000" dirty="0" smtClean="0"/>
              <a:t>4</a:t>
            </a:r>
            <a:r>
              <a:rPr lang="en-US" dirty="0" smtClean="0"/>
              <a:t> </a:t>
            </a:r>
            <a:r>
              <a:rPr lang="en-IN" dirty="0" smtClean="0"/>
              <a:t>f</a:t>
            </a:r>
            <a:r>
              <a:rPr lang="en-IN" baseline="-25000" dirty="0" smtClean="0"/>
              <a:t>2</a:t>
            </a:r>
            <a:r>
              <a:rPr lang="en-US" dirty="0" smtClean="0"/>
              <a:t> f</a:t>
            </a:r>
            <a:r>
              <a:rPr lang="en-IN" baseline="-25000" dirty="0" smtClean="0"/>
              <a:t>7</a:t>
            </a:r>
            <a:r>
              <a:rPr lang="en-US" dirty="0" smtClean="0"/>
              <a:t> f</a:t>
            </a:r>
            <a:r>
              <a:rPr lang="en-IN" baseline="-25000" dirty="0" smtClean="0"/>
              <a:t>1</a:t>
            </a:r>
            <a:r>
              <a:rPr lang="en-US" dirty="0" smtClean="0"/>
              <a:t> f</a:t>
            </a:r>
            <a:r>
              <a:rPr lang="en-IN" baseline="-25000" dirty="0" smtClean="0"/>
              <a:t>5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Frequency </a:t>
            </a:r>
            <a:r>
              <a:rPr lang="en-US" dirty="0" smtClean="0"/>
              <a:t>hopped systems are limited by the </a:t>
            </a:r>
            <a:r>
              <a:rPr lang="en-US" dirty="0" smtClean="0"/>
              <a:t>total number </a:t>
            </a:r>
            <a:r>
              <a:rPr lang="en-US" dirty="0" smtClean="0"/>
              <a:t>of frequencies available for hopping.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Frequency Hopping Spread Spectrum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FHSS can be classified into two </a:t>
            </a:r>
            <a:r>
              <a:rPr lang="en-US" dirty="0" smtClean="0"/>
              <a:t>types: fast </a:t>
            </a:r>
            <a:r>
              <a:rPr lang="en-US" dirty="0" smtClean="0"/>
              <a:t>FHSS and slow FHSS. </a:t>
            </a:r>
            <a:endParaRPr lang="en-US" dirty="0" smtClean="0"/>
          </a:p>
          <a:p>
            <a:pPr algn="just"/>
            <a:r>
              <a:rPr lang="en-US" dirty="0" smtClean="0"/>
              <a:t>In </a:t>
            </a:r>
            <a:r>
              <a:rPr lang="en-US" dirty="0" smtClean="0"/>
              <a:t>fast FHSS, the dwell time on each frequency is </a:t>
            </a:r>
            <a:r>
              <a:rPr lang="en-US" dirty="0" smtClean="0"/>
              <a:t>very small</a:t>
            </a:r>
            <a:r>
              <a:rPr lang="en-US" dirty="0" smtClean="0"/>
              <a:t>, </a:t>
            </a:r>
            <a:r>
              <a:rPr lang="en-US" dirty="0" err="1" smtClean="0"/>
              <a:t>i.e</a:t>
            </a:r>
            <a:r>
              <a:rPr lang="en-US" dirty="0" smtClean="0"/>
              <a:t>, </a:t>
            </a:r>
            <a:r>
              <a:rPr lang="en-US" dirty="0" smtClean="0"/>
              <a:t>the rate of change of frequencies is much higher than the </a:t>
            </a:r>
            <a:r>
              <a:rPr lang="en-US" dirty="0" smtClean="0"/>
              <a:t>information </a:t>
            </a:r>
            <a:r>
              <a:rPr lang="en-US" dirty="0" smtClean="0"/>
              <a:t>bit rate, resulting in each bit being transmitted across multiple frequency hops.</a:t>
            </a:r>
          </a:p>
          <a:p>
            <a:pPr algn="just"/>
            <a:r>
              <a:rPr lang="en-US" dirty="0" smtClean="0"/>
              <a:t>In slow FHSS, the dwell time on each frequency is high, hence multiple bits </a:t>
            </a:r>
            <a:r>
              <a:rPr lang="en-US" dirty="0" smtClean="0"/>
              <a:t>are transmitted </a:t>
            </a:r>
            <a:r>
              <a:rPr lang="en-US" dirty="0" smtClean="0"/>
              <a:t>on each frequency </a:t>
            </a:r>
            <a:r>
              <a:rPr lang="en-US" dirty="0" smtClean="0"/>
              <a:t>hop.</a:t>
            </a:r>
          </a:p>
          <a:p>
            <a:pPr algn="just"/>
            <a:r>
              <a:rPr lang="en-US" dirty="0" smtClean="0"/>
              <a:t>FHSS </a:t>
            </a:r>
            <a:r>
              <a:rPr lang="en-US" dirty="0" smtClean="0"/>
              <a:t>is now used mainly for short-range </a:t>
            </a:r>
            <a:r>
              <a:rPr lang="en-US" dirty="0" smtClean="0"/>
              <a:t>radio signals</a:t>
            </a:r>
            <a:r>
              <a:rPr lang="en-US" dirty="0" smtClean="0"/>
              <a:t>, particularly those in the unlicensed bands.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MULTIPLE </a:t>
            </a:r>
            <a:r>
              <a:rPr lang="en-US" b="1" dirty="0" smtClean="0"/>
              <a:t>ACCESS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The transmission </a:t>
            </a:r>
            <a:r>
              <a:rPr lang="en-US" dirty="0" smtClean="0"/>
              <a:t>medium in wireless networks is broadcast </a:t>
            </a:r>
            <a:r>
              <a:rPr lang="en-US" dirty="0" smtClean="0"/>
              <a:t>in nature</a:t>
            </a:r>
            <a:r>
              <a:rPr lang="en-US" dirty="0" smtClean="0"/>
              <a:t>, a node (wireless communication device) cannot transmit on the </a:t>
            </a:r>
            <a:r>
              <a:rPr lang="en-US" dirty="0" smtClean="0"/>
              <a:t>channel whenever </a:t>
            </a:r>
            <a:r>
              <a:rPr lang="en-US" dirty="0" smtClean="0"/>
              <a:t>it wants to. </a:t>
            </a:r>
            <a:endParaRPr lang="en-US" dirty="0" smtClean="0"/>
          </a:p>
          <a:p>
            <a:pPr algn="just"/>
            <a:r>
              <a:rPr lang="en-US" dirty="0" smtClean="0">
                <a:solidFill>
                  <a:srgbClr val="FF0000"/>
                </a:solidFill>
              </a:rPr>
              <a:t>Multiple </a:t>
            </a:r>
            <a:r>
              <a:rPr lang="en-US" dirty="0" smtClean="0">
                <a:solidFill>
                  <a:srgbClr val="FF0000"/>
                </a:solidFill>
              </a:rPr>
              <a:t>access techniques are used to control access to </a:t>
            </a:r>
            <a:r>
              <a:rPr lang="en-US" dirty="0" smtClean="0">
                <a:solidFill>
                  <a:srgbClr val="FF0000"/>
                </a:solidFill>
              </a:rPr>
              <a:t>the shared channel.</a:t>
            </a:r>
          </a:p>
          <a:p>
            <a:pPr algn="just"/>
            <a:r>
              <a:rPr lang="en-US" dirty="0" smtClean="0"/>
              <a:t>They </a:t>
            </a:r>
            <a:r>
              <a:rPr lang="en-US" dirty="0" smtClean="0"/>
              <a:t>determine the manner in which the channel is to be shared </a:t>
            </a:r>
            <a:r>
              <a:rPr lang="en-US" dirty="0" smtClean="0"/>
              <a:t>by the nodes.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Frequency Hopping Spread Spectrum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143000"/>
            <a:ext cx="7010400" cy="57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Direct Sequence Spread Spectrum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Suppose conversations in several languages </a:t>
            </a:r>
            <a:r>
              <a:rPr lang="en-US" dirty="0" smtClean="0"/>
              <a:t>are occurring </a:t>
            </a:r>
            <a:r>
              <a:rPr lang="en-US" dirty="0" smtClean="0"/>
              <a:t>in a </a:t>
            </a:r>
            <a:r>
              <a:rPr lang="en-US" dirty="0" smtClean="0"/>
              <a:t>room.</a:t>
            </a:r>
          </a:p>
          <a:p>
            <a:pPr algn="just"/>
            <a:r>
              <a:rPr lang="en-US" dirty="0" smtClean="0"/>
              <a:t>People </a:t>
            </a:r>
            <a:r>
              <a:rPr lang="en-US" dirty="0" smtClean="0"/>
              <a:t>who understand only a particular language listen </a:t>
            </a:r>
            <a:r>
              <a:rPr lang="en-US" dirty="0" smtClean="0"/>
              <a:t>to and </a:t>
            </a:r>
            <a:r>
              <a:rPr lang="en-US" dirty="0" smtClean="0"/>
              <a:t>follow the conversation taking place in that language </a:t>
            </a:r>
            <a:r>
              <a:rPr lang="en-US" dirty="0" smtClean="0"/>
              <a:t>alone.</a:t>
            </a:r>
          </a:p>
          <a:p>
            <a:pPr algn="just"/>
            <a:r>
              <a:rPr lang="en-US" dirty="0" smtClean="0"/>
              <a:t>They </a:t>
            </a:r>
            <a:r>
              <a:rPr lang="en-US" dirty="0" smtClean="0"/>
              <a:t>ignore </a:t>
            </a:r>
            <a:r>
              <a:rPr lang="en-US" dirty="0" smtClean="0"/>
              <a:t>and discard </a:t>
            </a:r>
            <a:r>
              <a:rPr lang="en-US" dirty="0" smtClean="0"/>
              <a:t>conversations in other languages as noise. </a:t>
            </a:r>
            <a:endParaRPr lang="en-US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same principle applies </a:t>
            </a:r>
            <a:r>
              <a:rPr lang="en-US" dirty="0" smtClean="0"/>
              <a:t>to DSSS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Direct Sequence Spread Spectrum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In DSSS, each node is assigned a specific n-bit code, called a chipping </a:t>
            </a:r>
            <a:r>
              <a:rPr lang="en-US" dirty="0" smtClean="0"/>
              <a:t>code. n </a:t>
            </a:r>
            <a:r>
              <a:rPr lang="en-US" dirty="0" smtClean="0"/>
              <a:t>is known as the chipping rate of the system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These </a:t>
            </a:r>
            <a:r>
              <a:rPr lang="en-US" dirty="0" smtClean="0"/>
              <a:t>codes assigned to the </a:t>
            </a:r>
            <a:r>
              <a:rPr lang="en-US" dirty="0" smtClean="0"/>
              <a:t>nodes are </a:t>
            </a:r>
            <a:r>
              <a:rPr lang="en-US" dirty="0" smtClean="0"/>
              <a:t>orthogonal to each other</a:t>
            </a:r>
            <a:r>
              <a:rPr lang="en-US" dirty="0" smtClean="0"/>
              <a:t>, </a:t>
            </a:r>
            <a:r>
              <a:rPr lang="en-US" dirty="0" err="1" smtClean="0"/>
              <a:t>i.e</a:t>
            </a:r>
            <a:r>
              <a:rPr lang="en-US" dirty="0" smtClean="0"/>
              <a:t>, </a:t>
            </a:r>
            <a:r>
              <a:rPr lang="en-US" dirty="0" smtClean="0"/>
              <a:t>the normalized inner </a:t>
            </a:r>
            <a:r>
              <a:rPr lang="en-US" dirty="0" smtClean="0"/>
              <a:t>product </a:t>
            </a:r>
            <a:r>
              <a:rPr lang="en-US" dirty="0" smtClean="0"/>
              <a:t>of the </a:t>
            </a:r>
            <a:r>
              <a:rPr lang="en-US" dirty="0" smtClean="0"/>
              <a:t>vector representations </a:t>
            </a:r>
            <a:r>
              <a:rPr lang="en-US" dirty="0" smtClean="0"/>
              <a:t>of any two codes is zero. Each node transmits using its code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At the </a:t>
            </a:r>
            <a:r>
              <a:rPr lang="en-US" dirty="0" smtClean="0"/>
              <a:t>receiver, the transmission is received and information is extracted using </a:t>
            </a:r>
            <a:r>
              <a:rPr lang="en-US" dirty="0" smtClean="0"/>
              <a:t>the transmitter’s </a:t>
            </a:r>
            <a:r>
              <a:rPr lang="en-US" dirty="0" smtClean="0"/>
              <a:t>code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Direct Sequence Spread Spectrum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For transmitting a binary 1, the sender transmits its code; for a binary 0, the one’s complement of the code is transmitted.</a:t>
            </a:r>
          </a:p>
          <a:p>
            <a:pPr algn="just"/>
            <a:r>
              <a:rPr lang="en-US" dirty="0" smtClean="0"/>
              <a:t>Hence, transmission of a signal using CDMA occupies n times the bandwidth that would be required for a narrow-band transmission of the same signal.</a:t>
            </a:r>
          </a:p>
          <a:p>
            <a:pPr algn="just"/>
            <a:r>
              <a:rPr lang="en-US" dirty="0" smtClean="0"/>
              <a:t>Since the transmission is spread over a large bandwidth, resistance to multipath interference is provided for in CDMA.</a:t>
            </a:r>
          </a:p>
          <a:p>
            <a:pPr algn="just"/>
            <a:r>
              <a:rPr lang="en-US" dirty="0" smtClean="0"/>
              <a:t>DSSS is used in all CDMA cellular telephony systems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Direct Sequence Spread Spectrum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199"/>
            <a:ext cx="8458200" cy="5441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Space Division Multiple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The fourth dimension in which multiplexing can be performed is space. </a:t>
            </a:r>
            <a:endParaRPr lang="en-US" dirty="0" smtClean="0"/>
          </a:p>
          <a:p>
            <a:pPr algn="just"/>
            <a:r>
              <a:rPr lang="en-US" dirty="0" smtClean="0"/>
              <a:t>Instead of </a:t>
            </a:r>
            <a:r>
              <a:rPr lang="en-US" dirty="0" smtClean="0"/>
              <a:t>using </a:t>
            </a:r>
            <a:r>
              <a:rPr lang="en-US" dirty="0" err="1" smtClean="0"/>
              <a:t>omnidirectional</a:t>
            </a:r>
            <a:r>
              <a:rPr lang="en-US" dirty="0" smtClean="0"/>
              <a:t> transmissions (as in FDMA, TDMA, and CDMA) </a:t>
            </a:r>
            <a:r>
              <a:rPr lang="en-US" dirty="0" smtClean="0"/>
              <a:t>that cover </a:t>
            </a:r>
            <a:r>
              <a:rPr lang="en-US" dirty="0" smtClean="0"/>
              <a:t>the entire circular region around the transmitter, space division </a:t>
            </a:r>
            <a:r>
              <a:rPr lang="en-US" dirty="0" smtClean="0"/>
              <a:t>multiple access </a:t>
            </a:r>
            <a:r>
              <a:rPr lang="en-US" dirty="0" smtClean="0"/>
              <a:t>(SDMA) uses directional transmitters/antennas to cover angular regions.</a:t>
            </a:r>
          </a:p>
          <a:p>
            <a:pPr algn="just"/>
            <a:r>
              <a:rPr lang="en-US" dirty="0" smtClean="0"/>
              <a:t>Thus different areas/regions can be served using the same frequency channel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Space Division Multiple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This method is best suited to satellite systems, which often need a narrowly focused beam to prevent the signal from spreading too widely and in the process becoming too weak. </a:t>
            </a:r>
          </a:p>
          <a:p>
            <a:pPr algn="just"/>
            <a:r>
              <a:rPr lang="en-US" dirty="0" smtClean="0"/>
              <a:t>A satellite can thus reuse the same frequency to cover many different regions of the Earth’s surface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Space Division Multiple Access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69" b="4034"/>
          <a:stretch>
            <a:fillRect/>
          </a:stretch>
        </p:blipFill>
        <p:spPr bwMode="auto">
          <a:xfrm>
            <a:off x="1143000" y="1295400"/>
            <a:ext cx="689785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MULTIPLE ACCESS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50292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>
                <a:solidFill>
                  <a:srgbClr val="FF0000"/>
                </a:solidFill>
              </a:rPr>
              <a:t>Multiple access techniques are based on the </a:t>
            </a:r>
            <a:r>
              <a:rPr lang="en-US" dirty="0" err="1" smtClean="0">
                <a:solidFill>
                  <a:srgbClr val="FF0000"/>
                </a:solidFill>
              </a:rPr>
              <a:t>orthogonalization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of signals, </a:t>
            </a:r>
            <a:r>
              <a:rPr lang="en-US" dirty="0" smtClean="0">
                <a:solidFill>
                  <a:srgbClr val="FF0000"/>
                </a:solidFill>
              </a:rPr>
              <a:t>each signal </a:t>
            </a:r>
            <a:r>
              <a:rPr lang="en-US" dirty="0" smtClean="0">
                <a:solidFill>
                  <a:srgbClr val="FF0000"/>
                </a:solidFill>
              </a:rPr>
              <a:t>represented as a function of time, frequency, and </a:t>
            </a:r>
            <a:r>
              <a:rPr lang="en-US" dirty="0" smtClean="0">
                <a:solidFill>
                  <a:srgbClr val="FF0000"/>
                </a:solidFill>
              </a:rPr>
              <a:t>code.</a:t>
            </a:r>
          </a:p>
          <a:p>
            <a:pPr algn="just"/>
            <a:r>
              <a:rPr lang="en-US" dirty="0" smtClean="0"/>
              <a:t>M</a:t>
            </a:r>
            <a:r>
              <a:rPr lang="en-US" dirty="0" smtClean="0"/>
              <a:t>ultiplexing can </a:t>
            </a:r>
            <a:r>
              <a:rPr lang="en-US" dirty="0" smtClean="0"/>
              <a:t>be performed with respect to one of these three parameters; the respective </a:t>
            </a:r>
            <a:r>
              <a:rPr lang="en-US" dirty="0" smtClean="0"/>
              <a:t>techniques are termed as </a:t>
            </a:r>
            <a:r>
              <a:rPr lang="en-US" dirty="0" smtClean="0">
                <a:solidFill>
                  <a:srgbClr val="FF0000"/>
                </a:solidFill>
              </a:rPr>
              <a:t>frequency division multiple access, time division multiple access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smtClean="0">
                <a:solidFill>
                  <a:srgbClr val="FF0000"/>
                </a:solidFill>
              </a:rPr>
              <a:t>and code division multiple </a:t>
            </a:r>
            <a:r>
              <a:rPr lang="en-US" dirty="0" smtClean="0">
                <a:solidFill>
                  <a:srgbClr val="FF0000"/>
                </a:solidFill>
              </a:rPr>
              <a:t>access.</a:t>
            </a:r>
          </a:p>
          <a:p>
            <a:pPr algn="just"/>
            <a:r>
              <a:rPr lang="en-US" dirty="0" smtClean="0"/>
              <a:t>A part </a:t>
            </a:r>
            <a:r>
              <a:rPr lang="en-US" dirty="0" smtClean="0"/>
              <a:t>from these techniques, the medium can </a:t>
            </a:r>
            <a:r>
              <a:rPr lang="en-US" dirty="0" smtClean="0"/>
              <a:t>be multiplexed </a:t>
            </a:r>
            <a:r>
              <a:rPr lang="en-US" dirty="0" smtClean="0"/>
              <a:t>with respect to space also, and this technique is called </a:t>
            </a:r>
            <a:r>
              <a:rPr lang="en-US" dirty="0" smtClean="0">
                <a:solidFill>
                  <a:srgbClr val="FF0000"/>
                </a:solidFill>
              </a:rPr>
              <a:t>space </a:t>
            </a:r>
            <a:r>
              <a:rPr lang="en-US" dirty="0" smtClean="0">
                <a:solidFill>
                  <a:srgbClr val="FF0000"/>
                </a:solidFill>
              </a:rPr>
              <a:t>division multiple </a:t>
            </a:r>
            <a:r>
              <a:rPr lang="en-US" dirty="0" smtClean="0">
                <a:solidFill>
                  <a:srgbClr val="FF0000"/>
                </a:solidFill>
              </a:rPr>
              <a:t>access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Frequency Division Multiple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In FDMA </a:t>
            </a:r>
            <a:r>
              <a:rPr lang="en-US" sz="2800" dirty="0" smtClean="0">
                <a:solidFill>
                  <a:srgbClr val="FF0000"/>
                </a:solidFill>
              </a:rPr>
              <a:t>t</a:t>
            </a:r>
            <a:r>
              <a:rPr lang="en-US" sz="2800" dirty="0" smtClean="0">
                <a:solidFill>
                  <a:srgbClr val="FF0000"/>
                </a:solidFill>
              </a:rPr>
              <a:t>he </a:t>
            </a:r>
            <a:r>
              <a:rPr lang="en-US" sz="2800" dirty="0" smtClean="0">
                <a:solidFill>
                  <a:srgbClr val="FF0000"/>
                </a:solidFill>
              </a:rPr>
              <a:t>available bandwidth is divided into multiple frequency channels/bands. </a:t>
            </a:r>
            <a:endParaRPr lang="en-US" sz="2800" dirty="0" smtClean="0">
              <a:solidFill>
                <a:srgbClr val="FF0000"/>
              </a:solidFill>
            </a:endParaRPr>
          </a:p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A transmitter–receiver </a:t>
            </a:r>
            <a:r>
              <a:rPr lang="en-US" sz="2800" dirty="0" smtClean="0">
                <a:solidFill>
                  <a:srgbClr val="FF0000"/>
                </a:solidFill>
              </a:rPr>
              <a:t>pair uses a single dedicated frequency channel for communication</a:t>
            </a:r>
            <a:r>
              <a:rPr lang="en-US" sz="2800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r>
              <a:rPr lang="en-US" sz="2800" dirty="0" smtClean="0"/>
              <a:t>The </a:t>
            </a:r>
            <a:r>
              <a:rPr lang="en-US" sz="2800" dirty="0" smtClean="0"/>
              <a:t>frequency spectrum </a:t>
            </a:r>
            <a:r>
              <a:rPr lang="en-US" sz="2800" dirty="0" smtClean="0"/>
              <a:t>is in effect divided into several frequency sub-bands. </a:t>
            </a:r>
            <a:endParaRPr lang="en-US" sz="2800" dirty="0" smtClean="0"/>
          </a:p>
          <a:p>
            <a:pPr algn="just"/>
            <a:r>
              <a:rPr lang="en-US" sz="2800" dirty="0" smtClean="0"/>
              <a:t>Transmissions on the </a:t>
            </a:r>
            <a:r>
              <a:rPr lang="en-US" sz="2800" dirty="0" smtClean="0"/>
              <a:t>main band of a channel also result in the creation of additional signals on </a:t>
            </a:r>
            <a:r>
              <a:rPr lang="en-US" sz="2800" dirty="0" smtClean="0"/>
              <a:t>the side </a:t>
            </a:r>
            <a:r>
              <a:rPr lang="en-US" sz="2800" dirty="0" smtClean="0"/>
              <a:t>bands of the </a:t>
            </a:r>
            <a:r>
              <a:rPr lang="en-US" sz="2800" dirty="0" smtClean="0"/>
              <a:t>channel.</a:t>
            </a:r>
          </a:p>
          <a:p>
            <a:pPr algn="just"/>
            <a:r>
              <a:rPr lang="en-US" sz="2800" dirty="0" smtClean="0"/>
              <a:t>Hence </a:t>
            </a:r>
            <a:r>
              <a:rPr lang="en-US" sz="2800" dirty="0" smtClean="0"/>
              <a:t>the frequency bands cannot be close to each other</a:t>
            </a:r>
            <a:r>
              <a:rPr lang="en-US" sz="2800" dirty="0" smtClean="0"/>
              <a:t>.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Frequency Division Multiple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dirty="0" smtClean="0">
                <a:solidFill>
                  <a:srgbClr val="FF0000"/>
                </a:solidFill>
              </a:rPr>
              <a:t>Frequency bands are separated from each other by guard frequency bands in order to eliminate inter-channel interference.</a:t>
            </a:r>
          </a:p>
          <a:p>
            <a:pPr algn="just"/>
            <a:r>
              <a:rPr lang="en-US" dirty="0" smtClean="0">
                <a:solidFill>
                  <a:srgbClr val="FF0000"/>
                </a:solidFill>
              </a:rPr>
              <a:t>These guard bands result in the underutilization of the frequency spectrum.</a:t>
            </a:r>
          </a:p>
          <a:p>
            <a:pPr algn="just"/>
            <a:r>
              <a:rPr lang="en-US" dirty="0" smtClean="0">
                <a:solidFill>
                  <a:srgbClr val="FF0000"/>
                </a:solidFill>
              </a:rPr>
              <a:t>This is the main disadvantage of FDMA.</a:t>
            </a:r>
          </a:p>
          <a:p>
            <a:pPr algn="just"/>
            <a:r>
              <a:rPr lang="en-US" dirty="0" smtClean="0">
                <a:solidFill>
                  <a:srgbClr val="FF0000"/>
                </a:solidFill>
              </a:rPr>
              <a:t>FDMA has been widely adopted in analog systems for portable telephones and automobile telephones.</a:t>
            </a:r>
          </a:p>
          <a:p>
            <a:pPr algn="just"/>
            <a:endParaRPr lang="en-US" sz="2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Frequency Division Multiple Access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6553200" cy="5338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810000" y="6260068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Figure: Illustration of FDMA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Frequency Division Multiple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525963"/>
          </a:xfrm>
        </p:spPr>
        <p:txBody>
          <a:bodyPr>
            <a:noAutofit/>
          </a:bodyPr>
          <a:lstStyle/>
          <a:p>
            <a:pPr algn="just"/>
            <a:r>
              <a:rPr lang="en-US" sz="2200" dirty="0" smtClean="0"/>
              <a:t>In a cellular network, a central controller known as the base station (BS) </a:t>
            </a:r>
            <a:r>
              <a:rPr lang="en-US" sz="2200" dirty="0" smtClean="0"/>
              <a:t>dynamically allocates </a:t>
            </a:r>
            <a:r>
              <a:rPr lang="en-US" sz="2200" dirty="0" smtClean="0"/>
              <a:t>a different carrier frequency to each node, known as the mobile </a:t>
            </a:r>
            <a:r>
              <a:rPr lang="en-US" sz="2200" dirty="0" smtClean="0"/>
              <a:t>station (MS).</a:t>
            </a:r>
          </a:p>
          <a:p>
            <a:pPr algn="just"/>
            <a:r>
              <a:rPr lang="en-US" sz="2200" dirty="0" smtClean="0"/>
              <a:t>Each </a:t>
            </a:r>
            <a:r>
              <a:rPr lang="en-US" sz="2200" dirty="0" smtClean="0"/>
              <a:t>node is in fact allocated a pair of frequencies for communication, </a:t>
            </a:r>
            <a:r>
              <a:rPr lang="en-US" sz="2200" dirty="0" smtClean="0"/>
              <a:t>one for </a:t>
            </a:r>
            <a:r>
              <a:rPr lang="en-US" sz="2200" dirty="0" smtClean="0"/>
              <a:t>the traffic from the MS to the BS (uplink frequency), and the other for </a:t>
            </a:r>
            <a:r>
              <a:rPr lang="en-US" sz="2200" dirty="0" smtClean="0"/>
              <a:t>carrying traffic </a:t>
            </a:r>
            <a:r>
              <a:rPr lang="en-US" sz="2200" dirty="0" smtClean="0"/>
              <a:t>from the BS to the MS (downlink frequency). </a:t>
            </a:r>
            <a:endParaRPr lang="en-US" sz="2200" dirty="0" smtClean="0"/>
          </a:p>
          <a:p>
            <a:pPr algn="just"/>
            <a:r>
              <a:rPr lang="en-US" sz="2200" dirty="0" smtClean="0"/>
              <a:t>This </a:t>
            </a:r>
            <a:r>
              <a:rPr lang="en-US" sz="2200" dirty="0" smtClean="0"/>
              <a:t>system, used for </a:t>
            </a:r>
            <a:r>
              <a:rPr lang="en-US" sz="2200" dirty="0" smtClean="0"/>
              <a:t>two-way communication </a:t>
            </a:r>
            <a:r>
              <a:rPr lang="en-US" sz="2200" dirty="0" smtClean="0"/>
              <a:t>between a pair of stations (MS and BS here), is called </a:t>
            </a:r>
            <a:r>
              <a:rPr lang="en-US" sz="2200" dirty="0" smtClean="0"/>
              <a:t>frequency division </a:t>
            </a:r>
            <a:r>
              <a:rPr lang="en-US" sz="2200" dirty="0" err="1" smtClean="0"/>
              <a:t>duplexing</a:t>
            </a:r>
            <a:r>
              <a:rPr lang="en-US" sz="2200" dirty="0" smtClean="0"/>
              <a:t> (FDD). </a:t>
            </a:r>
            <a:endParaRPr lang="en-US" sz="2200" dirty="0" smtClean="0"/>
          </a:p>
          <a:p>
            <a:pPr algn="just"/>
            <a:r>
              <a:rPr lang="en-US" sz="2200" dirty="0" smtClean="0"/>
              <a:t>Since </a:t>
            </a:r>
            <a:r>
              <a:rPr lang="en-US" sz="2200" dirty="0" smtClean="0"/>
              <a:t>high-frequency transmissions suffer greater </a:t>
            </a:r>
            <a:r>
              <a:rPr lang="en-US" sz="2200" dirty="0" smtClean="0"/>
              <a:t>attenuation when </a:t>
            </a:r>
            <a:r>
              <a:rPr lang="en-US" sz="2200" dirty="0" smtClean="0"/>
              <a:t>compared to low-frequency transmissions, high transmission </a:t>
            </a:r>
            <a:r>
              <a:rPr lang="en-US" sz="2200" dirty="0" smtClean="0"/>
              <a:t>power is </a:t>
            </a:r>
            <a:r>
              <a:rPr lang="en-US" sz="2200" dirty="0" smtClean="0"/>
              <a:t>required for high-frequency channels for compensating the transmission losses.</a:t>
            </a:r>
          </a:p>
          <a:p>
            <a:pPr algn="just"/>
            <a:r>
              <a:rPr lang="en-US" sz="2200" dirty="0" smtClean="0"/>
              <a:t>Power available at an MS is limited.  </a:t>
            </a:r>
            <a:r>
              <a:rPr lang="en-US" sz="2200" dirty="0" smtClean="0"/>
              <a:t>In </a:t>
            </a:r>
            <a:r>
              <a:rPr lang="en-US" sz="2200" dirty="0" smtClean="0"/>
              <a:t>order to conserve energy at the </a:t>
            </a:r>
            <a:r>
              <a:rPr lang="en-US" sz="2200" dirty="0" smtClean="0"/>
              <a:t>MS, the </a:t>
            </a:r>
            <a:r>
              <a:rPr lang="en-US" sz="2200" dirty="0" smtClean="0"/>
              <a:t>uplink frequency is always lower than the downlink frequency.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Orthogonal Frequency Division </a:t>
            </a:r>
            <a:r>
              <a:rPr lang="en-US" b="1" dirty="0" smtClean="0"/>
              <a:t>Multiplexing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Autofit/>
          </a:bodyPr>
          <a:lstStyle/>
          <a:p>
            <a:pPr algn="just"/>
            <a:r>
              <a:rPr lang="en-US" sz="2000" dirty="0" smtClean="0"/>
              <a:t>Orthogonal </a:t>
            </a:r>
            <a:r>
              <a:rPr lang="en-US" sz="2000" dirty="0" smtClean="0"/>
              <a:t>frequency division multiplexing (OFDM) is a multi-carrier </a:t>
            </a:r>
            <a:r>
              <a:rPr lang="en-US" sz="2000" dirty="0" smtClean="0"/>
              <a:t>transmission mechanism.</a:t>
            </a:r>
          </a:p>
          <a:p>
            <a:pPr algn="just"/>
            <a:r>
              <a:rPr lang="en-US" sz="2000" dirty="0" smtClean="0"/>
              <a:t>It </a:t>
            </a:r>
            <a:r>
              <a:rPr lang="en-US" sz="2000" dirty="0" smtClean="0"/>
              <a:t>resembles FDMA in that both OFDM and FDMA split </a:t>
            </a:r>
            <a:r>
              <a:rPr lang="en-US" sz="2000" dirty="0" smtClean="0"/>
              <a:t>the available </a:t>
            </a:r>
            <a:r>
              <a:rPr lang="en-US" sz="2000" dirty="0" smtClean="0"/>
              <a:t>bandwidth into a number of frequency </a:t>
            </a:r>
            <a:r>
              <a:rPr lang="en-US" sz="2000" dirty="0" smtClean="0"/>
              <a:t>channels.</a:t>
            </a:r>
          </a:p>
          <a:p>
            <a:pPr algn="just"/>
            <a:r>
              <a:rPr lang="en-US" sz="2000" dirty="0" smtClean="0"/>
              <a:t>OFDM </a:t>
            </a:r>
            <a:r>
              <a:rPr lang="en-US" sz="2000" dirty="0" smtClean="0"/>
              <a:t>is based on </a:t>
            </a:r>
            <a:r>
              <a:rPr lang="en-US" sz="2000" dirty="0" smtClean="0"/>
              <a:t>the spreading </a:t>
            </a:r>
            <a:r>
              <a:rPr lang="en-US" sz="2000" dirty="0" smtClean="0"/>
              <a:t>of the data to be transmitted over multiple carriers, each of them </a:t>
            </a:r>
            <a:r>
              <a:rPr lang="en-US" sz="2000" dirty="0" smtClean="0"/>
              <a:t>being modulated </a:t>
            </a:r>
            <a:r>
              <a:rPr lang="en-US" sz="2000" dirty="0" smtClean="0"/>
              <a:t>at a low </a:t>
            </a:r>
            <a:r>
              <a:rPr lang="en-US" sz="2000" dirty="0" smtClean="0"/>
              <a:t>rate.</a:t>
            </a:r>
          </a:p>
          <a:p>
            <a:pPr algn="just"/>
            <a:r>
              <a:rPr lang="en-US" sz="2000" dirty="0" smtClean="0"/>
              <a:t>The </a:t>
            </a:r>
            <a:r>
              <a:rPr lang="en-US" sz="2000" dirty="0" smtClean="0"/>
              <a:t>data signal is split into multiple smaller </a:t>
            </a:r>
            <a:r>
              <a:rPr lang="en-US" sz="2000" dirty="0" smtClean="0"/>
              <a:t>sub-signals that </a:t>
            </a:r>
            <a:r>
              <a:rPr lang="en-US" sz="2000" dirty="0" smtClean="0"/>
              <a:t>are then transmitted to the receiver simultaneously at different carrier </a:t>
            </a:r>
            <a:r>
              <a:rPr lang="en-US" sz="2000" dirty="0" smtClean="0"/>
              <a:t>frequencies (sub-carriers).</a:t>
            </a:r>
          </a:p>
          <a:p>
            <a:pPr algn="just"/>
            <a:r>
              <a:rPr lang="en-US" sz="2000" dirty="0" smtClean="0"/>
              <a:t>Splitting the carrier into multiple smaller sub-carriers </a:t>
            </a:r>
            <a:r>
              <a:rPr lang="en-US" sz="2000" dirty="0" smtClean="0"/>
              <a:t>and then </a:t>
            </a:r>
            <a:r>
              <a:rPr lang="en-US" sz="2000" dirty="0" smtClean="0"/>
              <a:t>broadcasting the sub-carriers simultaneously reduce the signal distortion </a:t>
            </a:r>
            <a:r>
              <a:rPr lang="en-US" sz="2000" dirty="0" smtClean="0"/>
              <a:t>at the </a:t>
            </a:r>
            <a:r>
              <a:rPr lang="en-US" sz="2000" dirty="0" smtClean="0"/>
              <a:t>receiver caused due to multipath propagation of the transmitted signal.</a:t>
            </a:r>
            <a:endParaRPr lang="en-US" sz="2000" dirty="0" smtClean="0"/>
          </a:p>
          <a:p>
            <a:pPr algn="just"/>
            <a:r>
              <a:rPr lang="en-US" sz="2000" dirty="0" smtClean="0"/>
              <a:t>OFDM is </a:t>
            </a:r>
            <a:r>
              <a:rPr lang="en-US" sz="2000" dirty="0" smtClean="0"/>
              <a:t>sometimes also </a:t>
            </a:r>
            <a:r>
              <a:rPr lang="en-US" sz="2000" dirty="0" smtClean="0"/>
              <a:t>referred to as discrete multi-tone (DMT) </a:t>
            </a:r>
            <a:r>
              <a:rPr lang="en-US" sz="2000" dirty="0" smtClean="0"/>
              <a:t>modulation.</a:t>
            </a:r>
          </a:p>
          <a:p>
            <a:pPr algn="just"/>
            <a:r>
              <a:rPr lang="en-US" sz="2000" dirty="0" smtClean="0"/>
              <a:t>OFDM </a:t>
            </a:r>
            <a:r>
              <a:rPr lang="en-US" sz="2000" dirty="0" smtClean="0"/>
              <a:t>is currently </a:t>
            </a:r>
            <a:r>
              <a:rPr lang="en-US" sz="2000" dirty="0" smtClean="0"/>
              <a:t>used in </a:t>
            </a:r>
            <a:r>
              <a:rPr lang="en-US" sz="2000" dirty="0" smtClean="0"/>
              <a:t>several applications such as wireless local area networks (WLANs) and </a:t>
            </a:r>
            <a:r>
              <a:rPr lang="en-US" sz="2000" dirty="0" smtClean="0"/>
              <a:t>digital broadcasting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Time Division Multiple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Time division multiple access (TDMA) shares the available bandwidth in the </a:t>
            </a:r>
            <a:r>
              <a:rPr lang="en-US" dirty="0" smtClean="0"/>
              <a:t>time domain</a:t>
            </a:r>
            <a:r>
              <a:rPr lang="en-US" dirty="0" smtClean="0"/>
              <a:t>. </a:t>
            </a:r>
            <a:endParaRPr lang="en-US" dirty="0" smtClean="0"/>
          </a:p>
          <a:p>
            <a:pPr algn="just"/>
            <a:r>
              <a:rPr lang="en-US" dirty="0" smtClean="0"/>
              <a:t>Each </a:t>
            </a:r>
            <a:r>
              <a:rPr lang="en-US" dirty="0" smtClean="0"/>
              <a:t>frequency band is divided into several time slots (channels). </a:t>
            </a:r>
            <a:endParaRPr lang="en-US" dirty="0" smtClean="0"/>
          </a:p>
          <a:p>
            <a:pPr algn="just"/>
            <a:r>
              <a:rPr lang="en-US" dirty="0" smtClean="0"/>
              <a:t>A </a:t>
            </a:r>
            <a:r>
              <a:rPr lang="en-US" dirty="0" smtClean="0"/>
              <a:t>set </a:t>
            </a:r>
            <a:r>
              <a:rPr lang="en-US" dirty="0" smtClean="0"/>
              <a:t>of such </a:t>
            </a:r>
            <a:r>
              <a:rPr lang="en-US" dirty="0" smtClean="0"/>
              <a:t>periodically repeating time slots is known as the TDMA </a:t>
            </a:r>
            <a:r>
              <a:rPr lang="en-US" dirty="0" smtClean="0"/>
              <a:t>frame.</a:t>
            </a:r>
          </a:p>
          <a:p>
            <a:pPr algn="just"/>
            <a:r>
              <a:rPr lang="en-US" dirty="0" smtClean="0"/>
              <a:t>Each </a:t>
            </a:r>
            <a:r>
              <a:rPr lang="en-US" dirty="0" smtClean="0"/>
              <a:t>node </a:t>
            </a:r>
            <a:r>
              <a:rPr lang="en-US" dirty="0" smtClean="0"/>
              <a:t>is assigned </a:t>
            </a:r>
            <a:r>
              <a:rPr lang="en-US" dirty="0" smtClean="0"/>
              <a:t>one or more time slots in each frame, and the node transmits only in </a:t>
            </a:r>
            <a:r>
              <a:rPr lang="en-US" dirty="0" smtClean="0"/>
              <a:t>those slots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7507</TotalTime>
  <Words>1712</Words>
  <Application>Microsoft Office PowerPoint</Application>
  <PresentationFormat>On-screen Show (4:3)</PresentationFormat>
  <Paragraphs>105</Paragraphs>
  <Slides>27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MULTIPLE ACCESS TECHNIQUES</vt:lpstr>
      <vt:lpstr>MULTIPLE ACCESS TECHNIQUES</vt:lpstr>
      <vt:lpstr>MULTIPLE ACCESS TECHNIQUES</vt:lpstr>
      <vt:lpstr>Frequency Division Multiple Access</vt:lpstr>
      <vt:lpstr>Frequency Division Multiple Access</vt:lpstr>
      <vt:lpstr>Frequency Division Multiple Access</vt:lpstr>
      <vt:lpstr>Frequency Division Multiple Access</vt:lpstr>
      <vt:lpstr>Orthogonal Frequency Division Multiplexing</vt:lpstr>
      <vt:lpstr>Time Division Multiple Access</vt:lpstr>
      <vt:lpstr>Time Division Multiple Access</vt:lpstr>
      <vt:lpstr>Time Division Multiple Access</vt:lpstr>
      <vt:lpstr>Time Division Multiple Access</vt:lpstr>
      <vt:lpstr>Time Division Multiple Access</vt:lpstr>
      <vt:lpstr>Code Division Multiple Access</vt:lpstr>
      <vt:lpstr>Code Division Multiple Access</vt:lpstr>
      <vt:lpstr>Code Division Multiple Access</vt:lpstr>
      <vt:lpstr>Frequency Hopping Spread Spectrum</vt:lpstr>
      <vt:lpstr>Frequency Hopping Spread Spectrum</vt:lpstr>
      <vt:lpstr>Frequency Hopping Spread Spectrum</vt:lpstr>
      <vt:lpstr>Frequency Hopping Spread Spectrum</vt:lpstr>
      <vt:lpstr>Direct Sequence Spread Spectrum</vt:lpstr>
      <vt:lpstr>Direct Sequence Spread Spectrum</vt:lpstr>
      <vt:lpstr>Direct Sequence Spread Spectrum</vt:lpstr>
      <vt:lpstr>Direct Sequence Spread Spectrum</vt:lpstr>
      <vt:lpstr>Space Division Multiple Access</vt:lpstr>
      <vt:lpstr>Space Division Multiple Access</vt:lpstr>
      <vt:lpstr>Space Division Multiple Access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AVINASH</dc:creator>
  <cp:lastModifiedBy>AVINASH</cp:lastModifiedBy>
  <cp:revision>45</cp:revision>
  <dcterms:created xsi:type="dcterms:W3CDTF">2006-08-16T00:00:00Z</dcterms:created>
  <dcterms:modified xsi:type="dcterms:W3CDTF">2022-10-06T10:41:05Z</dcterms:modified>
</cp:coreProperties>
</file>