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61" r:id="rId6"/>
    <p:sldId id="259" r:id="rId7"/>
    <p:sldId id="262" r:id="rId8"/>
    <p:sldId id="265" r:id="rId9"/>
    <p:sldId id="267" r:id="rId10"/>
    <p:sldId id="266" r:id="rId11"/>
    <p:sldId id="263" r:id="rId12"/>
    <p:sldId id="268" r:id="rId13"/>
    <p:sldId id="269" r:id="rId14"/>
    <p:sldId id="264"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VOICE </a:t>
            </a:r>
            <a:r>
              <a:rPr lang="en-US" b="1" dirty="0" smtClean="0"/>
              <a:t>CODING</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idx="1"/>
          </p:nvPr>
        </p:nvPicPr>
        <p:blipFill>
          <a:blip r:embed="rId2" cstate="print"/>
          <a:srcRect/>
          <a:stretch>
            <a:fillRect/>
          </a:stretch>
        </p:blipFill>
        <p:spPr bwMode="auto">
          <a:xfrm>
            <a:off x="2057400" y="0"/>
            <a:ext cx="4800600" cy="68854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Quantization</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During the quantization phase, the amplitudes of the PAM pulses are measured </a:t>
            </a:r>
            <a:r>
              <a:rPr lang="en-US" dirty="0" smtClean="0"/>
              <a:t>and each </a:t>
            </a:r>
            <a:r>
              <a:rPr lang="en-US" dirty="0" smtClean="0"/>
              <a:t>pulse is assigned a numerical </a:t>
            </a:r>
            <a:r>
              <a:rPr lang="en-US" dirty="0" smtClean="0"/>
              <a:t>value.</a:t>
            </a:r>
          </a:p>
          <a:p>
            <a:pPr algn="just"/>
            <a:r>
              <a:rPr lang="en-US" dirty="0" smtClean="0"/>
              <a:t>In </a:t>
            </a:r>
            <a:r>
              <a:rPr lang="en-US" dirty="0" smtClean="0"/>
              <a:t>order to avoid having to deal with </a:t>
            </a:r>
            <a:r>
              <a:rPr lang="en-US" dirty="0" smtClean="0"/>
              <a:t>an infinite </a:t>
            </a:r>
            <a:r>
              <a:rPr lang="en-US" dirty="0" smtClean="0"/>
              <a:t>number of values for the PAM pulses, a fixed number of amplitude levels </a:t>
            </a:r>
            <a:r>
              <a:rPr lang="en-US" dirty="0" smtClean="0"/>
              <a:t>are used.</a:t>
            </a:r>
          </a:p>
          <a:p>
            <a:pPr algn="just"/>
            <a:r>
              <a:rPr lang="en-US" dirty="0" smtClean="0"/>
              <a:t>The </a:t>
            </a:r>
            <a:r>
              <a:rPr lang="en-US" dirty="0" smtClean="0"/>
              <a:t>amplitude of the analog signal at each sampling instant is rounded </a:t>
            </a:r>
            <a:r>
              <a:rPr lang="en-US" dirty="0" smtClean="0"/>
              <a:t>off to </a:t>
            </a:r>
            <a:r>
              <a:rPr lang="en-US" dirty="0" smtClean="0"/>
              <a:t>the nearest </a:t>
            </a:r>
            <a:r>
              <a:rPr lang="en-US" dirty="0" smtClean="0"/>
              <a:t>level.</a:t>
            </a:r>
          </a:p>
          <a:p>
            <a:pPr algn="just"/>
            <a:r>
              <a:rPr lang="en-US" dirty="0" smtClean="0"/>
              <a:t>Figure 1.1(c</a:t>
            </a:r>
            <a:r>
              <a:rPr lang="en-US" dirty="0" smtClean="0"/>
              <a:t>) depicts the output of quantization applied </a:t>
            </a:r>
            <a:r>
              <a:rPr lang="en-US" dirty="0" smtClean="0"/>
              <a:t>to the </a:t>
            </a:r>
            <a:r>
              <a:rPr lang="en-US" dirty="0" smtClean="0"/>
              <a:t>PAM pulses in Figure </a:t>
            </a:r>
            <a:r>
              <a:rPr lang="en-US" dirty="0" smtClean="0"/>
              <a:t>1.1(b).</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Quantization</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Since some of the information is lost due to </a:t>
            </a:r>
            <a:r>
              <a:rPr lang="en-US" dirty="0" smtClean="0"/>
              <a:t>the approximation </a:t>
            </a:r>
            <a:r>
              <a:rPr lang="en-US" dirty="0" smtClean="0"/>
              <a:t>of amplitude levels, quantization distorts the original analog signal.</a:t>
            </a:r>
          </a:p>
          <a:p>
            <a:pPr algn="just"/>
            <a:r>
              <a:rPr lang="en-US" dirty="0" smtClean="0"/>
              <a:t>This distortion is also known as quantization error</a:t>
            </a:r>
            <a:r>
              <a:rPr lang="en-US" dirty="0" smtClean="0"/>
              <a:t>.</a:t>
            </a:r>
          </a:p>
          <a:p>
            <a:pPr algn="just"/>
            <a:r>
              <a:rPr lang="en-US" dirty="0" smtClean="0"/>
              <a:t>But </a:t>
            </a:r>
            <a:r>
              <a:rPr lang="en-US" dirty="0" smtClean="0"/>
              <a:t>at the same time, </a:t>
            </a:r>
            <a:r>
              <a:rPr lang="en-US" dirty="0" smtClean="0"/>
              <a:t>since only </a:t>
            </a:r>
            <a:r>
              <a:rPr lang="en-US" dirty="0" smtClean="0"/>
              <a:t>a fixed number of amplitude levels are used, only a fixed number of </a:t>
            </a:r>
            <a:r>
              <a:rPr lang="en-US" dirty="0" smtClean="0"/>
              <a:t>numerical values </a:t>
            </a:r>
            <a:r>
              <a:rPr lang="en-US" dirty="0" smtClean="0"/>
              <a:t>need to be </a:t>
            </a:r>
            <a:r>
              <a:rPr lang="en-US" dirty="0" smtClean="0"/>
              <a:t>transmitted.</a:t>
            </a:r>
          </a:p>
          <a:p>
            <a:pPr algn="just"/>
            <a:r>
              <a:rPr lang="en-US" dirty="0" smtClean="0"/>
              <a:t>This </a:t>
            </a:r>
            <a:r>
              <a:rPr lang="en-US" dirty="0" smtClean="0"/>
              <a:t>reduces the complexity of the equipment </a:t>
            </a:r>
            <a:r>
              <a:rPr lang="en-US" dirty="0" smtClean="0"/>
              <a:t>and also </a:t>
            </a:r>
            <a:r>
              <a:rPr lang="en-US" dirty="0" smtClean="0"/>
              <a:t>the probability of transmission errors</a:t>
            </a:r>
            <a:r>
              <a:rPr lang="en-US" dirty="0" smtClean="0"/>
              <a:t>.</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2057400" y="0"/>
            <a:ext cx="5181600" cy="6872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Binary Encoding</a:t>
            </a:r>
            <a:endParaRPr lang="en-US" dirty="0"/>
          </a:p>
        </p:txBody>
      </p:sp>
      <p:sp>
        <p:nvSpPr>
          <p:cNvPr id="3" name="Content Placeholder 2"/>
          <p:cNvSpPr>
            <a:spLocks noGrp="1"/>
          </p:cNvSpPr>
          <p:nvPr>
            <p:ph idx="1"/>
          </p:nvPr>
        </p:nvSpPr>
        <p:spPr>
          <a:xfrm>
            <a:off x="457200" y="1219200"/>
            <a:ext cx="8229600" cy="4525963"/>
          </a:xfrm>
        </p:spPr>
        <p:txBody>
          <a:bodyPr>
            <a:noAutofit/>
          </a:bodyPr>
          <a:lstStyle/>
          <a:p>
            <a:pPr algn="just"/>
            <a:r>
              <a:rPr lang="en-US" dirty="0" smtClean="0"/>
              <a:t>In this final phase, the quantized PAM pulses are encoded into the binary </a:t>
            </a:r>
            <a:r>
              <a:rPr lang="en-US" dirty="0" smtClean="0"/>
              <a:t>format, which </a:t>
            </a:r>
            <a:r>
              <a:rPr lang="en-US" dirty="0" smtClean="0"/>
              <a:t>forms the final output of the analog-to-digital conversion </a:t>
            </a:r>
            <a:r>
              <a:rPr lang="en-US" dirty="0" smtClean="0"/>
              <a:t>process.</a:t>
            </a:r>
          </a:p>
          <a:p>
            <a:pPr algn="just"/>
            <a:r>
              <a:rPr lang="en-US" dirty="0" smtClean="0"/>
              <a:t>The number of </a:t>
            </a:r>
            <a:r>
              <a:rPr lang="en-US" dirty="0" smtClean="0"/>
              <a:t>bits used to represent each amplitude level is based on the total number </a:t>
            </a:r>
            <a:r>
              <a:rPr lang="en-US" dirty="0" smtClean="0"/>
              <a:t>of amplitude </a:t>
            </a:r>
            <a:r>
              <a:rPr lang="en-US" dirty="0" smtClean="0"/>
              <a:t>levels that need to be </a:t>
            </a:r>
            <a:r>
              <a:rPr lang="en-US" dirty="0" smtClean="0"/>
              <a:t>represented.</a:t>
            </a:r>
          </a:p>
          <a:p>
            <a:pPr algn="just"/>
            <a:r>
              <a:rPr lang="en-US" dirty="0" smtClean="0"/>
              <a:t>The </a:t>
            </a:r>
            <a:r>
              <a:rPr lang="en-US" dirty="0" smtClean="0"/>
              <a:t>quantized PAM pulses in </a:t>
            </a:r>
            <a:r>
              <a:rPr lang="en-US" dirty="0" smtClean="0"/>
              <a:t>Figure 1.1(c</a:t>
            </a:r>
            <a:r>
              <a:rPr lang="en-US" dirty="0" smtClean="0"/>
              <a:t>) use seven quantization </a:t>
            </a:r>
            <a:r>
              <a:rPr lang="en-US" dirty="0" smtClean="0"/>
              <a:t>levels.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Binary Encoding</a:t>
            </a:r>
            <a:endParaRPr lang="en-US" dirty="0"/>
          </a:p>
        </p:txBody>
      </p:sp>
      <p:sp>
        <p:nvSpPr>
          <p:cNvPr id="3" name="Content Placeholder 2"/>
          <p:cNvSpPr>
            <a:spLocks noGrp="1"/>
          </p:cNvSpPr>
          <p:nvPr>
            <p:ph idx="1"/>
          </p:nvPr>
        </p:nvSpPr>
        <p:spPr>
          <a:xfrm>
            <a:off x="457200" y="1219200"/>
            <a:ext cx="8229600" cy="4525963"/>
          </a:xfrm>
        </p:spPr>
        <p:txBody>
          <a:bodyPr>
            <a:noAutofit/>
          </a:bodyPr>
          <a:lstStyle/>
          <a:p>
            <a:pPr algn="just"/>
            <a:r>
              <a:rPr lang="en-US" sz="3600" dirty="0" smtClean="0"/>
              <a:t>Therefore, at least three bits would be required for representing each level.</a:t>
            </a:r>
          </a:p>
          <a:p>
            <a:pPr algn="just"/>
            <a:r>
              <a:rPr lang="en-US" sz="3600" dirty="0" smtClean="0"/>
              <a:t>The encoded output of the quantized pulses in Figure 1.1(c) would be 110 110 100 010 011 110 110 101 100 100 101.</a:t>
            </a:r>
          </a:p>
          <a:p>
            <a:pPr algn="just"/>
            <a:r>
              <a:rPr lang="en-US" sz="3600" dirty="0" smtClean="0"/>
              <a:t>This bit pattern is then modulated and transmitted by the sender</a:t>
            </a:r>
            <a:r>
              <a:rPr lang="en-US" sz="3600" dirty="0" smtClean="0"/>
              <a:t>.</a:t>
            </a:r>
            <a:endParaRPr lang="en-US" sz="36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t>Vocoders</a:t>
            </a:r>
            <a:endParaRPr lang="en-US" dirty="0"/>
          </a:p>
        </p:txBody>
      </p:sp>
      <p:sp>
        <p:nvSpPr>
          <p:cNvPr id="3" name="Content Placeholder 2"/>
          <p:cNvSpPr>
            <a:spLocks noGrp="1"/>
          </p:cNvSpPr>
          <p:nvPr>
            <p:ph idx="1"/>
          </p:nvPr>
        </p:nvSpPr>
        <p:spPr/>
        <p:txBody>
          <a:bodyPr>
            <a:noAutofit/>
          </a:bodyPr>
          <a:lstStyle/>
          <a:p>
            <a:pPr algn="just"/>
            <a:r>
              <a:rPr lang="en-US" sz="2400" dirty="0" smtClean="0"/>
              <a:t>The </a:t>
            </a:r>
            <a:r>
              <a:rPr lang="en-US" sz="2400" dirty="0" smtClean="0"/>
              <a:t>PCM mechanism described above requires high bit rates</a:t>
            </a:r>
            <a:r>
              <a:rPr lang="en-US" sz="2400" dirty="0" smtClean="0"/>
              <a:t>.</a:t>
            </a:r>
          </a:p>
          <a:p>
            <a:pPr algn="just"/>
            <a:r>
              <a:rPr lang="en-US" sz="2400" dirty="0" smtClean="0"/>
              <a:t>PCM is </a:t>
            </a:r>
            <a:r>
              <a:rPr lang="en-US" sz="2400" dirty="0" smtClean="0"/>
              <a:t>not very suitable for wireless networks where the limited bandwidth needs to </a:t>
            </a:r>
            <a:r>
              <a:rPr lang="en-US" sz="2400" dirty="0" smtClean="0"/>
              <a:t>be utilized </a:t>
            </a:r>
            <a:r>
              <a:rPr lang="en-US" sz="2400" dirty="0" smtClean="0"/>
              <a:t>efficiently. </a:t>
            </a:r>
            <a:endParaRPr lang="en-US" sz="2400" dirty="0" smtClean="0"/>
          </a:p>
          <a:p>
            <a:pPr algn="just"/>
            <a:r>
              <a:rPr lang="en-US" sz="2400" dirty="0" err="1" smtClean="0"/>
              <a:t>Vocoders</a:t>
            </a:r>
            <a:r>
              <a:rPr lang="en-US" sz="2400" dirty="0" smtClean="0"/>
              <a:t> </a:t>
            </a:r>
            <a:r>
              <a:rPr lang="en-US" sz="2400" dirty="0" smtClean="0"/>
              <a:t>are devices that operate making use of knowledge </a:t>
            </a:r>
            <a:r>
              <a:rPr lang="en-US" sz="2400" dirty="0" smtClean="0"/>
              <a:t>of the </a:t>
            </a:r>
            <a:r>
              <a:rPr lang="en-US" sz="2400" dirty="0" smtClean="0"/>
              <a:t>actual structure and operation of human speech production organs. </a:t>
            </a:r>
            <a:endParaRPr lang="en-US" sz="2400" dirty="0" smtClean="0"/>
          </a:p>
          <a:p>
            <a:pPr algn="just"/>
            <a:r>
              <a:rPr lang="en-US" sz="2400" dirty="0" smtClean="0"/>
              <a:t>They </a:t>
            </a:r>
            <a:r>
              <a:rPr lang="en-US" sz="2400" dirty="0" smtClean="0"/>
              <a:t>do </a:t>
            </a:r>
            <a:r>
              <a:rPr lang="en-US" sz="2400" dirty="0" smtClean="0"/>
              <a:t>not modulate </a:t>
            </a:r>
            <a:r>
              <a:rPr lang="en-US" sz="2400" dirty="0" smtClean="0"/>
              <a:t>the actual voice signal; instead they work by modeling the mechanics </a:t>
            </a:r>
            <a:r>
              <a:rPr lang="en-US" sz="2400" dirty="0" smtClean="0"/>
              <a:t>by which </a:t>
            </a:r>
            <a:r>
              <a:rPr lang="en-US" sz="2400" dirty="0" smtClean="0"/>
              <a:t>sound is produced (e.g., lip movement, and the effect of the throat and nose </a:t>
            </a:r>
            <a:r>
              <a:rPr lang="en-US" sz="2400" dirty="0" smtClean="0"/>
              <a:t>on speech</a:t>
            </a:r>
            <a:r>
              <a:rPr lang="en-US" sz="2400" dirty="0" smtClean="0"/>
              <a:t>). </a:t>
            </a:r>
            <a:endParaRPr lang="en-US" sz="2400" dirty="0" smtClean="0"/>
          </a:p>
          <a:p>
            <a:pPr algn="just"/>
            <a:r>
              <a:rPr lang="en-US" sz="2400" dirty="0" smtClean="0"/>
              <a:t>This </a:t>
            </a:r>
            <a:r>
              <a:rPr lang="en-US" sz="2400" dirty="0" smtClean="0"/>
              <a:t>information is encoded and transmitted by the sender, and is </a:t>
            </a:r>
            <a:r>
              <a:rPr lang="en-US" sz="2400" dirty="0" smtClean="0"/>
              <a:t>received by </a:t>
            </a:r>
            <a:r>
              <a:rPr lang="en-US" sz="2400" dirty="0" smtClean="0"/>
              <a:t>the receiver, which then reconstructs the original signal. </a:t>
            </a:r>
            <a:endParaRPr lang="en-US" sz="24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t>Vocoders</a:t>
            </a:r>
            <a:endParaRPr lang="en-US" dirty="0"/>
          </a:p>
        </p:txBody>
      </p:sp>
      <p:sp>
        <p:nvSpPr>
          <p:cNvPr id="3" name="Content Placeholder 2"/>
          <p:cNvSpPr>
            <a:spLocks noGrp="1"/>
          </p:cNvSpPr>
          <p:nvPr>
            <p:ph idx="1"/>
          </p:nvPr>
        </p:nvSpPr>
        <p:spPr>
          <a:xfrm>
            <a:off x="457200" y="1371600"/>
            <a:ext cx="8229600" cy="4525963"/>
          </a:xfrm>
        </p:spPr>
        <p:txBody>
          <a:bodyPr>
            <a:noAutofit/>
          </a:bodyPr>
          <a:lstStyle/>
          <a:p>
            <a:pPr algn="just"/>
            <a:r>
              <a:rPr lang="en-US" sz="2400" dirty="0" err="1" smtClean="0"/>
              <a:t>Vocoders</a:t>
            </a:r>
            <a:r>
              <a:rPr lang="en-US" sz="2400" dirty="0" smtClean="0"/>
              <a:t> achieve voice transfer at low bit rates. </a:t>
            </a:r>
          </a:p>
          <a:p>
            <a:pPr algn="just"/>
            <a:r>
              <a:rPr lang="en-US" sz="2400" dirty="0" smtClean="0"/>
              <a:t>Hence they are more suitable compared to PCM for voice communication in wireless networks. </a:t>
            </a:r>
          </a:p>
          <a:p>
            <a:pPr algn="just"/>
            <a:r>
              <a:rPr lang="en-US" sz="2400" dirty="0" smtClean="0"/>
              <a:t>But a </a:t>
            </a:r>
            <a:r>
              <a:rPr lang="en-US" sz="2400" b="1" dirty="0" smtClean="0">
                <a:solidFill>
                  <a:srgbClr val="FF0000"/>
                </a:solidFill>
              </a:rPr>
              <a:t>drawback</a:t>
            </a:r>
            <a:r>
              <a:rPr lang="en-US" sz="2400" dirty="0" smtClean="0"/>
              <a:t> of using </a:t>
            </a:r>
            <a:r>
              <a:rPr lang="en-US" sz="2400" dirty="0" err="1" smtClean="0"/>
              <a:t>vocoders</a:t>
            </a:r>
            <a:r>
              <a:rPr lang="en-US" sz="2400" dirty="0" smtClean="0"/>
              <a:t> is that since the actual voice signals are not transmitted, the signals received and reconstructed at the receiver do not appear to be natural. </a:t>
            </a:r>
          </a:p>
          <a:p>
            <a:pPr algn="just"/>
            <a:r>
              <a:rPr lang="en-US" sz="2400" dirty="0" smtClean="0"/>
              <a:t>The artificiality in the reconstructed signal makes it difficult to identify the actual speaker on the other side.</a:t>
            </a:r>
          </a:p>
          <a:p>
            <a:pPr algn="just"/>
            <a:r>
              <a:rPr lang="en-US" sz="2400" dirty="0" smtClean="0"/>
              <a:t>In order to overcome the above problem, certain hybrid </a:t>
            </a:r>
            <a:r>
              <a:rPr lang="en-US" sz="2400" dirty="0" err="1" smtClean="0"/>
              <a:t>codecs</a:t>
            </a:r>
            <a:r>
              <a:rPr lang="en-US" sz="2400" dirty="0" smtClean="0"/>
              <a:t> are used, which transmit both </a:t>
            </a:r>
            <a:r>
              <a:rPr lang="en-US" sz="2400" dirty="0" err="1" smtClean="0"/>
              <a:t>vocoding</a:t>
            </a:r>
            <a:r>
              <a:rPr lang="en-US" sz="2400" dirty="0" smtClean="0"/>
              <a:t> information and also the PCM signal information. </a:t>
            </a:r>
          </a:p>
          <a:p>
            <a:pPr algn="just"/>
            <a:r>
              <a:rPr lang="en-US" sz="2400" dirty="0" smtClean="0"/>
              <a:t>Certain other </a:t>
            </a:r>
            <a:r>
              <a:rPr lang="en-US" sz="2400" dirty="0" err="1" smtClean="0"/>
              <a:t>codecs</a:t>
            </a:r>
            <a:r>
              <a:rPr lang="en-US" sz="2400" dirty="0" smtClean="0"/>
              <a:t> are also available, which vary the bit rate of the outgoing signal according to the characteristics of the speech signals fed to them</a:t>
            </a:r>
            <a:r>
              <a:rPr lang="en-US" sz="2400" dirty="0" smtClean="0"/>
              <a:t>.</a:t>
            </a:r>
            <a:endParaRPr lang="en-US" sz="24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VOICE CODING</a:t>
            </a:r>
            <a:endParaRPr lang="en-US" dirty="0"/>
          </a:p>
        </p:txBody>
      </p:sp>
      <p:sp>
        <p:nvSpPr>
          <p:cNvPr id="3" name="Content Placeholder 2"/>
          <p:cNvSpPr>
            <a:spLocks noGrp="1"/>
          </p:cNvSpPr>
          <p:nvPr>
            <p:ph idx="1"/>
          </p:nvPr>
        </p:nvSpPr>
        <p:spPr/>
        <p:txBody>
          <a:bodyPr>
            <a:noAutofit/>
          </a:bodyPr>
          <a:lstStyle/>
          <a:p>
            <a:pPr algn="just"/>
            <a:r>
              <a:rPr lang="en-US" sz="2800" dirty="0" smtClean="0"/>
              <a:t>The voice coding process converts the analog signal into </a:t>
            </a:r>
            <a:r>
              <a:rPr lang="en-US" sz="2800" dirty="0" smtClean="0"/>
              <a:t>its equivalent </a:t>
            </a:r>
            <a:r>
              <a:rPr lang="en-US" sz="2800" dirty="0" smtClean="0"/>
              <a:t>digital </a:t>
            </a:r>
            <a:r>
              <a:rPr lang="en-US" sz="2800" dirty="0" smtClean="0"/>
              <a:t>representation.</a:t>
            </a:r>
          </a:p>
          <a:p>
            <a:pPr algn="just"/>
            <a:r>
              <a:rPr lang="en-US" sz="2800" dirty="0" smtClean="0"/>
              <a:t>The </a:t>
            </a:r>
            <a:r>
              <a:rPr lang="en-US" sz="2800" dirty="0" smtClean="0"/>
              <a:t>analog speech information to be </a:t>
            </a:r>
            <a:r>
              <a:rPr lang="en-US" sz="2800" dirty="0" smtClean="0"/>
              <a:t>transmitted is </a:t>
            </a:r>
            <a:r>
              <a:rPr lang="en-US" sz="2800" dirty="0" smtClean="0"/>
              <a:t>first converted into a sequence of digital </a:t>
            </a:r>
            <a:r>
              <a:rPr lang="en-US" sz="2800" dirty="0" smtClean="0"/>
              <a:t>pulses.</a:t>
            </a:r>
          </a:p>
          <a:p>
            <a:pPr algn="just"/>
            <a:r>
              <a:rPr lang="en-US" sz="2800" dirty="0" smtClean="0"/>
              <a:t>It </a:t>
            </a:r>
            <a:r>
              <a:rPr lang="en-US" sz="2800" dirty="0" smtClean="0"/>
              <a:t>should then be </a:t>
            </a:r>
            <a:r>
              <a:rPr lang="en-US" sz="2800" dirty="0" smtClean="0"/>
              <a:t>transmitted without </a:t>
            </a:r>
            <a:r>
              <a:rPr lang="en-US" sz="2800" dirty="0" smtClean="0"/>
              <a:t>any noticeable distortion</a:t>
            </a:r>
            <a:r>
              <a:rPr lang="en-US" sz="2800" dirty="0" smtClean="0"/>
              <a:t>.</a:t>
            </a:r>
          </a:p>
          <a:p>
            <a:pPr algn="just"/>
            <a:r>
              <a:rPr lang="en-US" sz="2800" dirty="0" smtClean="0"/>
              <a:t>The </a:t>
            </a:r>
            <a:r>
              <a:rPr lang="en-US" sz="2800" dirty="0" smtClean="0"/>
              <a:t>devices that perform this analog to </a:t>
            </a:r>
            <a:r>
              <a:rPr lang="en-US" sz="2800" dirty="0" smtClean="0"/>
              <a:t>digital conversion </a:t>
            </a:r>
            <a:r>
              <a:rPr lang="en-US" sz="2800" dirty="0" smtClean="0"/>
              <a:t>(at the sender) and the reverse digital to analog signal conversion (</a:t>
            </a:r>
            <a:r>
              <a:rPr lang="en-US" sz="2800" dirty="0" smtClean="0"/>
              <a:t>at the </a:t>
            </a:r>
            <a:r>
              <a:rPr lang="en-US" sz="2800" dirty="0" smtClean="0"/>
              <a:t>receiver) are known as </a:t>
            </a:r>
            <a:r>
              <a:rPr lang="en-US" sz="2800" dirty="0" err="1" smtClean="0"/>
              <a:t>codecs</a:t>
            </a:r>
            <a:r>
              <a:rPr lang="en-US" sz="2800" dirty="0" smtClean="0"/>
              <a:t> (coder/decoder</a:t>
            </a:r>
            <a:r>
              <a:rPr lang="en-US" sz="2800" dirty="0" smtClean="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VOICE CODING</a:t>
            </a:r>
            <a:endParaRPr lang="en-US" dirty="0"/>
          </a:p>
        </p:txBody>
      </p:sp>
      <p:sp>
        <p:nvSpPr>
          <p:cNvPr id="3" name="Content Placeholder 2"/>
          <p:cNvSpPr>
            <a:spLocks noGrp="1"/>
          </p:cNvSpPr>
          <p:nvPr>
            <p:ph idx="1"/>
          </p:nvPr>
        </p:nvSpPr>
        <p:spPr/>
        <p:txBody>
          <a:bodyPr>
            <a:noAutofit/>
          </a:bodyPr>
          <a:lstStyle/>
          <a:p>
            <a:pPr algn="just"/>
            <a:r>
              <a:rPr lang="en-US" dirty="0" smtClean="0"/>
              <a:t>The </a:t>
            </a:r>
            <a:r>
              <a:rPr lang="en-US" dirty="0" smtClean="0"/>
              <a:t>main goal of a codec is </a:t>
            </a:r>
            <a:r>
              <a:rPr lang="en-US" dirty="0" smtClean="0"/>
              <a:t>to convert </a:t>
            </a:r>
            <a:r>
              <a:rPr lang="en-US" dirty="0" smtClean="0"/>
              <a:t>the voice signal into a digital bit stream that has the lowest possible bit </a:t>
            </a:r>
            <a:r>
              <a:rPr lang="en-US" dirty="0" smtClean="0"/>
              <a:t>rate, while </a:t>
            </a:r>
            <a:r>
              <a:rPr lang="en-US" dirty="0" smtClean="0"/>
              <a:t>maintaining an acceptable level of quality of the </a:t>
            </a:r>
            <a:r>
              <a:rPr lang="en-US" dirty="0" smtClean="0"/>
              <a:t>signal.</a:t>
            </a:r>
          </a:p>
          <a:p>
            <a:pPr algn="just"/>
            <a:r>
              <a:rPr lang="en-US" dirty="0" smtClean="0"/>
              <a:t>It should be possible to reproduce the original analog speech signal at the receiver without any perceivable distortion or disturbances</a:t>
            </a:r>
            <a:r>
              <a:rPr lang="en-US" dirty="0" smtClean="0"/>
              <a:t>.</a:t>
            </a: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Pulse </a:t>
            </a:r>
            <a:r>
              <a:rPr lang="en-US" dirty="0" smtClean="0"/>
              <a:t>Position Modulation</a:t>
            </a:r>
            <a:endParaRPr lang="en-US" dirty="0"/>
          </a:p>
        </p:txBody>
      </p:sp>
      <p:sp>
        <p:nvSpPr>
          <p:cNvPr id="3" name="Content Placeholder 2"/>
          <p:cNvSpPr>
            <a:spLocks noGrp="1"/>
          </p:cNvSpPr>
          <p:nvPr>
            <p:ph idx="1"/>
          </p:nvPr>
        </p:nvSpPr>
        <p:spPr/>
        <p:txBody>
          <a:bodyPr>
            <a:noAutofit/>
          </a:bodyPr>
          <a:lstStyle/>
          <a:p>
            <a:pPr algn="just"/>
            <a:r>
              <a:rPr lang="en-US" dirty="0" smtClean="0"/>
              <a:t>PPM </a:t>
            </a:r>
            <a:r>
              <a:rPr lang="en-US" dirty="0" smtClean="0"/>
              <a:t>is one </a:t>
            </a:r>
            <a:r>
              <a:rPr lang="en-US" dirty="0" smtClean="0"/>
              <a:t>of the </a:t>
            </a:r>
            <a:r>
              <a:rPr lang="en-US" dirty="0" smtClean="0"/>
              <a:t>techniques used for converting an analog signal into its digital representation</a:t>
            </a:r>
            <a:r>
              <a:rPr lang="en-US" dirty="0" smtClean="0"/>
              <a:t>.</a:t>
            </a:r>
          </a:p>
          <a:p>
            <a:pPr algn="just"/>
            <a:r>
              <a:rPr lang="en-US" dirty="0" smtClean="0"/>
              <a:t>In PPM</a:t>
            </a:r>
            <a:r>
              <a:rPr lang="en-US" dirty="0" smtClean="0"/>
              <a:t>, the amplitude and width of the pulse are kept constant. </a:t>
            </a:r>
            <a:endParaRPr lang="en-US" dirty="0" smtClean="0"/>
          </a:p>
          <a:p>
            <a:pPr algn="just"/>
            <a:r>
              <a:rPr lang="en-US" dirty="0" smtClean="0"/>
              <a:t>The </a:t>
            </a:r>
            <a:r>
              <a:rPr lang="en-US" dirty="0" smtClean="0"/>
              <a:t>position of </a:t>
            </a:r>
            <a:r>
              <a:rPr lang="en-US" dirty="0" smtClean="0"/>
              <a:t>each pulse</a:t>
            </a:r>
            <a:r>
              <a:rPr lang="en-US" dirty="0" smtClean="0"/>
              <a:t>, with respect to the position of a recurrent reference pulse, is varied </a:t>
            </a:r>
            <a:r>
              <a:rPr lang="en-US" dirty="0" smtClean="0"/>
              <a:t>according to </a:t>
            </a:r>
            <a:r>
              <a:rPr lang="en-US" dirty="0" smtClean="0"/>
              <a:t>the instantaneous sampled amplitude of the information signal</a:t>
            </a:r>
            <a:r>
              <a:rPr lang="en-US" dirty="0" smtClean="0"/>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Pulse </a:t>
            </a:r>
            <a:r>
              <a:rPr lang="en-US" dirty="0" smtClean="0"/>
              <a:t>Position Modulation</a:t>
            </a:r>
            <a:endParaRPr lang="en-US" dirty="0"/>
          </a:p>
        </p:txBody>
      </p:sp>
      <p:sp>
        <p:nvSpPr>
          <p:cNvPr id="3" name="Content Placeholder 2"/>
          <p:cNvSpPr>
            <a:spLocks noGrp="1"/>
          </p:cNvSpPr>
          <p:nvPr>
            <p:ph idx="1"/>
          </p:nvPr>
        </p:nvSpPr>
        <p:spPr/>
        <p:txBody>
          <a:bodyPr>
            <a:noAutofit/>
          </a:bodyPr>
          <a:lstStyle/>
          <a:p>
            <a:pPr algn="just"/>
            <a:r>
              <a:rPr lang="en-US" dirty="0" smtClean="0"/>
              <a:t>PPM requires constant </a:t>
            </a:r>
            <a:r>
              <a:rPr lang="en-US" dirty="0" smtClean="0"/>
              <a:t>transmitter power since all pulses have the same constant amplitude </a:t>
            </a:r>
            <a:r>
              <a:rPr lang="en-US" dirty="0" smtClean="0"/>
              <a:t>and duration.</a:t>
            </a:r>
          </a:p>
          <a:p>
            <a:pPr algn="just"/>
            <a:r>
              <a:rPr lang="en-US" dirty="0" smtClean="0"/>
              <a:t>PPM </a:t>
            </a:r>
            <a:r>
              <a:rPr lang="en-US" dirty="0" smtClean="0"/>
              <a:t>is used in the infrared physical layer specification of the IEEE </a:t>
            </a:r>
            <a:r>
              <a:rPr lang="en-US" dirty="0" smtClean="0"/>
              <a:t>802.11 standard.</a:t>
            </a:r>
          </a:p>
          <a:p>
            <a:pPr algn="just"/>
            <a:r>
              <a:rPr lang="en-US" dirty="0" smtClean="0"/>
              <a:t>The </a:t>
            </a:r>
            <a:r>
              <a:rPr lang="en-US" dirty="0" smtClean="0"/>
              <a:t>main disadvantage of PPM is that perfect synchronization is </a:t>
            </a:r>
            <a:r>
              <a:rPr lang="en-US" dirty="0" smtClean="0"/>
              <a:t>required between </a:t>
            </a:r>
            <a:r>
              <a:rPr lang="en-US" dirty="0" smtClean="0"/>
              <a:t>the transmitter and receiver</a:t>
            </a:r>
            <a:r>
              <a:rPr lang="en-US" dirty="0" smtClean="0"/>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Pulse Code </a:t>
            </a:r>
            <a:r>
              <a:rPr lang="en-US" b="1" dirty="0" smtClean="0"/>
              <a:t>Modulation</a:t>
            </a:r>
            <a:endParaRPr lang="en-US" dirty="0"/>
          </a:p>
        </p:txBody>
      </p:sp>
      <p:sp>
        <p:nvSpPr>
          <p:cNvPr id="3" name="Content Placeholder 2"/>
          <p:cNvSpPr>
            <a:spLocks noGrp="1"/>
          </p:cNvSpPr>
          <p:nvPr>
            <p:ph idx="1"/>
          </p:nvPr>
        </p:nvSpPr>
        <p:spPr/>
        <p:txBody>
          <a:bodyPr>
            <a:normAutofit/>
          </a:bodyPr>
          <a:lstStyle/>
          <a:p>
            <a:pPr algn="just"/>
            <a:r>
              <a:rPr lang="en-US" b="1" dirty="0" smtClean="0">
                <a:solidFill>
                  <a:srgbClr val="FF0000"/>
                </a:solidFill>
              </a:rPr>
              <a:t>Pulse Code Modulation (PCM)</a:t>
            </a:r>
            <a:r>
              <a:rPr lang="en-US" dirty="0" smtClean="0"/>
              <a:t> is another technique which is commonly used for conversion of an analog signal into its corresponding digital form.</a:t>
            </a:r>
          </a:p>
          <a:p>
            <a:pPr algn="just"/>
            <a:r>
              <a:rPr lang="en-US" dirty="0" smtClean="0"/>
              <a:t>PCM </a:t>
            </a:r>
            <a:r>
              <a:rPr lang="en-US" dirty="0" smtClean="0"/>
              <a:t>essentially consists of three </a:t>
            </a:r>
            <a:r>
              <a:rPr lang="en-US" dirty="0" smtClean="0"/>
              <a:t>stages-</a:t>
            </a:r>
          </a:p>
          <a:p>
            <a:pPr lvl="1" algn="just"/>
            <a:r>
              <a:rPr lang="en-US" dirty="0" smtClean="0"/>
              <a:t>S</a:t>
            </a:r>
            <a:r>
              <a:rPr lang="en-US" dirty="0" smtClean="0"/>
              <a:t>ampling of </a:t>
            </a:r>
            <a:r>
              <a:rPr lang="en-US" dirty="0" smtClean="0"/>
              <a:t>the analog </a:t>
            </a:r>
            <a:r>
              <a:rPr lang="en-US" dirty="0" smtClean="0"/>
              <a:t>signal</a:t>
            </a:r>
          </a:p>
          <a:p>
            <a:pPr lvl="1" algn="just"/>
            <a:r>
              <a:rPr lang="en-US" dirty="0" smtClean="0"/>
              <a:t>Quantization </a:t>
            </a:r>
          </a:p>
          <a:p>
            <a:pPr lvl="1" algn="just"/>
            <a:r>
              <a:rPr lang="en-US" dirty="0" smtClean="0"/>
              <a:t>B</a:t>
            </a:r>
            <a:r>
              <a:rPr lang="en-US" dirty="0" smtClean="0"/>
              <a:t>inary encoding</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Sampling</a:t>
            </a:r>
            <a:endParaRPr lang="en-US" dirty="0"/>
          </a:p>
        </p:txBody>
      </p:sp>
      <p:sp>
        <p:nvSpPr>
          <p:cNvPr id="3" name="Content Placeholder 2"/>
          <p:cNvSpPr>
            <a:spLocks noGrp="1"/>
          </p:cNvSpPr>
          <p:nvPr>
            <p:ph idx="1"/>
          </p:nvPr>
        </p:nvSpPr>
        <p:spPr/>
        <p:txBody>
          <a:bodyPr>
            <a:normAutofit fontScale="92500"/>
          </a:bodyPr>
          <a:lstStyle/>
          <a:p>
            <a:pPr algn="just"/>
            <a:r>
              <a:rPr lang="en-US" dirty="0" smtClean="0"/>
              <a:t>The codec converts the analog speech signal to its digital representation by </a:t>
            </a:r>
            <a:r>
              <a:rPr lang="en-US" dirty="0" smtClean="0"/>
              <a:t>sampling the </a:t>
            </a:r>
            <a:r>
              <a:rPr lang="en-US" dirty="0" smtClean="0"/>
              <a:t>signal at regular intervals of </a:t>
            </a:r>
            <a:r>
              <a:rPr lang="en-US" dirty="0" smtClean="0"/>
              <a:t>time.</a:t>
            </a:r>
          </a:p>
          <a:p>
            <a:pPr algn="just"/>
            <a:r>
              <a:rPr lang="en-US" dirty="0" smtClean="0"/>
              <a:t>The </a:t>
            </a:r>
            <a:r>
              <a:rPr lang="en-US" dirty="0" smtClean="0"/>
              <a:t>higher the sampling rate, that is, </a:t>
            </a:r>
            <a:r>
              <a:rPr lang="en-US" dirty="0" smtClean="0"/>
              <a:t>the shorter </a:t>
            </a:r>
            <a:r>
              <a:rPr lang="en-US" dirty="0" smtClean="0"/>
              <a:t>the time interval between successive samples, the better the description </a:t>
            </a:r>
            <a:r>
              <a:rPr lang="en-US" dirty="0" smtClean="0"/>
              <a:t>of the </a:t>
            </a:r>
            <a:r>
              <a:rPr lang="en-US" dirty="0" smtClean="0"/>
              <a:t>voice </a:t>
            </a:r>
            <a:r>
              <a:rPr lang="en-US" dirty="0" smtClean="0"/>
              <a:t>signal.</a:t>
            </a:r>
          </a:p>
          <a:p>
            <a:pPr algn="just"/>
            <a:r>
              <a:rPr lang="en-US" dirty="0" smtClean="0"/>
              <a:t>The </a:t>
            </a:r>
            <a:r>
              <a:rPr lang="en-US" dirty="0" smtClean="0"/>
              <a:t>frequency of the samples to be taken, such that quality </a:t>
            </a:r>
            <a:r>
              <a:rPr lang="en-US" dirty="0" smtClean="0"/>
              <a:t>of the </a:t>
            </a:r>
            <a:r>
              <a:rPr lang="en-US" dirty="0" smtClean="0"/>
              <a:t>voice signal is preserved, is given by the sampling theorem</a:t>
            </a:r>
            <a:r>
              <a:rPr lang="en-US" dirty="0" smtClean="0"/>
              <a: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Sampling</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According to the sampling theorem, if the original voice signal has a limited bandwidth, that is, it does not contain any component with a frequency exceeding a given value B, then all information in the original signal will be present in the signal described by the samples, if the sampling frequency is greater than twice the highest frequency in the original signal, that is, it is greater than 2 × B.</a:t>
            </a:r>
          </a:p>
          <a:p>
            <a:pPr algn="just"/>
            <a:r>
              <a:rPr lang="en-US" dirty="0" smtClean="0"/>
              <a:t>This theorem is also known as </a:t>
            </a:r>
            <a:r>
              <a:rPr lang="en-US" dirty="0" err="1" smtClean="0"/>
              <a:t>Nyquist’s</a:t>
            </a:r>
            <a:r>
              <a:rPr lang="en-US" dirty="0" smtClean="0"/>
              <a:t> theorem.</a:t>
            </a:r>
            <a:endParaRPr lang="en-US"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Sampling</a:t>
            </a:r>
            <a:endParaRPr lang="en-US" dirty="0"/>
          </a:p>
        </p:txBody>
      </p:sp>
      <p:sp>
        <p:nvSpPr>
          <p:cNvPr id="3" name="Content Placeholder 2"/>
          <p:cNvSpPr>
            <a:spLocks noGrp="1"/>
          </p:cNvSpPr>
          <p:nvPr>
            <p:ph idx="1"/>
          </p:nvPr>
        </p:nvSpPr>
        <p:spPr/>
        <p:txBody>
          <a:bodyPr>
            <a:normAutofit/>
          </a:bodyPr>
          <a:lstStyle/>
          <a:p>
            <a:pPr algn="just"/>
            <a:r>
              <a:rPr lang="en-US" dirty="0" smtClean="0"/>
              <a:t>The series of pulses produced after sampling the </a:t>
            </a:r>
            <a:r>
              <a:rPr lang="en-US" dirty="0" smtClean="0"/>
              <a:t>analog signal</a:t>
            </a:r>
            <a:r>
              <a:rPr lang="en-US" dirty="0" smtClean="0"/>
              <a:t>, known as pulse amplitude modulation (PAM) pulses, have their </a:t>
            </a:r>
            <a:r>
              <a:rPr lang="en-US" dirty="0" smtClean="0"/>
              <a:t>amplitudes proportional </a:t>
            </a:r>
            <a:r>
              <a:rPr lang="en-US" dirty="0" smtClean="0"/>
              <a:t>to that of the original signal</a:t>
            </a:r>
            <a:r>
              <a:rPr lang="en-US" dirty="0" smtClean="0"/>
              <a:t>.</a:t>
            </a:r>
          </a:p>
          <a:p>
            <a:pPr algn="just"/>
            <a:r>
              <a:rPr lang="en-US" dirty="0" smtClean="0"/>
              <a:t>Figure </a:t>
            </a:r>
            <a:r>
              <a:rPr lang="en-US" dirty="0" smtClean="0"/>
              <a:t>1.1(b</a:t>
            </a:r>
            <a:r>
              <a:rPr lang="en-US" dirty="0" smtClean="0"/>
              <a:t>) shows the PAM </a:t>
            </a:r>
            <a:r>
              <a:rPr lang="en-US" dirty="0" smtClean="0"/>
              <a:t>pulses generated </a:t>
            </a:r>
            <a:r>
              <a:rPr lang="en-US" dirty="0" smtClean="0"/>
              <a:t>for the analog waveform of Figure </a:t>
            </a:r>
            <a:r>
              <a:rPr lang="en-US" dirty="0" smtClean="0"/>
              <a:t>1.1 </a:t>
            </a:r>
            <a:r>
              <a:rPr lang="en-US" dirty="0" smtClean="0"/>
              <a:t>(a).</a:t>
            </a:r>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1647</TotalTime>
  <Words>1033</Words>
  <Application>Microsoft Office PowerPoint</Application>
  <PresentationFormat>On-screen Show (4:3)</PresentationFormat>
  <Paragraphs>64</Paragraphs>
  <Slides>17</Slides>
  <Notes>0</Notes>
  <HiddenSlides>1</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VOICE CODING</vt:lpstr>
      <vt:lpstr>VOICE CODING</vt:lpstr>
      <vt:lpstr>VOICE CODING</vt:lpstr>
      <vt:lpstr>Pulse Position Modulation</vt:lpstr>
      <vt:lpstr>Pulse Position Modulation</vt:lpstr>
      <vt:lpstr>Pulse Code Modulation</vt:lpstr>
      <vt:lpstr>Sampling</vt:lpstr>
      <vt:lpstr>Sampling</vt:lpstr>
      <vt:lpstr>Sampling</vt:lpstr>
      <vt:lpstr>Slide 10</vt:lpstr>
      <vt:lpstr>Quantization</vt:lpstr>
      <vt:lpstr>Quantization</vt:lpstr>
      <vt:lpstr>Slide 13</vt:lpstr>
      <vt:lpstr>Binary Encoding</vt:lpstr>
      <vt:lpstr>Binary Encoding</vt:lpstr>
      <vt:lpstr>Vocoders</vt:lpstr>
      <vt:lpstr>Vocoders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VOICE CODING</dc:title>
  <dc:creator>AVINASH</dc:creator>
  <cp:lastModifiedBy>AVINASH</cp:lastModifiedBy>
  <cp:revision>30</cp:revision>
  <dcterms:created xsi:type="dcterms:W3CDTF">2006-08-16T00:00:00Z</dcterms:created>
  <dcterms:modified xsi:type="dcterms:W3CDTF">2022-10-07T14:35:33Z</dcterms:modified>
</cp:coreProperties>
</file>