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IEEE 802 Networking Standards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Table 1.3. Physical layer cabling</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57199" y="1828800"/>
            <a:ext cx="8389257"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 </a:t>
            </a:r>
            <a:r>
              <a:rPr lang="en-US" b="1" dirty="0" err="1" smtClean="0"/>
              <a:t>Sublayer</a:t>
            </a:r>
            <a:endParaRPr lang="en-US" dirty="0"/>
          </a:p>
        </p:txBody>
      </p:sp>
      <p:sp>
        <p:nvSpPr>
          <p:cNvPr id="3" name="Content Placeholder 2"/>
          <p:cNvSpPr>
            <a:spLocks noGrp="1"/>
          </p:cNvSpPr>
          <p:nvPr>
            <p:ph idx="1"/>
          </p:nvPr>
        </p:nvSpPr>
        <p:spPr>
          <a:xfrm>
            <a:off x="457200" y="1143000"/>
            <a:ext cx="8229600" cy="5410200"/>
          </a:xfrm>
        </p:spPr>
        <p:txBody>
          <a:bodyPr>
            <a:noAutofit/>
          </a:bodyPr>
          <a:lstStyle/>
          <a:p>
            <a:pPr algn="just"/>
            <a:r>
              <a:rPr lang="en-US" sz="1500" dirty="0" smtClean="0"/>
              <a:t>The MAC </a:t>
            </a:r>
            <a:r>
              <a:rPr lang="en-US" sz="1500" dirty="0" err="1" smtClean="0"/>
              <a:t>sublayer</a:t>
            </a:r>
            <a:r>
              <a:rPr lang="en-US" sz="1500" dirty="0" smtClean="0"/>
              <a:t> uses CSMA/CD technology.</a:t>
            </a:r>
          </a:p>
          <a:p>
            <a:pPr algn="just"/>
            <a:r>
              <a:rPr lang="en-US" sz="1500" dirty="0" smtClean="0"/>
              <a:t>When a node wants to transmit a frame, it listens to the channel (cable) to check whether there are any on-going transmissions.</a:t>
            </a:r>
          </a:p>
          <a:p>
            <a:pPr algn="just"/>
            <a:r>
              <a:rPr lang="en-US" sz="1500" dirty="0" smtClean="0"/>
              <a:t>If the channel is busy, the node waits for a random duration of time and attempts </a:t>
            </a:r>
            <a:r>
              <a:rPr lang="en-US" sz="1500" dirty="0" smtClean="0"/>
              <a:t>again. If </a:t>
            </a:r>
            <a:r>
              <a:rPr lang="en-US" sz="1500" dirty="0" smtClean="0"/>
              <a:t>the channel is idle, the node starts transmitting. </a:t>
            </a:r>
          </a:p>
          <a:p>
            <a:pPr algn="just"/>
            <a:r>
              <a:rPr lang="en-US" sz="1500" dirty="0" smtClean="0"/>
              <a:t>In order to minimize the duration of collisions in such circumstances, a transmitting node listens to what it is sending.</a:t>
            </a:r>
          </a:p>
          <a:p>
            <a:pPr algn="just"/>
            <a:r>
              <a:rPr lang="en-US" sz="1500" dirty="0" smtClean="0"/>
              <a:t>If what it hears is different from what it is sending, then it implies that a collision has occurred. </a:t>
            </a:r>
          </a:p>
          <a:p>
            <a:pPr algn="just"/>
            <a:r>
              <a:rPr lang="en-US" sz="1500" dirty="0" smtClean="0"/>
              <a:t>On detecting a collision, a transmitting node stops its data transmission and transmits a brief jamming signal.</a:t>
            </a:r>
          </a:p>
          <a:p>
            <a:pPr algn="just"/>
            <a:r>
              <a:rPr lang="en-US" sz="1500" dirty="0" smtClean="0"/>
              <a:t>The jamming signal ensures that all other nodes get to know that there has been a collision. </a:t>
            </a:r>
          </a:p>
          <a:p>
            <a:pPr algn="just"/>
            <a:r>
              <a:rPr lang="en-US" sz="1500" dirty="0" smtClean="0"/>
              <a:t>Any other simultaneously transmitting node, on hearing this jamming signal, stops its transmission. </a:t>
            </a:r>
          </a:p>
          <a:p>
            <a:pPr algn="just"/>
            <a:r>
              <a:rPr lang="en-US" sz="1500" dirty="0" smtClean="0"/>
              <a:t>After transmitting the jamming signal, the node waits for a random period of time, and then attempts to transmit again.</a:t>
            </a:r>
          </a:p>
          <a:p>
            <a:pPr algn="just"/>
            <a:r>
              <a:rPr lang="en-US" sz="1500" dirty="0" smtClean="0">
                <a:solidFill>
                  <a:srgbClr val="FF0000"/>
                </a:solidFill>
              </a:rPr>
              <a:t>A receiver node operates as below- </a:t>
            </a:r>
          </a:p>
          <a:p>
            <a:pPr lvl="1" algn="just"/>
            <a:r>
              <a:rPr lang="en-US" sz="1500" dirty="0" smtClean="0">
                <a:solidFill>
                  <a:srgbClr val="FF0000"/>
                </a:solidFill>
              </a:rPr>
              <a:t>It listens to all frames on the cable. </a:t>
            </a:r>
          </a:p>
          <a:p>
            <a:pPr lvl="1" algn="just"/>
            <a:r>
              <a:rPr lang="en-US" sz="1500" dirty="0" smtClean="0">
                <a:solidFill>
                  <a:srgbClr val="FF0000"/>
                </a:solidFill>
              </a:rPr>
              <a:t>If the address of the frame is the same as that of its own address, or is the same as that of the group address of nodes of which the current node is a member, it copies the frame from the cable. </a:t>
            </a:r>
          </a:p>
          <a:p>
            <a:pPr lvl="1" algn="just"/>
            <a:r>
              <a:rPr lang="en-US" sz="1500" dirty="0" smtClean="0">
                <a:solidFill>
                  <a:srgbClr val="FF0000"/>
                </a:solidFill>
              </a:rPr>
              <a:t>Otherwise it just ignores the frame</a:t>
            </a:r>
            <a:r>
              <a:rPr lang="en-US" sz="1500" dirty="0" smtClean="0"/>
              <a:t>.</a:t>
            </a:r>
            <a:endParaRPr lang="en-US" sz="15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 </a:t>
            </a:r>
            <a:r>
              <a:rPr lang="en-US" b="1" dirty="0" err="1" smtClean="0"/>
              <a:t>Sublayer</a:t>
            </a:r>
            <a:endParaRPr lang="en-US" dirty="0"/>
          </a:p>
        </p:txBody>
      </p:sp>
      <p:pic>
        <p:nvPicPr>
          <p:cNvPr id="2050" name="Picture 2"/>
          <p:cNvPicPr>
            <a:picLocks noGrp="1" noChangeAspect="1" noChangeArrowheads="1"/>
          </p:cNvPicPr>
          <p:nvPr>
            <p:ph idx="1"/>
          </p:nvPr>
        </p:nvPicPr>
        <p:blipFill>
          <a:blip r:embed="rId2" cstate="print"/>
          <a:srcRect l="3608" t="6250" r="2589"/>
          <a:stretch>
            <a:fillRect/>
          </a:stretch>
        </p:blipFill>
        <p:spPr bwMode="auto">
          <a:xfrm>
            <a:off x="457199" y="1676400"/>
            <a:ext cx="8277013"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 </a:t>
            </a:r>
            <a:r>
              <a:rPr lang="en-US" b="1" dirty="0" err="1" smtClean="0"/>
              <a:t>Sublayer</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dirty="0" smtClean="0"/>
              <a:t>The frame starts with a 7-byte </a:t>
            </a:r>
            <a:r>
              <a:rPr lang="en-US" b="1" dirty="0" smtClean="0">
                <a:solidFill>
                  <a:srgbClr val="FF0000"/>
                </a:solidFill>
              </a:rPr>
              <a:t>preamble</a:t>
            </a:r>
            <a:r>
              <a:rPr lang="en-US" dirty="0" smtClean="0"/>
              <a:t> &amp; used for synchronization purposes.</a:t>
            </a:r>
          </a:p>
          <a:p>
            <a:pPr algn="just"/>
            <a:r>
              <a:rPr lang="en-US" dirty="0" smtClean="0"/>
              <a:t>Each byte in the preamble contains the bit pattern 10101010.</a:t>
            </a:r>
          </a:p>
          <a:p>
            <a:pPr algn="just"/>
            <a:r>
              <a:rPr lang="en-US" dirty="0" smtClean="0"/>
              <a:t>The </a:t>
            </a:r>
            <a:r>
              <a:rPr lang="en-US" b="1" dirty="0" smtClean="0">
                <a:solidFill>
                  <a:srgbClr val="FF0000"/>
                </a:solidFill>
              </a:rPr>
              <a:t>Start-of-frame</a:t>
            </a:r>
            <a:r>
              <a:rPr lang="en-US" dirty="0" smtClean="0"/>
              <a:t> delimiter is a single byte, 10101011, which is a frame flag, indicating the start of a frame.</a:t>
            </a:r>
          </a:p>
          <a:p>
            <a:pPr algn="just"/>
            <a:r>
              <a:rPr lang="en-US" dirty="0" smtClean="0"/>
              <a:t>The start-of-frame field is followed by the </a:t>
            </a:r>
            <a:r>
              <a:rPr lang="en-US" b="1" dirty="0" smtClean="0">
                <a:solidFill>
                  <a:srgbClr val="FF0000"/>
                </a:solidFill>
              </a:rPr>
              <a:t>destination address </a:t>
            </a:r>
            <a:r>
              <a:rPr lang="en-US" dirty="0" smtClean="0"/>
              <a:t>and </a:t>
            </a:r>
            <a:r>
              <a:rPr lang="en-US" b="1" dirty="0" smtClean="0">
                <a:solidFill>
                  <a:srgbClr val="FF0000"/>
                </a:solidFill>
              </a:rPr>
              <a:t>source address fields</a:t>
            </a:r>
            <a:r>
              <a:rPr lang="en-US" dirty="0" smtClean="0"/>
              <a:t>.</a:t>
            </a:r>
          </a:p>
          <a:p>
            <a:pPr algn="just"/>
            <a:r>
              <a:rPr lang="en-US" dirty="0" smtClean="0"/>
              <a:t>Each manufacturer of Ethernet network cards assigns a unique 48-bit Ethernet address to every Ethernet card manufactured.</a:t>
            </a:r>
          </a:p>
          <a:p>
            <a:pPr algn="just"/>
            <a:r>
              <a:rPr lang="en-US" dirty="0" smtClean="0"/>
              <a:t>If all the bits are 1 in the destination address, the message is received by all computers connected to the cable, that is, broadcast.</a:t>
            </a:r>
          </a:p>
          <a:p>
            <a:pPr algn="just"/>
            <a:r>
              <a:rPr lang="en-US" dirty="0" smtClean="0"/>
              <a:t>If the first bit is 1, then the rest of the bits indicate a multicast group address; the frame would be delivered only to those nodes that are part of that particular multicast group.</a:t>
            </a:r>
          </a:p>
          <a:p>
            <a:pPr algn="just"/>
            <a:r>
              <a:rPr lang="en-US" dirty="0" smtClean="0"/>
              <a:t>If the first bit is 0, the rest of the bits make up a normal node address, which is unique to that node on that LAN.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 </a:t>
            </a:r>
            <a:r>
              <a:rPr lang="en-US" b="1" dirty="0" err="1" smtClean="0"/>
              <a:t>Sublayer</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The </a:t>
            </a:r>
            <a:r>
              <a:rPr lang="en-US" b="1" dirty="0" smtClean="0">
                <a:solidFill>
                  <a:srgbClr val="FF0000"/>
                </a:solidFill>
              </a:rPr>
              <a:t>length</a:t>
            </a:r>
            <a:r>
              <a:rPr lang="en-US" dirty="0" smtClean="0"/>
              <a:t> field denotes the number of bytes present in the data field.</a:t>
            </a:r>
          </a:p>
          <a:p>
            <a:pPr algn="just"/>
            <a:r>
              <a:rPr lang="en-US" dirty="0" smtClean="0"/>
              <a:t>It can vary from a minimum of 0 to a maximum of 1,500 bytes.</a:t>
            </a:r>
          </a:p>
          <a:p>
            <a:pPr algn="just"/>
            <a:r>
              <a:rPr lang="en-US" dirty="0" smtClean="0"/>
              <a:t>If the frame length is less than 64 bytes, the </a:t>
            </a:r>
            <a:r>
              <a:rPr lang="en-US" b="1" dirty="0" smtClean="0">
                <a:solidFill>
                  <a:srgbClr val="FF0000"/>
                </a:solidFill>
              </a:rPr>
              <a:t>Pad</a:t>
            </a:r>
            <a:r>
              <a:rPr lang="en-US" dirty="0" smtClean="0"/>
              <a:t> field is used to fill up the frame to 64 bytes.</a:t>
            </a:r>
          </a:p>
          <a:p>
            <a:pPr algn="just"/>
            <a:r>
              <a:rPr lang="en-US" dirty="0" smtClean="0"/>
              <a:t>The </a:t>
            </a:r>
            <a:r>
              <a:rPr lang="en-US" b="1" dirty="0" smtClean="0">
                <a:solidFill>
                  <a:srgbClr val="FF0000"/>
                </a:solidFill>
              </a:rPr>
              <a:t>Checksum</a:t>
            </a:r>
            <a:r>
              <a:rPr lang="en-US" dirty="0" smtClean="0"/>
              <a:t> field is used to detect if any data bits have been corrupted during transmission.</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IEEE 802.11 Standard</a:t>
            </a:r>
            <a:endParaRPr lang="en-US" dirty="0"/>
          </a:p>
        </p:txBody>
      </p:sp>
      <p:sp>
        <p:nvSpPr>
          <p:cNvPr id="3" name="Content Placeholder 2"/>
          <p:cNvSpPr>
            <a:spLocks noGrp="1"/>
          </p:cNvSpPr>
          <p:nvPr>
            <p:ph idx="1"/>
          </p:nvPr>
        </p:nvSpPr>
        <p:spPr/>
        <p:txBody>
          <a:bodyPr>
            <a:noAutofit/>
          </a:bodyPr>
          <a:lstStyle/>
          <a:p>
            <a:pPr algn="just"/>
            <a:r>
              <a:rPr lang="en-US" sz="2400" dirty="0" smtClean="0"/>
              <a:t>The IEEE 802.11 standard is one of the most popular standards for wireless LANs.</a:t>
            </a:r>
          </a:p>
          <a:p>
            <a:pPr algn="just"/>
            <a:r>
              <a:rPr lang="en-US" sz="2400" dirty="0" smtClean="0"/>
              <a:t>Wireless LANs are used for providing network services in places where it may be very difficult or too expensive to lay cabling for a </a:t>
            </a:r>
            <a:r>
              <a:rPr lang="en-US" sz="2400" dirty="0" err="1" smtClean="0"/>
              <a:t>wireline</a:t>
            </a:r>
            <a:r>
              <a:rPr lang="en-US" sz="2400" dirty="0" smtClean="0"/>
              <a:t> network.</a:t>
            </a:r>
          </a:p>
          <a:p>
            <a:pPr algn="just"/>
            <a:r>
              <a:rPr lang="en-US" sz="2400" dirty="0" smtClean="0"/>
              <a:t>The IEEE 802.11 standard comes under the IEEE 802.x LAN standards, and specifies the physical layer and the MAC layer, adapted to the specific requirements of wireless LANs. </a:t>
            </a:r>
          </a:p>
          <a:p>
            <a:pPr algn="just"/>
            <a:r>
              <a:rPr lang="en-US" sz="2400" dirty="0" smtClean="0"/>
              <a:t>The objective of this standard is to provide wireless connectivity to wireless devices/nodes that require rapid deployment, which may be portable, or which may be mounted on moving vehicles within a local area.</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IEEE 802.11 Standard</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IEEE 802.11 standard also aids the regulatory bodies in standardizing access to one or more radio frequency bands for the purpose of local area communication. </a:t>
            </a:r>
          </a:p>
          <a:p>
            <a:pPr algn="just"/>
            <a:r>
              <a:rPr lang="en-US" dirty="0" smtClean="0"/>
              <a:t>The interfaces offered by 802.11 to the higher layers are the same as those offered in other 802.x standards.</a:t>
            </a:r>
          </a:p>
          <a:p>
            <a:pPr algn="just"/>
            <a:r>
              <a:rPr lang="en-US" dirty="0" smtClean="0"/>
              <a:t>The MAC layer should be able to work with multiple physical layers catering to multiple transmission techniques such as infrared and spread spectrum</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Physical Layer</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basic 802.11 standard supports three different physical layers.</a:t>
            </a:r>
          </a:p>
          <a:p>
            <a:pPr algn="just"/>
            <a:r>
              <a:rPr lang="en-US" dirty="0" smtClean="0"/>
              <a:t>Two of them, frequency hopping spread spectrum (FHSS) and direct sequence spread spectrum (DSSS)  are based on radio transmissions, and the third is based on infrared.</a:t>
            </a:r>
          </a:p>
          <a:p>
            <a:pPr algn="just"/>
            <a:r>
              <a:rPr lang="en-US" dirty="0" smtClean="0"/>
              <a:t>The physical layer provides mechanisms for sensing the wireless channel and determining whether or not it is idle.</a:t>
            </a:r>
          </a:p>
          <a:p>
            <a:pPr algn="just"/>
            <a:r>
              <a:rPr lang="en-US" dirty="0" smtClean="0"/>
              <a:t>This mechanism is also called clear channel assessment (CCA).</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MAC </a:t>
            </a:r>
            <a:r>
              <a:rPr lang="en-US" b="1" dirty="0" err="1" smtClean="0"/>
              <a:t>Sublayer</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802.11 standard follows carrier sense multiple access with collision avoidance (CSMA/CA), which is a random access scheme with carrier sensing and collision avoidance through random back-off. </a:t>
            </a:r>
          </a:p>
          <a:p>
            <a:pPr algn="just"/>
            <a:r>
              <a:rPr lang="en-US" dirty="0" smtClean="0"/>
              <a:t>Because of the nature of the radio environment, it is very difficult for a transmitting node to detect packet collisions in the network.</a:t>
            </a:r>
          </a:p>
          <a:p>
            <a:pPr algn="just"/>
            <a:r>
              <a:rPr lang="en-US" dirty="0" smtClean="0"/>
              <a:t>Hence, CSMA/CD is not preferred in wireless LANs.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802.11 Task Groups</a:t>
            </a:r>
            <a:endParaRPr lang="en-US"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pPr algn="just"/>
            <a:r>
              <a:rPr lang="en-US" dirty="0" smtClean="0"/>
              <a:t>Several task groups have been working on different networking aspects of wireless LANs. </a:t>
            </a:r>
          </a:p>
          <a:p>
            <a:pPr algn="just"/>
            <a:r>
              <a:rPr lang="en-US" dirty="0" smtClean="0"/>
              <a:t>The various 802.11 task groups are listed below.</a:t>
            </a:r>
          </a:p>
          <a:p>
            <a:pPr lvl="1" algn="just"/>
            <a:r>
              <a:rPr lang="en-US" dirty="0" smtClean="0"/>
              <a:t>802.11</a:t>
            </a:r>
          </a:p>
          <a:p>
            <a:pPr lvl="1" algn="just"/>
            <a:r>
              <a:rPr lang="en-US" dirty="0" smtClean="0"/>
              <a:t>802.11a</a:t>
            </a:r>
          </a:p>
          <a:p>
            <a:pPr lvl="1" algn="just"/>
            <a:r>
              <a:rPr lang="en-US" dirty="0" smtClean="0"/>
              <a:t>802.11b</a:t>
            </a:r>
          </a:p>
          <a:p>
            <a:pPr lvl="1" algn="just"/>
            <a:r>
              <a:rPr lang="en-US" dirty="0" smtClean="0"/>
              <a:t>802.11c</a:t>
            </a:r>
          </a:p>
          <a:p>
            <a:pPr lvl="1" algn="just"/>
            <a:r>
              <a:rPr lang="en-US" dirty="0" smtClean="0"/>
              <a:t>802.11d</a:t>
            </a:r>
          </a:p>
          <a:p>
            <a:pPr lvl="1" algn="just"/>
            <a:r>
              <a:rPr lang="en-US" dirty="0" smtClean="0"/>
              <a:t>802.11e</a:t>
            </a:r>
          </a:p>
          <a:p>
            <a:pPr lvl="1" algn="just"/>
            <a:r>
              <a:rPr lang="en-US" dirty="0" smtClean="0"/>
              <a:t>802.11f</a:t>
            </a:r>
          </a:p>
          <a:p>
            <a:pPr lvl="1" algn="just"/>
            <a:r>
              <a:rPr lang="en-US" dirty="0" smtClean="0"/>
              <a:t>802.11g</a:t>
            </a:r>
          </a:p>
          <a:p>
            <a:pPr lvl="1" algn="just"/>
            <a:r>
              <a:rPr lang="en-US" dirty="0" smtClean="0"/>
              <a:t>802.11h</a:t>
            </a:r>
          </a:p>
          <a:p>
            <a:pPr lvl="1" algn="just"/>
            <a:r>
              <a:rPr lang="en-US" dirty="0" smtClean="0"/>
              <a:t>802.11i</a:t>
            </a:r>
          </a:p>
          <a:p>
            <a:pPr lvl="1" algn="just"/>
            <a:r>
              <a:rPr lang="en-US" dirty="0" smtClean="0"/>
              <a:t>802.11j</a:t>
            </a:r>
          </a:p>
          <a:p>
            <a:pPr lvl="1" algn="just"/>
            <a:r>
              <a:rPr lang="en-US" dirty="0" smtClean="0"/>
              <a:t>802.11n</a:t>
            </a:r>
          </a:p>
          <a:p>
            <a:pPr algn="just"/>
            <a:endParaRPr lang="en-US" dirty="0" smtClean="0"/>
          </a:p>
          <a:p>
            <a:pPr algn="just"/>
            <a:endParaRPr lang="en-US" dirty="0" smtClean="0"/>
          </a:p>
          <a:p>
            <a:pPr algn="just"/>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IEEE 802 NETWORKING STANDARD</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Institute of Electrical and Electronics Engineers (IEEE) has defined several standards for LANs.</a:t>
            </a:r>
          </a:p>
          <a:p>
            <a:pPr algn="just"/>
            <a:r>
              <a:rPr lang="en-US" dirty="0" smtClean="0"/>
              <a:t>IEEE 802 standards contains various protocols for data sharing.</a:t>
            </a:r>
          </a:p>
          <a:p>
            <a:pPr algn="just"/>
            <a:r>
              <a:rPr lang="en-US" dirty="0" smtClean="0"/>
              <a:t>IEEE 802 standards has following features such as-</a:t>
            </a:r>
          </a:p>
          <a:p>
            <a:pPr lvl="1" algn="just"/>
            <a:r>
              <a:rPr lang="en-US" dirty="0" smtClean="0"/>
              <a:t>802.1 – internetworking</a:t>
            </a:r>
          </a:p>
          <a:p>
            <a:pPr lvl="1" algn="just"/>
            <a:r>
              <a:rPr lang="en-US" dirty="0" smtClean="0"/>
              <a:t>802.2 - logical link control</a:t>
            </a:r>
          </a:p>
          <a:p>
            <a:pPr lvl="1" algn="just"/>
            <a:r>
              <a:rPr lang="en-US" b="1" dirty="0" smtClean="0">
                <a:solidFill>
                  <a:srgbClr val="FF0000"/>
                </a:solidFill>
              </a:rPr>
              <a:t>802.3 - Ethernet or CSMA/CD</a:t>
            </a:r>
          </a:p>
          <a:p>
            <a:pPr lvl="1" algn="just"/>
            <a:r>
              <a:rPr lang="en-US" dirty="0" smtClean="0"/>
              <a:t>802.4 - token bus LANs</a:t>
            </a:r>
          </a:p>
          <a:p>
            <a:pPr lvl="1" algn="just"/>
            <a:r>
              <a:rPr lang="en-US" dirty="0" smtClean="0"/>
              <a:t>802.5 - token ring LANs</a:t>
            </a:r>
          </a:p>
          <a:p>
            <a:pPr lvl="1" algn="just"/>
            <a:r>
              <a:rPr lang="en-US" dirty="0" smtClean="0"/>
              <a:t>802.6 - MANs</a:t>
            </a:r>
          </a:p>
          <a:p>
            <a:pPr lvl="1" algn="just"/>
            <a:r>
              <a:rPr lang="en-US" dirty="0" smtClean="0"/>
              <a:t>802.7 - broadband LANs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a:t>
            </a:r>
            <a:endParaRPr lang="en-US" dirty="0"/>
          </a:p>
        </p:txBody>
      </p:sp>
      <p:sp>
        <p:nvSpPr>
          <p:cNvPr id="3" name="Content Placeholder 2"/>
          <p:cNvSpPr>
            <a:spLocks noGrp="1"/>
          </p:cNvSpPr>
          <p:nvPr>
            <p:ph idx="1"/>
          </p:nvPr>
        </p:nvSpPr>
        <p:spPr/>
        <p:txBody>
          <a:bodyPr/>
          <a:lstStyle/>
          <a:p>
            <a:pPr algn="just"/>
            <a:r>
              <a:rPr lang="en-US" dirty="0" smtClean="0"/>
              <a:t>This was the first 802.11 task group.</a:t>
            </a:r>
          </a:p>
          <a:p>
            <a:pPr algn="just"/>
            <a:r>
              <a:rPr lang="en-US" dirty="0" smtClean="0"/>
              <a:t>The objective of this group was to develop MAC layer and physical layer specifications for wireless connectivity for fixed, portable, and mobile nodes within a local area.</a:t>
            </a:r>
          </a:p>
          <a:p>
            <a:pPr algn="just"/>
            <a:r>
              <a:rPr lang="en-US" dirty="0" smtClean="0"/>
              <a:t>The 802.11 standard was first published in 1997.</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802.11a</a:t>
            </a:r>
            <a:endParaRPr lang="en-US" dirty="0"/>
          </a:p>
        </p:txBody>
      </p:sp>
      <p:sp>
        <p:nvSpPr>
          <p:cNvPr id="3" name="Content Placeholder 2"/>
          <p:cNvSpPr>
            <a:spLocks noGrp="1"/>
          </p:cNvSpPr>
          <p:nvPr>
            <p:ph idx="1"/>
          </p:nvPr>
        </p:nvSpPr>
        <p:spPr/>
        <p:txBody>
          <a:bodyPr/>
          <a:lstStyle/>
          <a:p>
            <a:pPr algn="just"/>
            <a:r>
              <a:rPr lang="en-US" dirty="0" smtClean="0"/>
              <a:t>This group created a standard for wireless LAN operations in the 5 GHz frequency band, where data rates of up to 54 Mbps are possible.</a:t>
            </a:r>
          </a:p>
          <a:p>
            <a:pPr algn="just"/>
            <a:r>
              <a:rPr lang="en-US" dirty="0" smtClean="0"/>
              <a:t>The 802.11a standard was ratified in 1999.</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802.11b</a:t>
            </a:r>
            <a:endParaRPr lang="en-US" dirty="0"/>
          </a:p>
        </p:txBody>
      </p:sp>
      <p:sp>
        <p:nvSpPr>
          <p:cNvPr id="3" name="Content Placeholder 2"/>
          <p:cNvSpPr>
            <a:spLocks noGrp="1"/>
          </p:cNvSpPr>
          <p:nvPr>
            <p:ph idx="1"/>
          </p:nvPr>
        </p:nvSpPr>
        <p:spPr/>
        <p:txBody>
          <a:bodyPr>
            <a:normAutofit/>
          </a:bodyPr>
          <a:lstStyle/>
          <a:p>
            <a:pPr algn="just"/>
            <a:r>
              <a:rPr lang="en-US" dirty="0" smtClean="0"/>
              <a:t>This task group created a standard for wireless LAN operations in the 2.4 GHz Industrial, Scientific, and Medical (ISM) band, which is freely available for use throughout the world.</a:t>
            </a:r>
          </a:p>
          <a:p>
            <a:pPr algn="just"/>
            <a:r>
              <a:rPr lang="en-US" dirty="0" smtClean="0"/>
              <a:t>This standard is popularly referred to as Wi-Fi, standing for Wireless-Fidelity. </a:t>
            </a:r>
          </a:p>
          <a:p>
            <a:pPr algn="just"/>
            <a:r>
              <a:rPr lang="en-US" dirty="0" smtClean="0"/>
              <a:t>It can offer data rates of up to 11 Mbps.</a:t>
            </a:r>
          </a:p>
          <a:p>
            <a:pPr algn="just"/>
            <a:r>
              <a:rPr lang="en-US" dirty="0" smtClean="0"/>
              <a:t>This standard was ratified in 1999.</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802.11c</a:t>
            </a:r>
            <a:endParaRPr lang="en-US" dirty="0"/>
          </a:p>
        </p:txBody>
      </p:sp>
      <p:sp>
        <p:nvSpPr>
          <p:cNvPr id="3" name="Content Placeholder 2"/>
          <p:cNvSpPr>
            <a:spLocks noGrp="1"/>
          </p:cNvSpPr>
          <p:nvPr>
            <p:ph idx="1"/>
          </p:nvPr>
        </p:nvSpPr>
        <p:spPr/>
        <p:txBody>
          <a:bodyPr>
            <a:normAutofit/>
          </a:bodyPr>
          <a:lstStyle/>
          <a:p>
            <a:pPr algn="just"/>
            <a:r>
              <a:rPr lang="en-US" dirty="0" smtClean="0"/>
              <a:t>This group was constituted for devising standards for bridging operations.</a:t>
            </a:r>
          </a:p>
          <a:p>
            <a:pPr algn="just"/>
            <a:r>
              <a:rPr lang="en-US" dirty="0" smtClean="0"/>
              <a:t>Manufacturers use this standard while developing bridges and access points.</a:t>
            </a:r>
          </a:p>
          <a:p>
            <a:pPr algn="just"/>
            <a:r>
              <a:rPr lang="en-US" dirty="0" smtClean="0"/>
              <a:t>The standard was published in 1998.</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802.11d</a:t>
            </a:r>
            <a:endParaRPr lang="en-US" dirty="0"/>
          </a:p>
        </p:txBody>
      </p:sp>
      <p:sp>
        <p:nvSpPr>
          <p:cNvPr id="3" name="Content Placeholder 2"/>
          <p:cNvSpPr>
            <a:spLocks noGrp="1"/>
          </p:cNvSpPr>
          <p:nvPr>
            <p:ph idx="1"/>
          </p:nvPr>
        </p:nvSpPr>
        <p:spPr/>
        <p:txBody>
          <a:bodyPr>
            <a:normAutofit/>
          </a:bodyPr>
          <a:lstStyle/>
          <a:p>
            <a:pPr algn="just"/>
            <a:r>
              <a:rPr lang="en-US" dirty="0" smtClean="0"/>
              <a:t>This group’s main objective is publishing definitions and requirements for enabling the operation of the 802.11 standard in countries that are not currently served by the standard. </a:t>
            </a:r>
          </a:p>
          <a:p>
            <a:pPr algn="just"/>
            <a:r>
              <a:rPr lang="en-US" dirty="0" smtClean="0"/>
              <a:t>This standard was published in 2001.</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802.11e</a:t>
            </a:r>
            <a:endParaRPr lang="en-US" dirty="0"/>
          </a:p>
        </p:txBody>
      </p:sp>
      <p:sp>
        <p:nvSpPr>
          <p:cNvPr id="3" name="Content Placeholder 2"/>
          <p:cNvSpPr>
            <a:spLocks noGrp="1"/>
          </p:cNvSpPr>
          <p:nvPr>
            <p:ph idx="1"/>
          </p:nvPr>
        </p:nvSpPr>
        <p:spPr/>
        <p:txBody>
          <a:bodyPr>
            <a:normAutofit/>
          </a:bodyPr>
          <a:lstStyle/>
          <a:p>
            <a:pPr algn="just"/>
            <a:r>
              <a:rPr lang="en-US" dirty="0" smtClean="0"/>
              <a:t>The main objective of this group is to define an extension of the 802.11 standard for quality of service (</a:t>
            </a:r>
            <a:r>
              <a:rPr lang="en-US" dirty="0" err="1" smtClean="0"/>
              <a:t>QoS</a:t>
            </a:r>
            <a:r>
              <a:rPr lang="en-US" dirty="0" smtClean="0"/>
              <a:t>) provisioning and service differentiation in wireless LANs. </a:t>
            </a:r>
          </a:p>
          <a:p>
            <a:pPr algn="just"/>
            <a:r>
              <a:rPr lang="en-US" dirty="0" smtClean="0"/>
              <a:t>Work is in progress in this regard.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802.11f</a:t>
            </a:r>
            <a:endParaRPr lang="en-US" dirty="0"/>
          </a:p>
        </p:txBody>
      </p:sp>
      <p:sp>
        <p:nvSpPr>
          <p:cNvPr id="3" name="Content Placeholder 2"/>
          <p:cNvSpPr>
            <a:spLocks noGrp="1"/>
          </p:cNvSpPr>
          <p:nvPr>
            <p:ph idx="1"/>
          </p:nvPr>
        </p:nvSpPr>
        <p:spPr/>
        <p:txBody>
          <a:bodyPr>
            <a:normAutofit/>
          </a:bodyPr>
          <a:lstStyle/>
          <a:p>
            <a:pPr algn="just"/>
            <a:r>
              <a:rPr lang="en-US" dirty="0" smtClean="0"/>
              <a:t>This group was created for developing specifications for implementing access points and distribution systems following the 802.11 standard, so that interoperability problems between devices manufactured by different vendors do not arise.</a:t>
            </a:r>
          </a:p>
          <a:p>
            <a:pPr algn="just"/>
            <a:r>
              <a:rPr lang="en-US" dirty="0" smtClean="0"/>
              <a:t>This standard was published in 2003.</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802.11g</a:t>
            </a:r>
            <a:endParaRPr lang="en-US" dirty="0"/>
          </a:p>
        </p:txBody>
      </p:sp>
      <p:sp>
        <p:nvSpPr>
          <p:cNvPr id="3" name="Content Placeholder 2"/>
          <p:cNvSpPr>
            <a:spLocks noGrp="1"/>
          </p:cNvSpPr>
          <p:nvPr>
            <p:ph idx="1"/>
          </p:nvPr>
        </p:nvSpPr>
        <p:spPr/>
        <p:txBody>
          <a:bodyPr>
            <a:normAutofit/>
          </a:bodyPr>
          <a:lstStyle/>
          <a:p>
            <a:pPr algn="just"/>
            <a:r>
              <a:rPr lang="en-US" dirty="0" smtClean="0"/>
              <a:t>This group was involved in extending the 802.11b standard to support high-speed transmissions of up to 54 Mbps in the 5 GHz frequency band, while maintaining backward compatibility with current 802.11b devices.</a:t>
            </a:r>
          </a:p>
          <a:p>
            <a:pPr algn="just"/>
            <a:r>
              <a:rPr lang="en-US" dirty="0" smtClean="0"/>
              <a:t>The 802.11g standard was published in 2003.</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802.11h</a:t>
            </a:r>
            <a:endParaRPr lang="en-US" dirty="0"/>
          </a:p>
        </p:txBody>
      </p:sp>
      <p:sp>
        <p:nvSpPr>
          <p:cNvPr id="3" name="Content Placeholder 2"/>
          <p:cNvSpPr>
            <a:spLocks noGrp="1"/>
          </p:cNvSpPr>
          <p:nvPr>
            <p:ph idx="1"/>
          </p:nvPr>
        </p:nvSpPr>
        <p:spPr/>
        <p:txBody>
          <a:bodyPr>
            <a:normAutofit/>
          </a:bodyPr>
          <a:lstStyle/>
          <a:p>
            <a:pPr algn="just"/>
            <a:r>
              <a:rPr lang="en-US" dirty="0" smtClean="0"/>
              <a:t>This is supplementary to the 802.11 standard.</a:t>
            </a:r>
          </a:p>
          <a:p>
            <a:pPr algn="just"/>
            <a:r>
              <a:rPr lang="en-US" dirty="0" smtClean="0"/>
              <a:t>It was developed in order for the MAC layer to comply with European regulations for 5 GHz wireless LANs, which require products to have mechanisms for transmission power control and dynamic frequency selection.</a:t>
            </a:r>
          </a:p>
          <a:p>
            <a:pPr algn="just"/>
            <a:r>
              <a:rPr lang="en-US" dirty="0" smtClean="0"/>
              <a:t>The standard was published in 2003.</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802.11i</a:t>
            </a:r>
            <a:endParaRPr lang="en-US" dirty="0"/>
          </a:p>
        </p:txBody>
      </p:sp>
      <p:sp>
        <p:nvSpPr>
          <p:cNvPr id="3" name="Content Placeholder 2"/>
          <p:cNvSpPr>
            <a:spLocks noGrp="1"/>
          </p:cNvSpPr>
          <p:nvPr>
            <p:ph idx="1"/>
          </p:nvPr>
        </p:nvSpPr>
        <p:spPr/>
        <p:txBody>
          <a:bodyPr>
            <a:normAutofit/>
          </a:bodyPr>
          <a:lstStyle/>
          <a:p>
            <a:pPr algn="just"/>
            <a:r>
              <a:rPr lang="en-US" dirty="0" smtClean="0"/>
              <a:t>This group is working on mechanisms for enhancing security in the 802.11 standard.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IEEE 802 NETWORKING STANDARD</a:t>
            </a:r>
            <a:endParaRPr lang="en-US" dirty="0"/>
          </a:p>
        </p:txBody>
      </p:sp>
      <p:sp>
        <p:nvSpPr>
          <p:cNvPr id="3" name="Content Placeholder 2"/>
          <p:cNvSpPr>
            <a:spLocks noGrp="1"/>
          </p:cNvSpPr>
          <p:nvPr>
            <p:ph idx="1"/>
          </p:nvPr>
        </p:nvSpPr>
        <p:spPr/>
        <p:txBody>
          <a:bodyPr>
            <a:normAutofit fontScale="85000" lnSpcReduction="20000"/>
          </a:bodyPr>
          <a:lstStyle/>
          <a:p>
            <a:pPr lvl="1"/>
            <a:r>
              <a:rPr lang="en-US" dirty="0" smtClean="0"/>
              <a:t>802.8 - fiber optic LANs and MANs</a:t>
            </a:r>
          </a:p>
          <a:p>
            <a:pPr lvl="1"/>
            <a:r>
              <a:rPr lang="en-US" dirty="0" smtClean="0"/>
              <a:t>802.9 - integrated (voice/data) services LANs and MANs</a:t>
            </a:r>
          </a:p>
          <a:p>
            <a:pPr lvl="1"/>
            <a:r>
              <a:rPr lang="en-US" dirty="0" smtClean="0"/>
              <a:t>802.10 - security in LANs and MANs</a:t>
            </a:r>
          </a:p>
          <a:p>
            <a:pPr lvl="1"/>
            <a:r>
              <a:rPr lang="en-US" b="1" dirty="0" smtClean="0">
                <a:solidFill>
                  <a:srgbClr val="FF0000"/>
                </a:solidFill>
              </a:rPr>
              <a:t>802.11 - wireless LANs</a:t>
            </a:r>
          </a:p>
          <a:p>
            <a:pPr lvl="1"/>
            <a:r>
              <a:rPr lang="en-US" dirty="0" smtClean="0"/>
              <a:t>802.12 – demand priority access LANs</a:t>
            </a:r>
          </a:p>
          <a:p>
            <a:pPr lvl="1"/>
            <a:r>
              <a:rPr lang="en-US" dirty="0" smtClean="0"/>
              <a:t>802.15 - wireless PANs</a:t>
            </a:r>
          </a:p>
          <a:p>
            <a:pPr lvl="1"/>
            <a:r>
              <a:rPr lang="en-US" dirty="0" smtClean="0"/>
              <a:t>802.16 - broadband wireless MANs</a:t>
            </a:r>
          </a:p>
          <a:p>
            <a:pPr algn="just"/>
            <a:r>
              <a:rPr lang="en-US" dirty="0" smtClean="0"/>
              <a:t>The IEEE 802 standard deals with the data link layer and the physical layer of the OSI reference model.</a:t>
            </a:r>
          </a:p>
          <a:p>
            <a:pPr algn="just"/>
            <a:r>
              <a:rPr lang="en-US" dirty="0" smtClean="0"/>
              <a:t>It defines rules for cabling, signaling, and media access control, which assure interoperability between network products manufactured by different vendors.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802.11j</a:t>
            </a:r>
            <a:endParaRPr lang="en-US" dirty="0"/>
          </a:p>
        </p:txBody>
      </p:sp>
      <p:sp>
        <p:nvSpPr>
          <p:cNvPr id="3" name="Content Placeholder 2"/>
          <p:cNvSpPr>
            <a:spLocks noGrp="1"/>
          </p:cNvSpPr>
          <p:nvPr>
            <p:ph idx="1"/>
          </p:nvPr>
        </p:nvSpPr>
        <p:spPr/>
        <p:txBody>
          <a:bodyPr>
            <a:normAutofit/>
          </a:bodyPr>
          <a:lstStyle/>
          <a:p>
            <a:pPr algn="just"/>
            <a:r>
              <a:rPr lang="en-US" dirty="0" smtClean="0"/>
              <a:t>This task group is working on mechanisms for enhancing the current 802.11 MAC physical layer protocols to additionally operate in the newly available Japanese 4.9 GHz and 5 GHz bands.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802.11n</a:t>
            </a:r>
            <a:endParaRPr lang="en-US" dirty="0"/>
          </a:p>
        </p:txBody>
      </p:sp>
      <p:sp>
        <p:nvSpPr>
          <p:cNvPr id="3" name="Content Placeholder 2"/>
          <p:cNvSpPr>
            <a:spLocks noGrp="1"/>
          </p:cNvSpPr>
          <p:nvPr>
            <p:ph idx="1"/>
          </p:nvPr>
        </p:nvSpPr>
        <p:spPr/>
        <p:txBody>
          <a:bodyPr/>
          <a:lstStyle/>
          <a:p>
            <a:pPr algn="just"/>
            <a:r>
              <a:rPr lang="en-US" dirty="0" smtClean="0"/>
              <a:t>The objective of this group is to define standardized modifications to the 802.11 MAC and physical layers such that modes of operation that are capable of much higher throughputs at the MAC layer, with a maximum of at least 100 Mbps, can be enabled.</a:t>
            </a:r>
          </a:p>
          <a:p>
            <a:pPr algn="just"/>
            <a:r>
              <a:rPr lang="en-US" dirty="0" smtClean="0"/>
              <a:t>Work on this is in progress.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IEEE 802.3 Standard</a:t>
            </a:r>
            <a:endParaRPr lang="en-US" dirty="0"/>
          </a:p>
        </p:txBody>
      </p:sp>
      <p:sp>
        <p:nvSpPr>
          <p:cNvPr id="3" name="Content Placeholder 2"/>
          <p:cNvSpPr>
            <a:spLocks noGrp="1"/>
          </p:cNvSpPr>
          <p:nvPr>
            <p:ph idx="1"/>
          </p:nvPr>
        </p:nvSpPr>
        <p:spPr>
          <a:xfrm>
            <a:off x="457200" y="1219200"/>
            <a:ext cx="8229600" cy="4525963"/>
          </a:xfrm>
        </p:spPr>
        <p:txBody>
          <a:bodyPr>
            <a:noAutofit/>
          </a:bodyPr>
          <a:lstStyle/>
          <a:p>
            <a:pPr algn="just"/>
            <a:r>
              <a:rPr lang="en-US" sz="2800" dirty="0" smtClean="0"/>
              <a:t>IEEE 802.3 is a standard for CSMA/CD networks &amp; It is commonly referred as Ethernet standard.</a:t>
            </a:r>
          </a:p>
          <a:p>
            <a:pPr algn="just"/>
            <a:r>
              <a:rPr lang="en-US" sz="2800" dirty="0" smtClean="0"/>
              <a:t>IEEE </a:t>
            </a:r>
            <a:r>
              <a:rPr lang="en-US" sz="2800" dirty="0" smtClean="0"/>
              <a:t>802.3 defines the physical layer and the MAC </a:t>
            </a:r>
            <a:r>
              <a:rPr lang="en-US" sz="2800" dirty="0" err="1" smtClean="0"/>
              <a:t>sublayer</a:t>
            </a:r>
            <a:r>
              <a:rPr lang="en-US" sz="2800" dirty="0" smtClean="0"/>
              <a:t> for CSMA/CD LANs.</a:t>
            </a:r>
          </a:p>
          <a:p>
            <a:pPr algn="just"/>
            <a:r>
              <a:rPr lang="en-US" sz="2800" dirty="0" smtClean="0"/>
              <a:t>The traditional Ethernet specification supports data transmission speeds of 10 Mbps.</a:t>
            </a:r>
          </a:p>
          <a:p>
            <a:pPr algn="just"/>
            <a:r>
              <a:rPr lang="en-US" sz="2800" dirty="0" smtClean="0"/>
              <a:t>Additional specifications such as fast Ethernet (IEEE 802.3u) and gigabit Ethernet (IEEE 802.3z) have been published to extend the performance of traditional Ethernet up to 100 Mbps and 1,000 Mbps speeds.</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Physical Layer</a:t>
            </a:r>
            <a:endParaRPr lang="en-US" dirty="0"/>
          </a:p>
        </p:txBody>
      </p:sp>
      <p:sp>
        <p:nvSpPr>
          <p:cNvPr id="3" name="Content Placeholder 2"/>
          <p:cNvSpPr>
            <a:spLocks noGrp="1"/>
          </p:cNvSpPr>
          <p:nvPr>
            <p:ph idx="1"/>
          </p:nvPr>
        </p:nvSpPr>
        <p:spPr/>
        <p:txBody>
          <a:bodyPr/>
          <a:lstStyle/>
          <a:p>
            <a:pPr algn="just"/>
            <a:r>
              <a:rPr lang="en-US" dirty="0" smtClean="0"/>
              <a:t>Four types of cabling have been specified in the 802.3 standard.</a:t>
            </a:r>
          </a:p>
          <a:p>
            <a:pPr algn="just"/>
            <a:r>
              <a:rPr lang="en-US" dirty="0" smtClean="0"/>
              <a:t>They use the following physical transmission media:</a:t>
            </a:r>
          </a:p>
          <a:p>
            <a:pPr lvl="1" algn="just"/>
            <a:r>
              <a:rPr lang="en-US" dirty="0" smtClean="0"/>
              <a:t>thick coaxial</a:t>
            </a:r>
          </a:p>
          <a:p>
            <a:pPr lvl="1" algn="just"/>
            <a:r>
              <a:rPr lang="en-US" dirty="0" smtClean="0"/>
              <a:t>thin coaxial</a:t>
            </a:r>
          </a:p>
          <a:p>
            <a:pPr lvl="1" algn="just"/>
            <a:r>
              <a:rPr lang="en-US" dirty="0" smtClean="0"/>
              <a:t>twisted pair</a:t>
            </a:r>
          </a:p>
          <a:p>
            <a:pPr lvl="1" algn="just"/>
            <a:r>
              <a:rPr lang="en-US" dirty="0" smtClean="0"/>
              <a:t>optic fiber</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dirty="0"/>
              <a:t>T</a:t>
            </a:r>
            <a:r>
              <a:rPr lang="en-US" sz="4400" dirty="0" smtClean="0"/>
              <a:t>hin coaxial</a:t>
            </a:r>
            <a:endParaRPr lang="en-US" sz="4400"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first type of cabling called 10Base2 or thin Ethernet uses thin coaxial cable.</a:t>
            </a:r>
          </a:p>
          <a:p>
            <a:pPr algn="just"/>
            <a:r>
              <a:rPr lang="en-US" dirty="0" smtClean="0"/>
              <a:t>Until recently, this was the most popular 802.3 cable because it was cheap and since standard BNC </a:t>
            </a:r>
            <a:r>
              <a:rPr lang="en-US" dirty="0" smtClean="0"/>
              <a:t>(British </a:t>
            </a:r>
            <a:r>
              <a:rPr lang="en-US" dirty="0" smtClean="0"/>
              <a:t>Naval Connector) connectors, rather than vampire taps, were used to form T-junctions, the quality of the connection between the computer and the coaxial cable was good.</a:t>
            </a:r>
          </a:p>
          <a:p>
            <a:pPr algn="just"/>
            <a:r>
              <a:rPr lang="en-US" dirty="0" smtClean="0"/>
              <a:t>I</a:t>
            </a:r>
            <a:r>
              <a:rPr lang="en-US" dirty="0" smtClean="0"/>
              <a:t>t </a:t>
            </a:r>
            <a:r>
              <a:rPr lang="en-US" dirty="0" smtClean="0"/>
              <a:t>operates at 10 Mbps, uses baseband signaling, and can support LAN segments (a LAN segment is a single section of network media that connects computers/nodes) of lengths up to 200 m.</a:t>
            </a:r>
          </a:p>
          <a:p>
            <a:pPr algn="just"/>
            <a:r>
              <a:rPr lang="en-US" dirty="0" smtClean="0"/>
              <a:t>Each segment can have up to 30 nodes.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Thick coaxial</a:t>
            </a:r>
            <a:endParaRPr lang="en-US"/>
          </a:p>
        </p:txBody>
      </p:sp>
      <p:sp>
        <p:nvSpPr>
          <p:cNvPr id="3" name="Content Placeholder 2"/>
          <p:cNvSpPr>
            <a:spLocks noGrp="1"/>
          </p:cNvSpPr>
          <p:nvPr>
            <p:ph idx="1"/>
          </p:nvPr>
        </p:nvSpPr>
        <p:spPr/>
        <p:txBody>
          <a:bodyPr>
            <a:normAutofit fontScale="77500" lnSpcReduction="20000"/>
          </a:bodyPr>
          <a:lstStyle/>
          <a:p>
            <a:pPr algn="just"/>
            <a:r>
              <a:rPr lang="en-US" dirty="0" smtClean="0"/>
              <a:t>The second type of cabling, which uses thick coaxial cable, is called 10Base5 cabling. It is commonly referred to as </a:t>
            </a:r>
            <a:r>
              <a:rPr lang="en-US" dirty="0" smtClean="0">
                <a:solidFill>
                  <a:srgbClr val="FF0000"/>
                </a:solidFill>
              </a:rPr>
              <a:t>thick Ethernet</a:t>
            </a:r>
            <a:r>
              <a:rPr lang="en-US" dirty="0" smtClean="0"/>
              <a:t>.</a:t>
            </a:r>
          </a:p>
          <a:p>
            <a:pPr algn="just"/>
            <a:r>
              <a:rPr lang="en-US" dirty="0" smtClean="0"/>
              <a:t>Connections are made using vampire taps, </a:t>
            </a:r>
            <a:r>
              <a:rPr lang="en-US" dirty="0" err="1" smtClean="0"/>
              <a:t>i.e</a:t>
            </a:r>
            <a:r>
              <a:rPr lang="en-US" dirty="0" smtClean="0"/>
              <a:t>, the connection is made by forcing a pin halfway into the coaxial cable’s core.</a:t>
            </a:r>
          </a:p>
          <a:p>
            <a:pPr algn="just"/>
            <a:r>
              <a:rPr lang="en-US" dirty="0" smtClean="0"/>
              <a:t>This results in a poor connection between the computer and the coaxial cable.</a:t>
            </a:r>
          </a:p>
          <a:p>
            <a:pPr algn="just"/>
            <a:r>
              <a:rPr lang="en-US" dirty="0" smtClean="0"/>
              <a:t>This system is called 10Base5 as it operates at 10 Mbps, uses baseband signaling (i.e., the signal is transmitted at its original frequency without using any modulation), and supports LAN segments of lengths up to 500 meters.</a:t>
            </a:r>
          </a:p>
          <a:p>
            <a:pPr algn="just"/>
            <a:r>
              <a:rPr lang="en-US" dirty="0" smtClean="0"/>
              <a:t>It can support up to 100 nodes per segment.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Twisted pair</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In the above two cabling techniques, detecting cable breaks, bad taps, or loose connections could be very tedious.</a:t>
            </a:r>
          </a:p>
          <a:p>
            <a:pPr algn="just"/>
            <a:r>
              <a:rPr lang="en-US" dirty="0" smtClean="0"/>
              <a:t>These problems with coaxial cabling systems made people switch to the 10Base-T cabling system.</a:t>
            </a:r>
          </a:p>
          <a:p>
            <a:pPr algn="just"/>
            <a:r>
              <a:rPr lang="en-US" dirty="0" smtClean="0"/>
              <a:t>In the 10Base-T system each node has a separate cable connecting it to a central hub. </a:t>
            </a:r>
          </a:p>
          <a:p>
            <a:pPr algn="just"/>
            <a:r>
              <a:rPr lang="en-US" dirty="0" smtClean="0"/>
              <a:t>Unshielded twisted pair (UTP) is the most commonly used cable for this system. </a:t>
            </a:r>
          </a:p>
          <a:p>
            <a:pPr algn="just"/>
            <a:r>
              <a:rPr lang="en-US" dirty="0" smtClean="0"/>
              <a:t>10Base-T supports a maximum segment length of 100 m with a maximum of 1,024 nodes per segment.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Optic Fiber</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fourth cabling technique, called 10Base-F, uses fiber optic cable.</a:t>
            </a:r>
          </a:p>
          <a:p>
            <a:pPr algn="just"/>
            <a:r>
              <a:rPr lang="en-US" dirty="0" smtClean="0"/>
              <a:t>10Base-F is costlier compared to the other three schemes.</a:t>
            </a:r>
          </a:p>
          <a:p>
            <a:pPr algn="just"/>
            <a:r>
              <a:rPr lang="en-US" dirty="0" smtClean="0"/>
              <a:t>It offers excellent noise immunity. </a:t>
            </a:r>
          </a:p>
          <a:p>
            <a:pPr algn="just"/>
            <a:r>
              <a:rPr lang="en-US" dirty="0" smtClean="0"/>
              <a:t>It is the preferred cabling system when the distance between two connecting points is large.  </a:t>
            </a:r>
          </a:p>
          <a:p>
            <a:pPr algn="just"/>
            <a:r>
              <a:rPr lang="en-US" dirty="0" smtClean="0"/>
              <a:t>It can support segments of lengths up to 2000 m, with a maximum of 1,024 nodes per segment.</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2570</TotalTime>
  <Words>1881</Words>
  <Application>Microsoft Office PowerPoint</Application>
  <PresentationFormat>On-screen Show (4:3)</PresentationFormat>
  <Paragraphs>160</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IEEE 802 Networking Standards</vt:lpstr>
      <vt:lpstr>IEEE 802 NETWORKING STANDARD</vt:lpstr>
      <vt:lpstr>IEEE 802 NETWORKING STANDARD</vt:lpstr>
      <vt:lpstr>IEEE 802.3 Standard</vt:lpstr>
      <vt:lpstr>Physical Layer</vt:lpstr>
      <vt:lpstr>Thin coaxial</vt:lpstr>
      <vt:lpstr>Thick coaxial</vt:lpstr>
      <vt:lpstr>Twisted pair</vt:lpstr>
      <vt:lpstr>Optic Fiber</vt:lpstr>
      <vt:lpstr>Table 1.3. Physical layer cabling</vt:lpstr>
      <vt:lpstr>MAC Sublayer</vt:lpstr>
      <vt:lpstr>MAC Sublayer</vt:lpstr>
      <vt:lpstr>MAC Sublayer</vt:lpstr>
      <vt:lpstr>MAC Sublayer</vt:lpstr>
      <vt:lpstr>IEEE 802.11 Standard</vt:lpstr>
      <vt:lpstr>IEEE 802.11 Standard</vt:lpstr>
      <vt:lpstr>Physical Layer</vt:lpstr>
      <vt:lpstr>MAC Sublayer</vt:lpstr>
      <vt:lpstr>802.11 Task Groups</vt:lpstr>
      <vt:lpstr>802.11</vt:lpstr>
      <vt:lpstr>802.11a</vt:lpstr>
      <vt:lpstr>802.11b</vt:lpstr>
      <vt:lpstr>802.11c</vt:lpstr>
      <vt:lpstr>802.11d</vt:lpstr>
      <vt:lpstr>802.11e</vt:lpstr>
      <vt:lpstr>802.11f</vt:lpstr>
      <vt:lpstr>802.11g</vt:lpstr>
      <vt:lpstr>802.11h</vt:lpstr>
      <vt:lpstr>802.11i</vt:lpstr>
      <vt:lpstr>802.11j</vt:lpstr>
      <vt:lpstr>802.11n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IEEE 802 Networking Standards</dc:title>
  <dc:creator>AVINASH</dc:creator>
  <cp:lastModifiedBy>AVINASH</cp:lastModifiedBy>
  <cp:revision>46</cp:revision>
  <dcterms:created xsi:type="dcterms:W3CDTF">2006-08-16T00:00:00Z</dcterms:created>
  <dcterms:modified xsi:type="dcterms:W3CDTF">2022-10-12T10:23:14Z</dcterms:modified>
</cp:coreProperties>
</file>