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6" r:id="rId14"/>
    <p:sldId id="269" r:id="rId15"/>
    <p:sldId id="270" r:id="rId16"/>
    <p:sldId id="271" r:id="rId17"/>
    <p:sldId id="272" r:id="rId18"/>
    <p:sldId id="273" r:id="rId19"/>
    <p:sldId id="275" r:id="rId20"/>
    <p:sldId id="276" r:id="rId21"/>
    <p:sldId id="274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N" dirty="0" smtClean="0"/>
              <a:t>Modulation Techniques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Frequency Modulation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en-US" dirty="0" smtClean="0"/>
              <a:t>In </a:t>
            </a:r>
            <a:r>
              <a:rPr lang="en-US" dirty="0" smtClean="0"/>
              <a:t>frequency modulation (FM), the amplitude of the modulated signal is kept </a:t>
            </a:r>
            <a:r>
              <a:rPr lang="en-US" dirty="0" smtClean="0"/>
              <a:t>constant, while </a:t>
            </a:r>
            <a:r>
              <a:rPr lang="en-US" dirty="0" smtClean="0"/>
              <a:t>the instantaneous frequency is altered to reflect the information </a:t>
            </a:r>
            <a:r>
              <a:rPr lang="en-US" dirty="0" smtClean="0"/>
              <a:t>signal </a:t>
            </a:r>
            <a:r>
              <a:rPr lang="en-US" dirty="0" smtClean="0"/>
              <a:t>that is being transmitted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Frequency </a:t>
            </a:r>
            <a:r>
              <a:rPr lang="en-US" dirty="0" smtClean="0"/>
              <a:t>modulation follows Equation </a:t>
            </a:r>
            <a:r>
              <a:rPr lang="en-US" dirty="0" smtClean="0">
                <a:solidFill>
                  <a:srgbClr val="FF0000"/>
                </a:solidFill>
              </a:rPr>
              <a:t>AM</a:t>
            </a:r>
            <a:r>
              <a:rPr lang="en-US" dirty="0" smtClean="0"/>
              <a:t> </a:t>
            </a:r>
            <a:r>
              <a:rPr lang="en-US" dirty="0" smtClean="0"/>
              <a:t>with </a:t>
            </a:r>
            <a:r>
              <a:rPr lang="en-US" dirty="0" smtClean="0"/>
              <a:t>the condition </a:t>
            </a:r>
            <a:r>
              <a:rPr lang="en-US" dirty="0" smtClean="0"/>
              <a:t>that the derivative of the phase, that is, </a:t>
            </a:r>
            <a:r>
              <a:rPr lang="en-US" dirty="0" smtClean="0"/>
              <a:t>Φ`(t</a:t>
            </a:r>
            <a:r>
              <a:rPr lang="en-US" dirty="0" smtClean="0"/>
              <a:t>), is proportional to the </a:t>
            </a:r>
            <a:r>
              <a:rPr lang="en-US" dirty="0" smtClean="0"/>
              <a:t>information signal </a:t>
            </a:r>
            <a:r>
              <a:rPr lang="en-US" dirty="0" smtClean="0"/>
              <a:t>x(t). </a:t>
            </a:r>
            <a:endParaRPr lang="en-US" dirty="0" smtClean="0"/>
          </a:p>
          <a:p>
            <a:pPr algn="just"/>
            <a:r>
              <a:rPr lang="en-US" dirty="0" smtClean="0"/>
              <a:t>Since </a:t>
            </a:r>
            <a:r>
              <a:rPr lang="en-US" dirty="0" smtClean="0"/>
              <a:t>frequency can also be defined as the rate of change of </a:t>
            </a:r>
            <a:r>
              <a:rPr lang="en-US" dirty="0" smtClean="0"/>
              <a:t>phase of </a:t>
            </a:r>
            <a:r>
              <a:rPr lang="en-US" dirty="0" smtClean="0"/>
              <a:t>the signal, here </a:t>
            </a:r>
            <a:r>
              <a:rPr lang="en-US" dirty="0" smtClean="0"/>
              <a:t>Φ`(</a:t>
            </a:r>
            <a:r>
              <a:rPr lang="en-US" dirty="0" smtClean="0"/>
              <a:t>t) represents the deviation of the instantaneous frequency </a:t>
            </a:r>
            <a:r>
              <a:rPr lang="en-US" dirty="0" smtClean="0"/>
              <a:t>of the </a:t>
            </a:r>
            <a:r>
              <a:rPr lang="en-US" dirty="0" smtClean="0"/>
              <a:t>modulated signal from that of the carrier signal. 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Frequency Modulation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dirty="0" smtClean="0"/>
              <a:t>In FM, this Φ`(t) is directly proportional to the information signal/modulating signal. It can be represented </a:t>
            </a:r>
            <a:r>
              <a:rPr lang="en-US" dirty="0" smtClean="0"/>
              <a:t>as </a:t>
            </a:r>
            <a:r>
              <a:rPr lang="en-US" dirty="0" smtClean="0"/>
              <a:t>Φ`(t) = </a:t>
            </a:r>
            <a:r>
              <a:rPr lang="en-US" dirty="0" err="1" smtClean="0"/>
              <a:t>n</a:t>
            </a:r>
            <a:r>
              <a:rPr lang="en-US" baseline="-25000" dirty="0" err="1" smtClean="0"/>
              <a:t>f</a:t>
            </a:r>
            <a:r>
              <a:rPr lang="en-US" dirty="0" err="1" smtClean="0"/>
              <a:t>x</a:t>
            </a:r>
            <a:r>
              <a:rPr lang="en-US" dirty="0" smtClean="0"/>
              <a:t>(t)</a:t>
            </a:r>
          </a:p>
          <a:p>
            <a:pPr algn="just"/>
            <a:r>
              <a:rPr lang="en-US" dirty="0" smtClean="0"/>
              <a:t>Where </a:t>
            </a:r>
            <a:r>
              <a:rPr lang="en-US" dirty="0" err="1" smtClean="0"/>
              <a:t>n</a:t>
            </a:r>
            <a:r>
              <a:rPr lang="en-US" baseline="-25000" dirty="0" err="1" smtClean="0"/>
              <a:t>f</a:t>
            </a:r>
            <a:r>
              <a:rPr lang="en-US" dirty="0" smtClean="0"/>
              <a:t> </a:t>
            </a:r>
            <a:r>
              <a:rPr lang="en-US" dirty="0" smtClean="0"/>
              <a:t>is a constant, known as the frequency modulation index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Below figure shows the FM modulated signal.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57910"/>
          <a:stretch>
            <a:fillRect/>
          </a:stretch>
        </p:blipFill>
        <p:spPr bwMode="auto">
          <a:xfrm>
            <a:off x="1981200" y="0"/>
            <a:ext cx="5180054" cy="3657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 t="69610"/>
          <a:stretch>
            <a:fillRect/>
          </a:stretch>
        </p:blipFill>
        <p:spPr bwMode="auto">
          <a:xfrm>
            <a:off x="1981200" y="3657600"/>
            <a:ext cx="5231423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Phase </a:t>
            </a:r>
            <a:r>
              <a:rPr lang="en-US" b="1" dirty="0" smtClean="0"/>
              <a:t>Modulation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en-US" dirty="0" smtClean="0"/>
              <a:t>In </a:t>
            </a:r>
            <a:r>
              <a:rPr lang="en-US" dirty="0" smtClean="0"/>
              <a:t>phase modulation (PM), the phase of the modulated signal Φ(t) is directly </a:t>
            </a:r>
            <a:r>
              <a:rPr lang="en-US" dirty="0" smtClean="0"/>
              <a:t>proportional to </a:t>
            </a:r>
            <a:r>
              <a:rPr lang="en-US" dirty="0" smtClean="0"/>
              <a:t>the information signal x(t</a:t>
            </a:r>
            <a:r>
              <a:rPr lang="en-US" dirty="0" smtClean="0"/>
              <a:t>).</a:t>
            </a:r>
          </a:p>
          <a:p>
            <a:pPr algn="just"/>
            <a:r>
              <a:rPr lang="en-US" dirty="0" smtClean="0"/>
              <a:t>It </a:t>
            </a:r>
            <a:r>
              <a:rPr lang="en-US" dirty="0" smtClean="0"/>
              <a:t>is represented </a:t>
            </a:r>
            <a:r>
              <a:rPr lang="en-US" dirty="0" smtClean="0"/>
              <a:t>as </a:t>
            </a:r>
            <a:r>
              <a:rPr lang="el-GR" dirty="0" smtClean="0"/>
              <a:t>Φ(</a:t>
            </a:r>
            <a:r>
              <a:rPr lang="en-US" dirty="0" smtClean="0"/>
              <a:t>t) = </a:t>
            </a:r>
            <a:r>
              <a:rPr lang="en-US" dirty="0" err="1" smtClean="0"/>
              <a:t>n</a:t>
            </a:r>
            <a:r>
              <a:rPr lang="en-US" baseline="-25000" dirty="0" err="1" smtClean="0"/>
              <a:t>p</a:t>
            </a:r>
            <a:r>
              <a:rPr lang="en-US" dirty="0" err="1" smtClean="0"/>
              <a:t>x</a:t>
            </a:r>
            <a:r>
              <a:rPr lang="en-US" dirty="0" smtClean="0"/>
              <a:t>(t)</a:t>
            </a:r>
            <a:endParaRPr lang="en-US" dirty="0" smtClean="0"/>
          </a:p>
          <a:p>
            <a:pPr algn="just"/>
            <a:r>
              <a:rPr lang="en-US" dirty="0" smtClean="0"/>
              <a:t>where </a:t>
            </a:r>
            <a:r>
              <a:rPr lang="en-US" dirty="0" err="1" smtClean="0"/>
              <a:t>n</a:t>
            </a:r>
            <a:r>
              <a:rPr lang="en-US" baseline="-25000" dirty="0" err="1" smtClean="0"/>
              <a:t>p</a:t>
            </a:r>
            <a:r>
              <a:rPr lang="en-US" dirty="0" smtClean="0"/>
              <a:t> </a:t>
            </a:r>
            <a:r>
              <a:rPr lang="en-US" dirty="0" smtClean="0"/>
              <a:t>is a constant, known as the phase modulation index. </a:t>
            </a:r>
            <a:endParaRPr lang="en-US" dirty="0" smtClean="0"/>
          </a:p>
          <a:p>
            <a:pPr algn="just"/>
            <a:r>
              <a:rPr lang="en-US" dirty="0" smtClean="0"/>
              <a:t>It </a:t>
            </a:r>
            <a:r>
              <a:rPr lang="en-US" dirty="0" smtClean="0"/>
              <a:t>can be </a:t>
            </a:r>
            <a:r>
              <a:rPr lang="en-US" dirty="0" smtClean="0"/>
              <a:t>seen from </a:t>
            </a:r>
            <a:r>
              <a:rPr lang="en-US" dirty="0" smtClean="0"/>
              <a:t>Equation </a:t>
            </a:r>
            <a:r>
              <a:rPr lang="en-US" dirty="0" smtClean="0"/>
              <a:t>AM </a:t>
            </a:r>
            <a:r>
              <a:rPr lang="en-US" dirty="0" smtClean="0"/>
              <a:t>that [</a:t>
            </a:r>
            <a:r>
              <a:rPr lang="en-US" dirty="0" smtClean="0"/>
              <a:t>2πf</a:t>
            </a:r>
            <a:r>
              <a:rPr lang="en-US" baseline="-25000" dirty="0" smtClean="0"/>
              <a:t>c</a:t>
            </a:r>
            <a:r>
              <a:rPr lang="en-US" dirty="0" smtClean="0"/>
              <a:t>t+Φ(t</a:t>
            </a:r>
            <a:r>
              <a:rPr lang="en-US" dirty="0" smtClean="0"/>
              <a:t>)] is the phase of the modulated signal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The instantaneous </a:t>
            </a:r>
            <a:r>
              <a:rPr lang="en-US" dirty="0" smtClean="0"/>
              <a:t>phase deviation of the modulated signal from the carrier signal </a:t>
            </a:r>
            <a:r>
              <a:rPr lang="en-US" dirty="0" smtClean="0"/>
              <a:t>is Φ(t</a:t>
            </a:r>
            <a:r>
              <a:rPr lang="en-US" dirty="0" smtClean="0"/>
              <a:t>). </a:t>
            </a:r>
            <a:endParaRPr lang="en-US" dirty="0" smtClean="0"/>
          </a:p>
          <a:p>
            <a:pPr algn="just"/>
            <a:r>
              <a:rPr lang="en-US" dirty="0" smtClean="0"/>
              <a:t>In </a:t>
            </a:r>
            <a:r>
              <a:rPr lang="en-US" dirty="0" smtClean="0"/>
              <a:t>PM, this Φ(t) is proportional to the information signal/modulating signal.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2. Digital Modulation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en-US" dirty="0" smtClean="0"/>
              <a:t>Digital modulation </a:t>
            </a:r>
            <a:r>
              <a:rPr lang="en-US" dirty="0" smtClean="0"/>
              <a:t>schemes are used for transmitting digital signals that consist </a:t>
            </a:r>
            <a:r>
              <a:rPr lang="en-US" dirty="0" smtClean="0"/>
              <a:t>of a </a:t>
            </a:r>
            <a:r>
              <a:rPr lang="en-US" dirty="0" smtClean="0"/>
              <a:t>sequence of 0 and 1 bits. </a:t>
            </a:r>
            <a:endParaRPr lang="en-US" dirty="0" smtClean="0"/>
          </a:p>
          <a:p>
            <a:pPr algn="just"/>
            <a:r>
              <a:rPr lang="en-US" dirty="0" smtClean="0"/>
              <a:t>As </a:t>
            </a:r>
            <a:r>
              <a:rPr lang="en-US" dirty="0" smtClean="0"/>
              <a:t>in </a:t>
            </a:r>
            <a:r>
              <a:rPr lang="en-US" dirty="0" smtClean="0"/>
              <a:t>analog modulation</a:t>
            </a:r>
            <a:r>
              <a:rPr lang="en-US" dirty="0" smtClean="0"/>
              <a:t>, digital modulation also </a:t>
            </a:r>
            <a:r>
              <a:rPr lang="en-US" dirty="0" smtClean="0"/>
              <a:t>changes a </a:t>
            </a:r>
            <a:r>
              <a:rPr lang="en-US" dirty="0" smtClean="0"/>
              <a:t>certain property of the carrier signal. </a:t>
            </a:r>
            <a:endParaRPr lang="en-US" dirty="0" smtClean="0"/>
          </a:p>
          <a:p>
            <a:pPr algn="just"/>
            <a:r>
              <a:rPr lang="en-US" dirty="0" smtClean="0"/>
              <a:t>The </a:t>
            </a:r>
            <a:r>
              <a:rPr lang="en-US" dirty="0" smtClean="0"/>
              <a:t>main difference between analog </a:t>
            </a:r>
            <a:r>
              <a:rPr lang="en-US" dirty="0" smtClean="0"/>
              <a:t>and digital </a:t>
            </a:r>
            <a:r>
              <a:rPr lang="en-US" dirty="0" smtClean="0"/>
              <a:t>modulation is that while the changes occur in a continuous manner in </a:t>
            </a:r>
            <a:r>
              <a:rPr lang="en-US" dirty="0" smtClean="0"/>
              <a:t>analog modulation</a:t>
            </a:r>
            <a:r>
              <a:rPr lang="en-US" dirty="0" smtClean="0"/>
              <a:t>, they occur at discrete time intervals </a:t>
            </a:r>
            <a:r>
              <a:rPr lang="en-US" dirty="0" smtClean="0"/>
              <a:t>in digital modulation.</a:t>
            </a:r>
          </a:p>
          <a:p>
            <a:pPr algn="just"/>
            <a:r>
              <a:rPr lang="en-US" dirty="0" smtClean="0"/>
              <a:t>The number of </a:t>
            </a:r>
            <a:r>
              <a:rPr lang="en-US" dirty="0" smtClean="0"/>
              <a:t>such changes per second is known as the baud rate of the signal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Some </a:t>
            </a:r>
            <a:r>
              <a:rPr lang="en-US" dirty="0" smtClean="0"/>
              <a:t>of </a:t>
            </a:r>
            <a:r>
              <a:rPr lang="en-US" dirty="0" smtClean="0"/>
              <a:t>the basic </a:t>
            </a:r>
            <a:r>
              <a:rPr lang="en-US" dirty="0" smtClean="0"/>
              <a:t>digital modulation techniques </a:t>
            </a:r>
            <a:r>
              <a:rPr lang="en-US" dirty="0" smtClean="0"/>
              <a:t>are –</a:t>
            </a:r>
          </a:p>
          <a:p>
            <a:pPr marL="688975" indent="-344488" algn="just">
              <a:buFont typeface="+mj-lt"/>
              <a:buAutoNum type="arabicPeriod"/>
            </a:pPr>
            <a:r>
              <a:rPr lang="en-US" dirty="0" smtClean="0"/>
              <a:t>Amplitude </a:t>
            </a:r>
            <a:r>
              <a:rPr lang="en-US" dirty="0" smtClean="0"/>
              <a:t>shift </a:t>
            </a:r>
            <a:r>
              <a:rPr lang="en-US" dirty="0" smtClean="0"/>
              <a:t>keying</a:t>
            </a:r>
          </a:p>
          <a:p>
            <a:pPr marL="688975" indent="-344488" algn="just">
              <a:buFont typeface="+mj-lt"/>
              <a:buAutoNum type="arabicPeriod"/>
            </a:pPr>
            <a:r>
              <a:rPr lang="en-US" dirty="0" smtClean="0"/>
              <a:t>Frequency shift keying</a:t>
            </a:r>
          </a:p>
          <a:p>
            <a:pPr marL="688975" indent="-344488" algn="just">
              <a:buFont typeface="+mj-lt"/>
              <a:buAutoNum type="arabicPeriod"/>
            </a:pPr>
            <a:r>
              <a:rPr lang="en-US" dirty="0" smtClean="0"/>
              <a:t>Phase </a:t>
            </a:r>
            <a:r>
              <a:rPr lang="en-US" dirty="0" smtClean="0"/>
              <a:t>shift </a:t>
            </a:r>
            <a:r>
              <a:rPr lang="en-US" dirty="0" smtClean="0"/>
              <a:t>keying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Amplitude shift </a:t>
            </a:r>
            <a:r>
              <a:rPr lang="en-US" dirty="0" smtClean="0"/>
              <a:t>keying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800" dirty="0" smtClean="0"/>
              <a:t>In amplitude shift keying (ASK), when a bit stream is transmitted, a binary 1 </a:t>
            </a:r>
            <a:r>
              <a:rPr lang="en-US" sz="2800" dirty="0" smtClean="0"/>
              <a:t>is represented </a:t>
            </a:r>
            <a:r>
              <a:rPr lang="en-US" sz="2800" dirty="0" smtClean="0"/>
              <a:t>by the presence of the carrier signal c(t) for a specified interval of </a:t>
            </a:r>
            <a:r>
              <a:rPr lang="en-US" sz="2800" dirty="0" smtClean="0"/>
              <a:t>time, and </a:t>
            </a:r>
            <a:r>
              <a:rPr lang="en-US" sz="2800" dirty="0" smtClean="0"/>
              <a:t>a binary 0 is represented by the absence of the carrier signal for the </a:t>
            </a:r>
            <a:r>
              <a:rPr lang="en-US" sz="2800" dirty="0" smtClean="0"/>
              <a:t>same interval </a:t>
            </a:r>
            <a:r>
              <a:rPr lang="en-US" sz="2800" dirty="0" smtClean="0"/>
              <a:t>of time. </a:t>
            </a:r>
            <a:endParaRPr lang="en-US" sz="2800" dirty="0" smtClean="0"/>
          </a:p>
          <a:p>
            <a:pPr algn="just"/>
            <a:r>
              <a:rPr lang="en-US" sz="2800" dirty="0" smtClean="0"/>
              <a:t>Mathematically</a:t>
            </a:r>
            <a:r>
              <a:rPr lang="en-US" sz="2800" dirty="0" smtClean="0"/>
              <a:t>, ASK can be represented as</a:t>
            </a:r>
            <a:endParaRPr lang="en-US" sz="2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5029200"/>
            <a:ext cx="536801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Amplitude shift keying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Where A</a:t>
            </a:r>
            <a:r>
              <a:rPr lang="en-US" baseline="-25000" dirty="0" smtClean="0"/>
              <a:t>c</a:t>
            </a:r>
            <a:r>
              <a:rPr lang="en-US" dirty="0" smtClean="0"/>
              <a:t> </a:t>
            </a:r>
            <a:r>
              <a:rPr lang="en-US" dirty="0" smtClean="0"/>
              <a:t>is the amplitude of the carrier signal and </a:t>
            </a:r>
            <a:r>
              <a:rPr lang="en-US" dirty="0" err="1" smtClean="0"/>
              <a:t>f</a:t>
            </a:r>
            <a:r>
              <a:rPr lang="en-US" baseline="-25000" dirty="0" err="1" smtClean="0"/>
              <a:t>c</a:t>
            </a:r>
            <a:r>
              <a:rPr lang="en-US" dirty="0" smtClean="0"/>
              <a:t> </a:t>
            </a:r>
            <a:r>
              <a:rPr lang="en-US" dirty="0" smtClean="0"/>
              <a:t>is its frequency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The result of </a:t>
            </a:r>
            <a:r>
              <a:rPr lang="en-US" dirty="0" smtClean="0"/>
              <a:t>ASK when applied to the bit pattern shown in Figure 1.4 (a) is shown </a:t>
            </a:r>
            <a:r>
              <a:rPr lang="en-US" dirty="0" smtClean="0"/>
              <a:t>in Figure </a:t>
            </a:r>
            <a:r>
              <a:rPr lang="en-US" dirty="0" smtClean="0"/>
              <a:t>1.4 (b).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Amplitude shift keying</a:t>
            </a:r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66514"/>
          <a:stretch>
            <a:fillRect/>
          </a:stretch>
        </p:blipFill>
        <p:spPr bwMode="auto">
          <a:xfrm>
            <a:off x="457200" y="923144"/>
            <a:ext cx="8153400" cy="4410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Frequency Shift Keying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en-US" dirty="0" smtClean="0"/>
              <a:t>Frequency shift keying (FSK) is done as follows. </a:t>
            </a:r>
            <a:endParaRPr lang="en-US" dirty="0" smtClean="0"/>
          </a:p>
          <a:p>
            <a:pPr algn="just"/>
            <a:r>
              <a:rPr lang="en-US" dirty="0" smtClean="0"/>
              <a:t>If </a:t>
            </a:r>
            <a:r>
              <a:rPr lang="en-US" dirty="0" err="1" smtClean="0"/>
              <a:t>f</a:t>
            </a:r>
            <a:r>
              <a:rPr lang="en-US" baseline="-25000" dirty="0" err="1" smtClean="0"/>
              <a:t>c</a:t>
            </a:r>
            <a:r>
              <a:rPr lang="en-US" dirty="0" smtClean="0"/>
              <a:t> </a:t>
            </a:r>
            <a:r>
              <a:rPr lang="en-US" dirty="0" smtClean="0"/>
              <a:t>is the frequency of </a:t>
            </a:r>
            <a:r>
              <a:rPr lang="en-US" dirty="0" smtClean="0"/>
              <a:t>the carrier </a:t>
            </a:r>
            <a:r>
              <a:rPr lang="en-US" dirty="0" smtClean="0"/>
              <a:t>signal and if k is a small frequency offset, then transmission of a binary </a:t>
            </a:r>
            <a:r>
              <a:rPr lang="en-US" dirty="0" smtClean="0"/>
              <a:t>1 is </a:t>
            </a:r>
            <a:r>
              <a:rPr lang="en-US" dirty="0" smtClean="0"/>
              <a:t>represented by the presence of a carrier signal of frequency </a:t>
            </a:r>
            <a:r>
              <a:rPr lang="en-US" dirty="0" err="1" smtClean="0"/>
              <a:t>f</a:t>
            </a:r>
            <a:r>
              <a:rPr lang="en-US" baseline="-25000" dirty="0" err="1" smtClean="0"/>
              <a:t>c</a:t>
            </a:r>
            <a:r>
              <a:rPr lang="en-US" dirty="0" smtClean="0"/>
              <a:t> </a:t>
            </a:r>
            <a:r>
              <a:rPr lang="en-US" dirty="0" smtClean="0"/>
              <a:t>+ k for a </a:t>
            </a:r>
            <a:r>
              <a:rPr lang="en-US" dirty="0" smtClean="0"/>
              <a:t>specified interval </a:t>
            </a:r>
            <a:r>
              <a:rPr lang="en-US" dirty="0" smtClean="0"/>
              <a:t>of time. </a:t>
            </a:r>
            <a:endParaRPr lang="en-US" dirty="0" smtClean="0"/>
          </a:p>
          <a:p>
            <a:pPr algn="just"/>
            <a:r>
              <a:rPr lang="en-US" dirty="0" smtClean="0"/>
              <a:t>Transmission </a:t>
            </a:r>
            <a:r>
              <a:rPr lang="en-US" dirty="0" smtClean="0"/>
              <a:t>of bit 0 is represented by the presence of a </a:t>
            </a:r>
            <a:r>
              <a:rPr lang="en-US" dirty="0" smtClean="0"/>
              <a:t>carrier </a:t>
            </a:r>
            <a:r>
              <a:rPr lang="en-US" dirty="0" smtClean="0"/>
              <a:t>signal of frequency </a:t>
            </a:r>
            <a:r>
              <a:rPr lang="en-US" dirty="0" err="1" smtClean="0"/>
              <a:t>f</a:t>
            </a:r>
            <a:r>
              <a:rPr lang="en-US" baseline="-25000" dirty="0" err="1" smtClean="0"/>
              <a:t>c</a:t>
            </a:r>
            <a:r>
              <a:rPr lang="en-US" dirty="0" smtClean="0"/>
              <a:t> </a:t>
            </a:r>
            <a:r>
              <a:rPr lang="en-US" dirty="0" smtClean="0"/>
              <a:t>− k for the same interval of time.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Frequency Shift Keying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en-US" dirty="0" smtClean="0"/>
              <a:t>T</a:t>
            </a:r>
            <a:r>
              <a:rPr lang="en-US" dirty="0" smtClean="0"/>
              <a:t>wo </a:t>
            </a:r>
            <a:r>
              <a:rPr lang="en-US" dirty="0" smtClean="0"/>
              <a:t>frequency </a:t>
            </a:r>
            <a:r>
              <a:rPr lang="en-US" dirty="0" smtClean="0"/>
              <a:t>levels are </a:t>
            </a:r>
            <a:r>
              <a:rPr lang="en-US" dirty="0" smtClean="0"/>
              <a:t>used in this technique, it is also known as two-level FSK or binary FSK (BFSK).</a:t>
            </a:r>
          </a:p>
          <a:p>
            <a:pPr algn="just"/>
            <a:r>
              <a:rPr lang="en-US" dirty="0" smtClean="0"/>
              <a:t>FSK can be mathematically represented as follows</a:t>
            </a:r>
            <a:r>
              <a:rPr lang="en-US" dirty="0" smtClean="0"/>
              <a:t>:</a:t>
            </a:r>
          </a:p>
          <a:p>
            <a:pPr algn="just"/>
            <a:endParaRPr lang="en-US" dirty="0" smtClean="0"/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W</a:t>
            </a:r>
            <a:r>
              <a:rPr lang="en-US" dirty="0" smtClean="0"/>
              <a:t>here </a:t>
            </a:r>
            <a:r>
              <a:rPr lang="en-US" dirty="0" smtClean="0"/>
              <a:t>A</a:t>
            </a:r>
            <a:r>
              <a:rPr lang="en-US" baseline="-25000" dirty="0" smtClean="0"/>
              <a:t>c</a:t>
            </a:r>
            <a:r>
              <a:rPr lang="en-US" dirty="0" smtClean="0"/>
              <a:t> </a:t>
            </a:r>
            <a:r>
              <a:rPr lang="en-US" dirty="0" smtClean="0"/>
              <a:t>and </a:t>
            </a:r>
            <a:r>
              <a:rPr lang="en-US" dirty="0" err="1" smtClean="0"/>
              <a:t>f</a:t>
            </a:r>
            <a:r>
              <a:rPr lang="en-US" baseline="-25000" dirty="0" err="1" smtClean="0"/>
              <a:t>c</a:t>
            </a:r>
            <a:r>
              <a:rPr lang="en-US" dirty="0" smtClean="0"/>
              <a:t> </a:t>
            </a:r>
            <a:r>
              <a:rPr lang="en-US" dirty="0" smtClean="0"/>
              <a:t>are the amplitude and frequency, respectively, of the cosine </a:t>
            </a:r>
            <a:r>
              <a:rPr lang="en-US" dirty="0" smtClean="0"/>
              <a:t>carrier signal</a:t>
            </a:r>
            <a:r>
              <a:rPr lang="en-US" dirty="0" smtClean="0"/>
              <a:t>. </a:t>
            </a:r>
            <a:endParaRPr lang="en-US" dirty="0" smtClean="0"/>
          </a:p>
          <a:p>
            <a:pPr algn="just"/>
            <a:r>
              <a:rPr lang="en-US" dirty="0" smtClean="0"/>
              <a:t>FSK </a:t>
            </a:r>
            <a:r>
              <a:rPr lang="en-US" dirty="0" smtClean="0"/>
              <a:t>when applied to the bit pattern of Figure </a:t>
            </a:r>
            <a:r>
              <a:rPr lang="en-US" dirty="0" smtClean="0"/>
              <a:t>1.5 </a:t>
            </a:r>
            <a:r>
              <a:rPr lang="en-US" dirty="0" smtClean="0"/>
              <a:t>(a) is shown </a:t>
            </a:r>
            <a:r>
              <a:rPr lang="en-US" dirty="0" smtClean="0"/>
              <a:t>in Figure 1.5 (b).</a:t>
            </a: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40169" y="3581400"/>
            <a:ext cx="5451231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Modulation Techniques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>
            <a:noAutofit/>
          </a:bodyPr>
          <a:lstStyle/>
          <a:p>
            <a:pPr algn="just"/>
            <a:r>
              <a:rPr lang="en-US" sz="2000" dirty="0" smtClean="0"/>
              <a:t>In this technique we see </a:t>
            </a:r>
            <a:r>
              <a:rPr lang="en-US" sz="2000" dirty="0" smtClean="0"/>
              <a:t>how raw bits constituting the </a:t>
            </a:r>
            <a:r>
              <a:rPr lang="en-US" sz="2000" dirty="0" smtClean="0"/>
              <a:t>information are </a:t>
            </a:r>
            <a:r>
              <a:rPr lang="en-US" sz="2000" dirty="0" smtClean="0"/>
              <a:t>actually transmitted on the wireless medium. </a:t>
            </a:r>
            <a:endParaRPr lang="en-US" sz="2000" dirty="0" smtClean="0"/>
          </a:p>
          <a:p>
            <a:pPr algn="just"/>
            <a:r>
              <a:rPr lang="en-US" sz="2000" dirty="0" smtClean="0"/>
              <a:t>Data </a:t>
            </a:r>
            <a:r>
              <a:rPr lang="en-US" sz="2000" dirty="0" smtClean="0"/>
              <a:t>(whether in analog or </a:t>
            </a:r>
            <a:r>
              <a:rPr lang="en-US" sz="2000" dirty="0" smtClean="0"/>
              <a:t>in digital </a:t>
            </a:r>
            <a:r>
              <a:rPr lang="en-US" sz="2000" dirty="0" smtClean="0"/>
              <a:t>format) has to be converted into electromagnetic waves for </a:t>
            </a:r>
            <a:r>
              <a:rPr lang="en-US" sz="2000" dirty="0" smtClean="0"/>
              <a:t>transmission over </a:t>
            </a:r>
            <a:r>
              <a:rPr lang="en-US" sz="2000" dirty="0" smtClean="0"/>
              <a:t>a wireless </a:t>
            </a:r>
            <a:r>
              <a:rPr lang="en-US" sz="2000" dirty="0" smtClean="0"/>
              <a:t>channel.</a:t>
            </a:r>
          </a:p>
          <a:p>
            <a:pPr algn="just"/>
            <a:r>
              <a:rPr lang="en-US" sz="2000" dirty="0" smtClean="0"/>
              <a:t>The </a:t>
            </a:r>
            <a:r>
              <a:rPr lang="en-US" sz="2000" dirty="0" smtClean="0"/>
              <a:t>techniques that are used to perform this </a:t>
            </a:r>
            <a:r>
              <a:rPr lang="en-US" sz="2000" dirty="0" smtClean="0"/>
              <a:t>conversion are </a:t>
            </a:r>
            <a:r>
              <a:rPr lang="en-US" sz="2000" dirty="0" smtClean="0"/>
              <a:t>called </a:t>
            </a:r>
            <a:r>
              <a:rPr lang="en-US" sz="2000" b="1" dirty="0" smtClean="0">
                <a:solidFill>
                  <a:srgbClr val="FF0000"/>
                </a:solidFill>
              </a:rPr>
              <a:t>modulation techniques</a:t>
            </a:r>
            <a:r>
              <a:rPr lang="en-US" sz="2000" dirty="0" smtClean="0"/>
              <a:t>. </a:t>
            </a:r>
            <a:endParaRPr lang="en-US" sz="2000" dirty="0" smtClean="0"/>
          </a:p>
          <a:p>
            <a:pPr algn="just"/>
            <a:r>
              <a:rPr lang="en-US" sz="2000" dirty="0" smtClean="0"/>
              <a:t>The </a:t>
            </a:r>
            <a:r>
              <a:rPr lang="en-US" sz="2000" dirty="0" smtClean="0"/>
              <a:t>modulation process alters certain </a:t>
            </a:r>
            <a:r>
              <a:rPr lang="en-US" sz="2000" dirty="0" smtClean="0"/>
              <a:t>properties of </a:t>
            </a:r>
            <a:r>
              <a:rPr lang="en-US" sz="2000" dirty="0" smtClean="0"/>
              <a:t>a radio wave, called a </a:t>
            </a:r>
            <a:r>
              <a:rPr lang="en-US" sz="2000" b="1" dirty="0" smtClean="0">
                <a:solidFill>
                  <a:srgbClr val="FF0000"/>
                </a:solidFill>
              </a:rPr>
              <a:t>carrier wave</a:t>
            </a:r>
            <a:r>
              <a:rPr lang="en-US" sz="2000" dirty="0" smtClean="0"/>
              <a:t>, whose frequency is the same as the </a:t>
            </a:r>
            <a:r>
              <a:rPr lang="en-US" sz="2000" dirty="0" smtClean="0"/>
              <a:t>frequency of </a:t>
            </a:r>
            <a:r>
              <a:rPr lang="en-US" sz="2000" dirty="0" smtClean="0"/>
              <a:t>the wireless channel being used for the transmission. </a:t>
            </a:r>
            <a:endParaRPr lang="en-US" sz="2000" dirty="0" smtClean="0"/>
          </a:p>
          <a:p>
            <a:pPr algn="just"/>
            <a:r>
              <a:rPr lang="en-US" sz="2000" dirty="0" smtClean="0"/>
              <a:t>The </a:t>
            </a:r>
            <a:r>
              <a:rPr lang="en-US" sz="2000" dirty="0" smtClean="0"/>
              <a:t>modulation </a:t>
            </a:r>
            <a:r>
              <a:rPr lang="en-US" sz="2000" dirty="0" smtClean="0"/>
              <a:t>scheme to </a:t>
            </a:r>
            <a:r>
              <a:rPr lang="en-US" sz="2000" dirty="0" smtClean="0"/>
              <a:t>be used must be chosen carefully so that the limited radio spectrum is </a:t>
            </a:r>
            <a:r>
              <a:rPr lang="en-US" sz="2000" dirty="0" smtClean="0"/>
              <a:t>used efficiently.</a:t>
            </a:r>
          </a:p>
          <a:p>
            <a:pPr algn="just"/>
            <a:r>
              <a:rPr lang="en-US" sz="2000" dirty="0" smtClean="0"/>
              <a:t>Modulation </a:t>
            </a:r>
            <a:r>
              <a:rPr lang="en-US" sz="2000" dirty="0" smtClean="0"/>
              <a:t>schemes can be classified under </a:t>
            </a:r>
            <a:r>
              <a:rPr lang="en-US" sz="2000" b="1" dirty="0" smtClean="0">
                <a:solidFill>
                  <a:srgbClr val="FF0000"/>
                </a:solidFill>
              </a:rPr>
              <a:t>two</a:t>
            </a:r>
            <a:r>
              <a:rPr lang="en-US" sz="2000" dirty="0" smtClean="0"/>
              <a:t> major </a:t>
            </a:r>
            <a:r>
              <a:rPr lang="en-US" sz="2000" dirty="0" smtClean="0"/>
              <a:t>categories-</a:t>
            </a:r>
          </a:p>
          <a:p>
            <a:pPr marL="749300" indent="-404813" algn="just">
              <a:buFont typeface="+mj-lt"/>
              <a:buAutoNum type="arabicPeriod"/>
            </a:pPr>
            <a:r>
              <a:rPr lang="en-US" sz="2000" dirty="0" smtClean="0"/>
              <a:t>Analog modulation schemes </a:t>
            </a:r>
          </a:p>
          <a:p>
            <a:pPr marL="749300" indent="-404813" algn="just">
              <a:buFont typeface="+mj-lt"/>
              <a:buAutoNum type="arabicPeriod"/>
            </a:pPr>
            <a:r>
              <a:rPr lang="en-US" sz="2000" dirty="0" smtClean="0"/>
              <a:t>Digital </a:t>
            </a:r>
            <a:r>
              <a:rPr lang="en-US" sz="2000" dirty="0" smtClean="0"/>
              <a:t>modulation </a:t>
            </a:r>
            <a:r>
              <a:rPr lang="en-US" sz="2000" dirty="0" smtClean="0"/>
              <a:t>schemes</a:t>
            </a:r>
          </a:p>
          <a:p>
            <a:pPr algn="just"/>
            <a:r>
              <a:rPr lang="en-US" sz="2000" dirty="0" smtClean="0"/>
              <a:t>This </a:t>
            </a:r>
            <a:r>
              <a:rPr lang="en-US" sz="2000" dirty="0" smtClean="0"/>
              <a:t>classification is based </a:t>
            </a:r>
            <a:r>
              <a:rPr lang="en-US" sz="2000" dirty="0" smtClean="0"/>
              <a:t>on the </a:t>
            </a:r>
            <a:r>
              <a:rPr lang="en-US" sz="2000" dirty="0" smtClean="0"/>
              <a:t>nature of the data, analog or digital, to be transmitted.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Frequency Shift Keying</a:t>
            </a:r>
            <a:endParaRPr lang="en-US" dirty="0"/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85900"/>
          <a:stretch>
            <a:fillRect/>
          </a:stretch>
        </p:blipFill>
        <p:spPr bwMode="auto">
          <a:xfrm>
            <a:off x="1905000" y="1371600"/>
            <a:ext cx="5686624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print"/>
          <a:srcRect t="32692" b="45192"/>
          <a:stretch>
            <a:fillRect/>
          </a:stretch>
        </p:blipFill>
        <p:spPr bwMode="auto">
          <a:xfrm>
            <a:off x="1922393" y="2667000"/>
            <a:ext cx="5621407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F</a:t>
            </a:r>
            <a:r>
              <a:rPr lang="en-US" b="1" dirty="0" smtClean="0"/>
              <a:t>requency </a:t>
            </a:r>
            <a:r>
              <a:rPr lang="en-US" b="1" dirty="0" smtClean="0"/>
              <a:t>Shift Keying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en-US" dirty="0" smtClean="0"/>
              <a:t>In the FSK mechanism described above, that is, BFSK, since only two </a:t>
            </a:r>
            <a:r>
              <a:rPr lang="en-US" dirty="0" smtClean="0"/>
              <a:t>frequency levels </a:t>
            </a:r>
            <a:r>
              <a:rPr lang="en-US" dirty="0" smtClean="0"/>
              <a:t>are used, each frequency level encodes just a single bit, 1 or </a:t>
            </a:r>
            <a:r>
              <a:rPr lang="en-US" dirty="0" smtClean="0"/>
              <a:t>0.</a:t>
            </a:r>
          </a:p>
          <a:p>
            <a:pPr algn="just"/>
            <a:r>
              <a:rPr lang="en-US" dirty="0" smtClean="0"/>
              <a:t>By using multiple </a:t>
            </a:r>
            <a:r>
              <a:rPr lang="en-US" dirty="0" smtClean="0"/>
              <a:t>frequency levels (by using multiple frequency offsets), a single </a:t>
            </a:r>
            <a:r>
              <a:rPr lang="en-US" dirty="0" smtClean="0"/>
              <a:t>frequency level </a:t>
            </a:r>
            <a:r>
              <a:rPr lang="en-US" dirty="0" smtClean="0"/>
              <a:t>can be used to encode multiple </a:t>
            </a:r>
            <a:r>
              <a:rPr lang="en-US" dirty="0" smtClean="0"/>
              <a:t>bits.</a:t>
            </a:r>
          </a:p>
          <a:p>
            <a:pPr algn="just"/>
            <a:r>
              <a:rPr lang="en-US" dirty="0" smtClean="0"/>
              <a:t>An </a:t>
            </a:r>
            <a:r>
              <a:rPr lang="en-US" dirty="0" smtClean="0"/>
              <a:t>example is the </a:t>
            </a:r>
            <a:r>
              <a:rPr lang="en-US" b="1" dirty="0" smtClean="0">
                <a:solidFill>
                  <a:srgbClr val="FF0000"/>
                </a:solidFill>
              </a:rPr>
              <a:t>four-level FSK</a:t>
            </a:r>
            <a:r>
              <a:rPr lang="en-US" dirty="0" smtClean="0"/>
              <a:t>. </a:t>
            </a:r>
            <a:endParaRPr lang="en-US" dirty="0" smtClean="0"/>
          </a:p>
          <a:p>
            <a:pPr algn="just"/>
            <a:r>
              <a:rPr lang="en-US" dirty="0" smtClean="0"/>
              <a:t>A </a:t>
            </a:r>
            <a:r>
              <a:rPr lang="en-US" b="1" dirty="0" smtClean="0">
                <a:solidFill>
                  <a:srgbClr val="FF0000"/>
                </a:solidFill>
              </a:rPr>
              <a:t>four-level </a:t>
            </a:r>
            <a:r>
              <a:rPr lang="en-US" b="1" dirty="0" smtClean="0">
                <a:solidFill>
                  <a:srgbClr val="FF0000"/>
                </a:solidFill>
              </a:rPr>
              <a:t>FSK </a:t>
            </a:r>
            <a:r>
              <a:rPr lang="en-US" dirty="0" smtClean="0"/>
              <a:t>can be used to transmit two bits per frequency shift. It can </a:t>
            </a:r>
            <a:r>
              <a:rPr lang="en-US" dirty="0" smtClean="0"/>
              <a:t>be mathematically </a:t>
            </a:r>
            <a:r>
              <a:rPr lang="en-US" dirty="0" smtClean="0"/>
              <a:t>represented </a:t>
            </a:r>
            <a:r>
              <a:rPr lang="en-US" dirty="0" smtClean="0"/>
              <a:t>as-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Frequency </a:t>
            </a:r>
            <a:r>
              <a:rPr lang="en-US" b="1" dirty="0" smtClean="0"/>
              <a:t>Shift Keying</a:t>
            </a:r>
            <a:endParaRPr lang="en-US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295400" y="1524000"/>
            <a:ext cx="6684335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09600" y="3581400"/>
            <a:ext cx="8001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4488" indent="-344488" algn="just">
              <a:buFont typeface="Arial" pitchFamily="34" charset="0"/>
              <a:buChar char="•"/>
            </a:pPr>
            <a:r>
              <a:rPr lang="en-US" sz="3200" dirty="0" smtClean="0"/>
              <a:t>Where A</a:t>
            </a:r>
            <a:r>
              <a:rPr lang="en-US" sz="3200" baseline="-25000" dirty="0" smtClean="0"/>
              <a:t>c</a:t>
            </a:r>
            <a:r>
              <a:rPr lang="en-US" sz="3200" dirty="0" smtClean="0"/>
              <a:t> </a:t>
            </a:r>
            <a:r>
              <a:rPr lang="en-US" sz="3200" dirty="0" smtClean="0"/>
              <a:t>is the amplitude and </a:t>
            </a:r>
            <a:r>
              <a:rPr lang="en-US" sz="3200" dirty="0" err="1" smtClean="0"/>
              <a:t>f</a:t>
            </a:r>
            <a:r>
              <a:rPr lang="en-US" sz="3200" baseline="-25000" dirty="0" err="1" smtClean="0"/>
              <a:t>c</a:t>
            </a:r>
            <a:r>
              <a:rPr lang="en-US" sz="3200" dirty="0" smtClean="0"/>
              <a:t> </a:t>
            </a:r>
            <a:r>
              <a:rPr lang="en-US" sz="3200" dirty="0" smtClean="0"/>
              <a:t>is the frequency of the carrier signal.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Phase Shift Keying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en-US" dirty="0" smtClean="0"/>
              <a:t>In phase shift keying (PSK), change in phase of the carrier signal is used to </a:t>
            </a:r>
            <a:r>
              <a:rPr lang="en-US" dirty="0" smtClean="0"/>
              <a:t>represent the </a:t>
            </a:r>
            <a:r>
              <a:rPr lang="en-US" dirty="0" smtClean="0"/>
              <a:t>0 and 1 bits. </a:t>
            </a:r>
            <a:endParaRPr lang="en-US" dirty="0" smtClean="0"/>
          </a:p>
          <a:p>
            <a:pPr algn="just"/>
            <a:r>
              <a:rPr lang="en-US" dirty="0" smtClean="0"/>
              <a:t>The </a:t>
            </a:r>
            <a:r>
              <a:rPr lang="en-US" dirty="0" smtClean="0"/>
              <a:t>transmission of bit 0 is represented by the presence of </a:t>
            </a:r>
            <a:r>
              <a:rPr lang="en-US" dirty="0" smtClean="0"/>
              <a:t>the </a:t>
            </a:r>
            <a:r>
              <a:rPr lang="en-US" dirty="0" smtClean="0"/>
              <a:t>carrier for a specific interval of time, while the transmission of bit 1 </a:t>
            </a:r>
            <a:r>
              <a:rPr lang="en-US" dirty="0" smtClean="0"/>
              <a:t>is represented by </a:t>
            </a:r>
            <a:r>
              <a:rPr lang="en-US" dirty="0" smtClean="0"/>
              <a:t>the presence of a carrier signal with a phase difference of π radians for the </a:t>
            </a:r>
            <a:r>
              <a:rPr lang="en-US" dirty="0" smtClean="0"/>
              <a:t>same interval </a:t>
            </a:r>
            <a:r>
              <a:rPr lang="en-US" dirty="0" smtClean="0"/>
              <a:t>of </a:t>
            </a:r>
            <a:r>
              <a:rPr lang="en-US" dirty="0" smtClean="0"/>
              <a:t>time.</a:t>
            </a:r>
          </a:p>
          <a:p>
            <a:pPr algn="just"/>
            <a:r>
              <a:rPr lang="en-US" dirty="0" smtClean="0"/>
              <a:t>PSK </a:t>
            </a:r>
            <a:r>
              <a:rPr lang="en-US" dirty="0" smtClean="0"/>
              <a:t>using a cosine carrier wave with amplitude Ac and </a:t>
            </a:r>
            <a:r>
              <a:rPr lang="en-US" dirty="0" smtClean="0"/>
              <a:t>frequency </a:t>
            </a:r>
            <a:r>
              <a:rPr lang="en-US" dirty="0" err="1" smtClean="0"/>
              <a:t>f</a:t>
            </a:r>
            <a:r>
              <a:rPr lang="en-US" baseline="-25000" dirty="0" err="1" smtClean="0"/>
              <a:t>c</a:t>
            </a:r>
            <a:r>
              <a:rPr lang="en-US" dirty="0" smtClean="0"/>
              <a:t> </a:t>
            </a:r>
            <a:r>
              <a:rPr lang="en-US" dirty="0" smtClean="0"/>
              <a:t>can be mathematically represented </a:t>
            </a:r>
            <a:r>
              <a:rPr lang="en-US" dirty="0" smtClean="0"/>
              <a:t>as-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Phase Shift Keying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endParaRPr lang="en-US" dirty="0" smtClean="0"/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This </a:t>
            </a:r>
            <a:r>
              <a:rPr lang="en-US" dirty="0" smtClean="0"/>
              <a:t>technique is also known as binary PSK (BPSK) or two-level PSK since a </a:t>
            </a:r>
            <a:r>
              <a:rPr lang="en-US" dirty="0" smtClean="0"/>
              <a:t>single phase </a:t>
            </a:r>
            <a:r>
              <a:rPr lang="en-US" dirty="0" smtClean="0"/>
              <a:t>difference is used for representing 0 and 1 </a:t>
            </a:r>
            <a:r>
              <a:rPr lang="en-US" dirty="0" smtClean="0"/>
              <a:t>bits.</a:t>
            </a:r>
          </a:p>
          <a:p>
            <a:pPr algn="just"/>
            <a:r>
              <a:rPr lang="en-US" dirty="0" smtClean="0"/>
              <a:t>Figure 1.6 (b) </a:t>
            </a:r>
            <a:r>
              <a:rPr lang="en-US" dirty="0" smtClean="0"/>
              <a:t>shows the </a:t>
            </a:r>
            <a:r>
              <a:rPr lang="en-US" dirty="0" smtClean="0"/>
              <a:t>BPSK modulation </a:t>
            </a:r>
            <a:r>
              <a:rPr lang="en-US" dirty="0" smtClean="0"/>
              <a:t>of the bit pattern of Figure 1.4 (a).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1600200"/>
            <a:ext cx="5217459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Phase Shift Keying</a:t>
            </a:r>
            <a:endParaRPr lang="en-US" dirty="0"/>
          </a:p>
        </p:txBody>
      </p:sp>
      <p:pic>
        <p:nvPicPr>
          <p:cNvPr id="921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85609"/>
          <a:stretch>
            <a:fillRect/>
          </a:stretch>
        </p:blipFill>
        <p:spPr bwMode="auto">
          <a:xfrm>
            <a:off x="1295399" y="1524000"/>
            <a:ext cx="622723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 cstate="print"/>
          <a:srcRect t="54808" r="583" b="25000"/>
          <a:stretch>
            <a:fillRect/>
          </a:stretch>
        </p:blipFill>
        <p:spPr bwMode="auto">
          <a:xfrm>
            <a:off x="1295400" y="2971800"/>
            <a:ext cx="62484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Phase Shift Keying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en-US" dirty="0" smtClean="0"/>
              <a:t>Just as multiple frequency levels are used in FSK, multiple phase deviations </a:t>
            </a:r>
            <a:r>
              <a:rPr lang="en-US" dirty="0" smtClean="0"/>
              <a:t>can be </a:t>
            </a:r>
            <a:r>
              <a:rPr lang="en-US" dirty="0" smtClean="0"/>
              <a:t>used in PSK. </a:t>
            </a:r>
            <a:endParaRPr lang="en-US" dirty="0" smtClean="0"/>
          </a:p>
          <a:p>
            <a:pPr algn="just"/>
            <a:r>
              <a:rPr lang="en-US" dirty="0" smtClean="0"/>
              <a:t>This </a:t>
            </a:r>
            <a:r>
              <a:rPr lang="en-US" dirty="0" smtClean="0"/>
              <a:t>enables encoding of multiple bits by each phase </a:t>
            </a:r>
            <a:r>
              <a:rPr lang="en-US" dirty="0" smtClean="0"/>
              <a:t>representation.</a:t>
            </a:r>
          </a:p>
          <a:p>
            <a:pPr algn="just"/>
            <a:r>
              <a:rPr lang="en-US" b="1" dirty="0" err="1" smtClean="0">
                <a:solidFill>
                  <a:srgbClr val="FF0000"/>
                </a:solidFill>
              </a:rPr>
              <a:t>Quadrature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</a:rPr>
              <a:t>PSK (QPSK), </a:t>
            </a:r>
            <a:r>
              <a:rPr lang="en-US" dirty="0" smtClean="0"/>
              <a:t>for example, uses four different phases each </a:t>
            </a:r>
            <a:r>
              <a:rPr lang="en-US" dirty="0" smtClean="0"/>
              <a:t>separated by </a:t>
            </a:r>
            <a:r>
              <a:rPr lang="en-US" dirty="0" smtClean="0"/>
              <a:t>π/2 radians. </a:t>
            </a:r>
            <a:endParaRPr lang="en-US" dirty="0" smtClean="0"/>
          </a:p>
          <a:p>
            <a:pPr algn="just"/>
            <a:r>
              <a:rPr lang="en-US" dirty="0" smtClean="0"/>
              <a:t>This </a:t>
            </a:r>
            <a:r>
              <a:rPr lang="en-US" dirty="0" smtClean="0"/>
              <a:t>would enable transmission of two bits per phase </a:t>
            </a:r>
            <a:r>
              <a:rPr lang="en-US" dirty="0" smtClean="0"/>
              <a:t>shift.</a:t>
            </a:r>
          </a:p>
          <a:p>
            <a:pPr algn="just"/>
            <a:r>
              <a:rPr lang="en-US" dirty="0" smtClean="0"/>
              <a:t>The mathematical </a:t>
            </a:r>
            <a:r>
              <a:rPr lang="en-US" dirty="0" smtClean="0"/>
              <a:t>representation of QPSK is given </a:t>
            </a:r>
            <a:r>
              <a:rPr lang="en-US" dirty="0" smtClean="0"/>
              <a:t>below-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Phase Shift Keying</a:t>
            </a:r>
            <a:endParaRPr lang="en-US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676400" y="1143000"/>
            <a:ext cx="5583306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81000" y="2819400"/>
            <a:ext cx="83820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65138" indent="-465138" algn="just">
              <a:buFont typeface="Arial" pitchFamily="34" charset="0"/>
              <a:buChar char="•"/>
            </a:pPr>
            <a:r>
              <a:rPr lang="en-US" sz="2400" dirty="0" smtClean="0"/>
              <a:t>π/4 shifted QPSK (π/4-QPSK) is a QPSK mechanism where the </a:t>
            </a:r>
            <a:r>
              <a:rPr lang="en-US" sz="2400" dirty="0" smtClean="0"/>
              <a:t>maximum phase </a:t>
            </a:r>
            <a:r>
              <a:rPr lang="en-US" sz="2400" dirty="0" smtClean="0"/>
              <a:t>deviation is limited to ± 135 </a:t>
            </a:r>
            <a:r>
              <a:rPr lang="en-US" sz="2400" dirty="0" smtClean="0"/>
              <a:t>degrees.</a:t>
            </a:r>
          </a:p>
          <a:p>
            <a:pPr marL="465138" indent="-465138" algn="just">
              <a:buFont typeface="Arial" pitchFamily="34" charset="0"/>
              <a:buChar char="•"/>
            </a:pPr>
            <a:r>
              <a:rPr lang="en-US" sz="2400" dirty="0" smtClean="0"/>
              <a:t>The </a:t>
            </a:r>
            <a:r>
              <a:rPr lang="en-US" sz="2400" dirty="0" smtClean="0"/>
              <a:t>main advantage of </a:t>
            </a:r>
            <a:r>
              <a:rPr lang="en-US" sz="2400" dirty="0" smtClean="0"/>
              <a:t>π/4 </a:t>
            </a:r>
            <a:r>
              <a:rPr lang="en-US" sz="2400" dirty="0" smtClean="0"/>
              <a:t>shifted </a:t>
            </a:r>
            <a:r>
              <a:rPr lang="en-US" sz="2400" dirty="0" smtClean="0"/>
              <a:t>QPSK is </a:t>
            </a:r>
            <a:r>
              <a:rPr lang="en-US" sz="2400" dirty="0" smtClean="0"/>
              <a:t>that it can be received non-coherently, that is, the receiver need not lock </a:t>
            </a:r>
            <a:r>
              <a:rPr lang="en-US" sz="2400" dirty="0" smtClean="0"/>
              <a:t>to the </a:t>
            </a:r>
            <a:r>
              <a:rPr lang="en-US" sz="2400" dirty="0" smtClean="0"/>
              <a:t>phase of the transmitted signal, which simplifies the receiver </a:t>
            </a:r>
            <a:r>
              <a:rPr lang="en-US" sz="2400" dirty="0" smtClean="0"/>
              <a:t>design.</a:t>
            </a:r>
          </a:p>
          <a:p>
            <a:pPr marL="465138" indent="-465138" algn="just">
              <a:buFont typeface="Arial" pitchFamily="34" charset="0"/>
              <a:buChar char="•"/>
            </a:pPr>
            <a:r>
              <a:rPr lang="en-US" sz="2400" dirty="0" smtClean="0"/>
              <a:t>It provides the </a:t>
            </a:r>
            <a:r>
              <a:rPr lang="en-US" sz="2400" dirty="0" smtClean="0"/>
              <a:t>bandwidth efficiency of QPSK along with lesser fluctuations in amplitude.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 </a:t>
            </a:r>
            <a:r>
              <a:rPr lang="en-US" dirty="0" smtClean="0"/>
              <a:t>Analog M</a:t>
            </a:r>
            <a:r>
              <a:rPr lang="en-US" dirty="0" smtClean="0"/>
              <a:t>odulation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en-US" dirty="0" smtClean="0"/>
              <a:t>As the name implies, analog modulation techniques are used for transmitting </a:t>
            </a:r>
            <a:r>
              <a:rPr lang="en-US" dirty="0" smtClean="0"/>
              <a:t>analog data.</a:t>
            </a:r>
          </a:p>
          <a:p>
            <a:pPr algn="just"/>
            <a:r>
              <a:rPr lang="en-US" dirty="0" smtClean="0"/>
              <a:t>The </a:t>
            </a:r>
            <a:r>
              <a:rPr lang="en-US" dirty="0" smtClean="0"/>
              <a:t>analog data signal is superimposed on a carrier signal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This superimposition </a:t>
            </a:r>
            <a:r>
              <a:rPr lang="en-US" dirty="0" smtClean="0"/>
              <a:t>is aimed at altering a certain property (amplitude or frequency) of the </a:t>
            </a:r>
            <a:r>
              <a:rPr lang="en-US" dirty="0" smtClean="0"/>
              <a:t>carrier signal.</a:t>
            </a:r>
          </a:p>
          <a:p>
            <a:pPr algn="just"/>
            <a:r>
              <a:rPr lang="en-US" dirty="0" smtClean="0"/>
              <a:t>Some </a:t>
            </a:r>
            <a:r>
              <a:rPr lang="en-US" dirty="0" smtClean="0"/>
              <a:t>of the commonly used analog modulation techniques </a:t>
            </a:r>
            <a:r>
              <a:rPr lang="en-US" dirty="0" smtClean="0"/>
              <a:t>are-</a:t>
            </a:r>
          </a:p>
          <a:p>
            <a:pPr marL="854075" indent="-509588" algn="just">
              <a:buFont typeface="+mj-lt"/>
              <a:buAutoNum type="arabicPeriod"/>
            </a:pPr>
            <a:r>
              <a:rPr lang="en-US" dirty="0" smtClean="0"/>
              <a:t>Amplitude modulation</a:t>
            </a:r>
          </a:p>
          <a:p>
            <a:pPr marL="854075" indent="-509588" algn="just">
              <a:buFont typeface="+mj-lt"/>
              <a:buAutoNum type="arabicPeriod"/>
            </a:pPr>
            <a:r>
              <a:rPr lang="en-US" dirty="0" smtClean="0"/>
              <a:t>Frequency modulation</a:t>
            </a:r>
          </a:p>
          <a:p>
            <a:pPr marL="854075" indent="-509588" algn="just">
              <a:buFont typeface="+mj-lt"/>
              <a:buAutoNum type="arabicPeriod"/>
            </a:pPr>
            <a:r>
              <a:rPr lang="en-US" dirty="0" smtClean="0"/>
              <a:t>Phase modulation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Amplitude </a:t>
            </a:r>
            <a:r>
              <a:rPr lang="en-US" dirty="0" smtClean="0"/>
              <a:t>modulation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en-US" dirty="0" smtClean="0"/>
              <a:t>It </a:t>
            </a:r>
            <a:r>
              <a:rPr lang="en-US" dirty="0" smtClean="0"/>
              <a:t>was the </a:t>
            </a:r>
            <a:r>
              <a:rPr lang="en-US" dirty="0" smtClean="0"/>
              <a:t>first method to be used for transmitting </a:t>
            </a:r>
            <a:r>
              <a:rPr lang="en-US" dirty="0" smtClean="0"/>
              <a:t>voice.</a:t>
            </a:r>
          </a:p>
          <a:p>
            <a:pPr algn="just"/>
            <a:r>
              <a:rPr lang="en-US" dirty="0" smtClean="0"/>
              <a:t>The </a:t>
            </a:r>
            <a:r>
              <a:rPr lang="en-US" dirty="0" smtClean="0"/>
              <a:t>transmitter </a:t>
            </a:r>
            <a:r>
              <a:rPr lang="en-US" dirty="0" smtClean="0"/>
              <a:t>superimposes the </a:t>
            </a:r>
            <a:r>
              <a:rPr lang="en-US" dirty="0" smtClean="0"/>
              <a:t>information signal x(t), also called the modulating signal, on the carrier </a:t>
            </a:r>
            <a:r>
              <a:rPr lang="en-US" dirty="0" smtClean="0"/>
              <a:t>signal c(t</a:t>
            </a:r>
            <a:r>
              <a:rPr lang="en-US" dirty="0" smtClean="0"/>
              <a:t>). </a:t>
            </a:r>
            <a:endParaRPr lang="en-US" dirty="0" smtClean="0"/>
          </a:p>
          <a:p>
            <a:pPr algn="just"/>
            <a:r>
              <a:rPr lang="en-US" dirty="0" smtClean="0"/>
              <a:t>The </a:t>
            </a:r>
            <a:r>
              <a:rPr lang="en-US" dirty="0" smtClean="0"/>
              <a:t>result of AM of the carrier signal of Figure </a:t>
            </a:r>
            <a:r>
              <a:rPr lang="en-US" dirty="0" smtClean="0"/>
              <a:t>1.2 </a:t>
            </a:r>
            <a:r>
              <a:rPr lang="en-US" dirty="0" smtClean="0"/>
              <a:t>(b), by the </a:t>
            </a:r>
            <a:r>
              <a:rPr lang="en-US" dirty="0" smtClean="0"/>
              <a:t>information/ modulating </a:t>
            </a:r>
            <a:r>
              <a:rPr lang="en-US" dirty="0" smtClean="0"/>
              <a:t>signal of Figure </a:t>
            </a:r>
            <a:r>
              <a:rPr lang="en-US" dirty="0" smtClean="0"/>
              <a:t>1.2 </a:t>
            </a:r>
            <a:r>
              <a:rPr lang="en-US" dirty="0" smtClean="0"/>
              <a:t>(a), is shown in Figure </a:t>
            </a:r>
            <a:r>
              <a:rPr lang="en-US" dirty="0" smtClean="0"/>
              <a:t>1.2 </a:t>
            </a:r>
            <a:r>
              <a:rPr lang="en-US" dirty="0" smtClean="0"/>
              <a:t>(c). 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30390"/>
          <a:stretch>
            <a:fillRect/>
          </a:stretch>
        </p:blipFill>
        <p:spPr bwMode="auto">
          <a:xfrm>
            <a:off x="1828800" y="70223"/>
            <a:ext cx="5486400" cy="6406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819400" y="6477000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Figure </a:t>
            </a:r>
            <a:r>
              <a:rPr lang="en-US" b="1" dirty="0" smtClean="0"/>
              <a:t>1.2. </a:t>
            </a:r>
            <a:r>
              <a:rPr lang="en-US" b="1" dirty="0" smtClean="0"/>
              <a:t>Analog modulation </a:t>
            </a:r>
            <a:r>
              <a:rPr lang="en-US" b="1" dirty="0" smtClean="0"/>
              <a:t>schemes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81000"/>
            <a:ext cx="53340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04800" y="18288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H=A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W=F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Amplitude modulation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dirty="0" smtClean="0"/>
              <a:t>It can be seen that the frequency of the modulated wave remains constant, while its amplitude varies with that of the information signal.</a:t>
            </a:r>
          </a:p>
          <a:p>
            <a:pPr algn="just"/>
            <a:r>
              <a:rPr lang="en-US" dirty="0" smtClean="0"/>
              <a:t>As the power of a signal depends on its amplitude, the power of the transmitted wave depends on the power of the modulating signal</a:t>
            </a:r>
            <a:r>
              <a:rPr lang="en-US" dirty="0" smtClean="0"/>
              <a:t>.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Amplitude modulation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4488" indent="-344488" algn="just" defTabSz="111125">
              <a:tabLst>
                <a:tab pos="404813" algn="l"/>
              </a:tabLst>
            </a:pPr>
            <a:r>
              <a:rPr lang="en-US" sz="2800" dirty="0" smtClean="0"/>
              <a:t>When a cosine carrier wave is used, the AM wave </a:t>
            </a:r>
            <a:r>
              <a:rPr lang="en-US" sz="2800" dirty="0" smtClean="0"/>
              <a:t>can be </a:t>
            </a:r>
            <a:r>
              <a:rPr lang="en-US" sz="2800" dirty="0" smtClean="0"/>
              <a:t>mathematically represented as below</a:t>
            </a:r>
            <a:r>
              <a:rPr lang="en-US" sz="2400" dirty="0" smtClean="0"/>
              <a:t>:</a:t>
            </a:r>
          </a:p>
          <a:p>
            <a:pPr algn="ctr">
              <a:buNone/>
            </a:pPr>
            <a:r>
              <a:rPr lang="en-US" sz="2800" dirty="0" smtClean="0"/>
              <a:t>s(t</a:t>
            </a:r>
            <a:r>
              <a:rPr lang="en-US" sz="2800" dirty="0" smtClean="0"/>
              <a:t>) = (1+n</a:t>
            </a:r>
            <a:r>
              <a:rPr lang="en-US" sz="2800" baseline="-25000" dirty="0" smtClean="0"/>
              <a:t>a</a:t>
            </a:r>
            <a:r>
              <a:rPr lang="en-US" sz="2800" dirty="0" smtClean="0"/>
              <a:t>x(t)) </a:t>
            </a:r>
            <a:r>
              <a:rPr lang="en-US" sz="2800" dirty="0" err="1" smtClean="0"/>
              <a:t>cos</a:t>
            </a:r>
            <a:r>
              <a:rPr lang="en-US" sz="2800" dirty="0" smtClean="0"/>
              <a:t>(2πf</a:t>
            </a:r>
            <a:r>
              <a:rPr lang="en-US" sz="2800" baseline="-25000" dirty="0" smtClean="0"/>
              <a:t>c</a:t>
            </a:r>
            <a:r>
              <a:rPr lang="en-US" sz="2800" dirty="0" smtClean="0"/>
              <a:t>t)</a:t>
            </a:r>
          </a:p>
          <a:p>
            <a:pPr algn="just"/>
            <a:r>
              <a:rPr lang="en-US" sz="2800" dirty="0" smtClean="0"/>
              <a:t>Where </a:t>
            </a:r>
            <a:r>
              <a:rPr lang="en-US" sz="2800" dirty="0" err="1" smtClean="0"/>
              <a:t>n</a:t>
            </a:r>
            <a:r>
              <a:rPr lang="en-US" sz="2800" baseline="-25000" dirty="0" err="1" smtClean="0"/>
              <a:t>a</a:t>
            </a:r>
            <a:r>
              <a:rPr lang="en-US" sz="2800" dirty="0" smtClean="0"/>
              <a:t>, </a:t>
            </a:r>
            <a:r>
              <a:rPr lang="en-US" sz="2800" dirty="0" smtClean="0"/>
              <a:t>known as the modulation index, is the ratio of the amplitude of </a:t>
            </a:r>
            <a:r>
              <a:rPr lang="en-US" sz="2800" dirty="0" smtClean="0"/>
              <a:t>the information </a:t>
            </a:r>
            <a:r>
              <a:rPr lang="en-US" sz="2800" dirty="0" smtClean="0"/>
              <a:t>signal to that of the carrier signal</a:t>
            </a:r>
            <a:r>
              <a:rPr lang="en-US" sz="2800" dirty="0" smtClean="0"/>
              <a:t>, </a:t>
            </a:r>
            <a:r>
              <a:rPr lang="en-US" sz="2800" dirty="0" err="1" smtClean="0"/>
              <a:t>f</a:t>
            </a:r>
            <a:r>
              <a:rPr lang="en-US" sz="2800" baseline="-25000" dirty="0" err="1" smtClean="0"/>
              <a:t>c</a:t>
            </a:r>
            <a:r>
              <a:rPr lang="en-US" sz="2800" dirty="0" smtClean="0"/>
              <a:t> is </a:t>
            </a:r>
            <a:r>
              <a:rPr lang="en-US" sz="2800" dirty="0" smtClean="0"/>
              <a:t>the frequency of the </a:t>
            </a:r>
            <a:r>
              <a:rPr lang="en-US" sz="2800" dirty="0" smtClean="0"/>
              <a:t>carrier signal</a:t>
            </a:r>
            <a:r>
              <a:rPr lang="en-US" sz="2800" dirty="0" smtClean="0"/>
              <a:t>, x(t) is the information signal, and </a:t>
            </a:r>
            <a:r>
              <a:rPr lang="en-US" sz="2800" dirty="0" smtClean="0"/>
              <a:t>     c(t</a:t>
            </a:r>
            <a:r>
              <a:rPr lang="en-US" sz="2800" dirty="0" smtClean="0"/>
              <a:t>) = </a:t>
            </a:r>
            <a:r>
              <a:rPr lang="en-US" sz="2800" dirty="0" err="1" smtClean="0"/>
              <a:t>cos</a:t>
            </a:r>
            <a:r>
              <a:rPr lang="en-US" sz="2800" dirty="0" smtClean="0"/>
              <a:t>(2πf</a:t>
            </a:r>
            <a:r>
              <a:rPr lang="en-US" sz="2800" baseline="-25000" dirty="0" smtClean="0"/>
              <a:t>c</a:t>
            </a:r>
            <a:r>
              <a:rPr lang="en-US" sz="2800" dirty="0" smtClean="0"/>
              <a:t>t</a:t>
            </a:r>
            <a:r>
              <a:rPr lang="en-US" sz="2800" dirty="0" smtClean="0"/>
              <a:t>) is the carrier signal</a:t>
            </a:r>
            <a:r>
              <a:rPr lang="en-US" sz="28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Amplitude modulation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en-US" sz="2800" dirty="0" smtClean="0"/>
              <a:t>In modern communication systems, AM is not the preferred modulation </a:t>
            </a:r>
            <a:r>
              <a:rPr lang="en-US" sz="2800" dirty="0" smtClean="0"/>
              <a:t>mechanism.</a:t>
            </a:r>
            <a:endParaRPr lang="en-US" sz="2800" dirty="0" smtClean="0"/>
          </a:p>
          <a:p>
            <a:pPr algn="just"/>
            <a:r>
              <a:rPr lang="en-US" sz="2800" dirty="0" smtClean="0"/>
              <a:t>AM creates additional unwanted signals in frequencies on either side of </a:t>
            </a:r>
            <a:r>
              <a:rPr lang="en-US" sz="2800" dirty="0" smtClean="0"/>
              <a:t>the carrier </a:t>
            </a:r>
            <a:r>
              <a:rPr lang="en-US" sz="2800" dirty="0" smtClean="0"/>
              <a:t>during the superimposition process</a:t>
            </a:r>
            <a:r>
              <a:rPr lang="en-US" sz="2800" dirty="0" smtClean="0"/>
              <a:t>.</a:t>
            </a:r>
          </a:p>
          <a:p>
            <a:pPr algn="just"/>
            <a:r>
              <a:rPr lang="en-US" sz="2800" dirty="0" smtClean="0"/>
              <a:t>These </a:t>
            </a:r>
            <a:r>
              <a:rPr lang="en-US" sz="2800" dirty="0" smtClean="0"/>
              <a:t>signals, called sidebands, </a:t>
            </a:r>
            <a:r>
              <a:rPr lang="en-US" sz="2800" dirty="0" smtClean="0"/>
              <a:t>lead to </a:t>
            </a:r>
            <a:r>
              <a:rPr lang="en-US" sz="2800" dirty="0" smtClean="0"/>
              <a:t>poor spectrum utilization, and they consume additional power</a:t>
            </a:r>
            <a:r>
              <a:rPr lang="en-US" sz="2800" dirty="0" smtClean="0"/>
              <a:t>.</a:t>
            </a:r>
          </a:p>
          <a:p>
            <a:pPr algn="just"/>
            <a:r>
              <a:rPr lang="en-US" sz="2800" dirty="0" smtClean="0"/>
              <a:t>Hence</a:t>
            </a:r>
            <a:r>
              <a:rPr lang="en-US" sz="2800" dirty="0" smtClean="0"/>
              <a:t>, AM </a:t>
            </a:r>
            <a:r>
              <a:rPr lang="en-US" sz="2800" dirty="0" smtClean="0"/>
              <a:t>is considered </a:t>
            </a:r>
            <a:r>
              <a:rPr lang="en-US" sz="2800" dirty="0" smtClean="0"/>
              <a:t>to be an inefficient modulation mechanism</a:t>
            </a:r>
            <a:r>
              <a:rPr lang="en-US" sz="2800" dirty="0" smtClean="0"/>
              <a:t>.</a:t>
            </a:r>
          </a:p>
          <a:p>
            <a:pPr algn="just"/>
            <a:r>
              <a:rPr lang="en-US" sz="2800" dirty="0" smtClean="0"/>
              <a:t>A </a:t>
            </a:r>
            <a:r>
              <a:rPr lang="en-US" sz="2800" dirty="0" smtClean="0"/>
              <a:t>variant of AM, where </a:t>
            </a:r>
            <a:r>
              <a:rPr lang="en-US" sz="2800" dirty="0" smtClean="0"/>
              <a:t>the sidebands </a:t>
            </a:r>
            <a:r>
              <a:rPr lang="en-US" sz="2800" dirty="0" smtClean="0"/>
              <a:t>are stripped away on one side, called single side band (SSB), is often </a:t>
            </a:r>
            <a:r>
              <a:rPr lang="en-US" sz="2800" dirty="0" smtClean="0"/>
              <a:t>used in </a:t>
            </a:r>
            <a:r>
              <a:rPr lang="en-US" sz="2800" dirty="0" smtClean="0"/>
              <a:t>place of plain </a:t>
            </a:r>
            <a:r>
              <a:rPr lang="en-US" sz="2800" dirty="0" smtClean="0"/>
              <a:t>AM.</a:t>
            </a:r>
          </a:p>
          <a:p>
            <a:pPr algn="just"/>
            <a:r>
              <a:rPr lang="en-US" sz="2800" dirty="0" smtClean="0"/>
              <a:t>Broadcast </a:t>
            </a:r>
            <a:r>
              <a:rPr lang="en-US" sz="2800" dirty="0" smtClean="0"/>
              <a:t>radio is one of the applications which still uses AM.</a:t>
            </a:r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Angle Modulation</a:t>
            </a:r>
            <a:br>
              <a:rPr lang="en-US" b="1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en-US" dirty="0" smtClean="0"/>
              <a:t>Frequency </a:t>
            </a:r>
            <a:r>
              <a:rPr lang="en-US" dirty="0" smtClean="0"/>
              <a:t>modulation and phase modulation come under this category. </a:t>
            </a:r>
            <a:endParaRPr lang="en-US" dirty="0" smtClean="0"/>
          </a:p>
          <a:p>
            <a:pPr algn="just"/>
            <a:r>
              <a:rPr lang="en-US" dirty="0" smtClean="0"/>
              <a:t>The angle modulated </a:t>
            </a:r>
            <a:r>
              <a:rPr lang="en-US" dirty="0" smtClean="0"/>
              <a:t>signal can be mathematically represented as</a:t>
            </a:r>
          </a:p>
          <a:p>
            <a:pPr algn="ctr">
              <a:buNone/>
            </a:pPr>
            <a:r>
              <a:rPr lang="en-US" dirty="0" smtClean="0"/>
              <a:t>s(t) = A</a:t>
            </a:r>
            <a:r>
              <a:rPr lang="en-US" baseline="-25000" dirty="0" smtClean="0"/>
              <a:t>c</a:t>
            </a:r>
            <a:r>
              <a:rPr lang="en-US" dirty="0" smtClean="0"/>
              <a:t>[</a:t>
            </a:r>
            <a:r>
              <a:rPr lang="en-US" dirty="0" err="1" smtClean="0"/>
              <a:t>cos</a:t>
            </a:r>
            <a:r>
              <a:rPr lang="en-US" dirty="0" smtClean="0"/>
              <a:t>(2πf</a:t>
            </a:r>
            <a:r>
              <a:rPr lang="en-US" baseline="-25000" dirty="0" smtClean="0"/>
              <a:t>c</a:t>
            </a:r>
            <a:r>
              <a:rPr lang="en-US" dirty="0" smtClean="0"/>
              <a:t>t) +Φ(t</a:t>
            </a:r>
            <a:r>
              <a:rPr lang="en-US" dirty="0" smtClean="0"/>
              <a:t>)]</a:t>
            </a:r>
            <a:endParaRPr lang="fr-FR" dirty="0" smtClean="0"/>
          </a:p>
          <a:p>
            <a:pPr algn="just"/>
            <a:r>
              <a:rPr lang="en-US" dirty="0" smtClean="0"/>
              <a:t>where </a:t>
            </a:r>
            <a:r>
              <a:rPr lang="en-US" dirty="0" smtClean="0"/>
              <a:t>A</a:t>
            </a:r>
            <a:r>
              <a:rPr lang="en-US" baseline="-25000" dirty="0" smtClean="0"/>
              <a:t>c</a:t>
            </a:r>
            <a:r>
              <a:rPr lang="en-US" dirty="0" smtClean="0"/>
              <a:t> </a:t>
            </a:r>
            <a:r>
              <a:rPr lang="en-US" dirty="0" smtClean="0"/>
              <a:t>is the amplitude and </a:t>
            </a:r>
            <a:r>
              <a:rPr lang="en-US" dirty="0" err="1" smtClean="0"/>
              <a:t>f</a:t>
            </a:r>
            <a:r>
              <a:rPr lang="en-US" baseline="-25000" dirty="0" err="1" smtClean="0"/>
              <a:t>c</a:t>
            </a:r>
            <a:r>
              <a:rPr lang="en-US" dirty="0" smtClean="0"/>
              <a:t> </a:t>
            </a:r>
            <a:r>
              <a:rPr lang="en-US" dirty="0" smtClean="0"/>
              <a:t>is the frequency of the carrier signal. </a:t>
            </a:r>
            <a:endParaRPr lang="en-US" dirty="0" smtClean="0"/>
          </a:p>
          <a:p>
            <a:pPr algn="just"/>
            <a:r>
              <a:rPr lang="en-US" dirty="0" smtClean="0"/>
              <a:t>Frequency modulation </a:t>
            </a:r>
            <a:r>
              <a:rPr lang="en-US" dirty="0" smtClean="0"/>
              <a:t>and phase modulation are special cases of angle modulation. </a:t>
            </a:r>
            <a:endParaRPr lang="en-US" dirty="0" smtClean="0"/>
          </a:p>
          <a:p>
            <a:pPr algn="just"/>
            <a:r>
              <a:rPr lang="en-US" dirty="0" smtClean="0"/>
              <a:t>Changing the </a:t>
            </a:r>
            <a:r>
              <a:rPr lang="en-US" dirty="0" smtClean="0"/>
              <a:t>frequency of a wave also changes its phase, and vice versa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The </a:t>
            </a:r>
            <a:r>
              <a:rPr lang="en-US" dirty="0" smtClean="0"/>
              <a:t>angle </a:t>
            </a:r>
            <a:r>
              <a:rPr lang="en-US" dirty="0" smtClean="0"/>
              <a:t>modulated signal </a:t>
            </a:r>
            <a:r>
              <a:rPr lang="en-US" dirty="0" smtClean="0"/>
              <a:t>has a constant amplitude, and as a consequence the transmitter operates </a:t>
            </a:r>
            <a:r>
              <a:rPr lang="en-US" dirty="0" smtClean="0"/>
              <a:t>at full </a:t>
            </a:r>
            <a:r>
              <a:rPr lang="en-US" dirty="0" smtClean="0"/>
              <a:t>power constantly, which also maximizes its range.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2775</TotalTime>
  <Words>1654</Words>
  <Application>Microsoft Office PowerPoint</Application>
  <PresentationFormat>On-screen Show (4:3)</PresentationFormat>
  <Paragraphs>118</Paragraphs>
  <Slides>27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Modulation Techniques</vt:lpstr>
      <vt:lpstr>Modulation Techniques</vt:lpstr>
      <vt:lpstr>1. Analog Modulation</vt:lpstr>
      <vt:lpstr>Amplitude modulation</vt:lpstr>
      <vt:lpstr>Slide 5</vt:lpstr>
      <vt:lpstr>Amplitude modulation</vt:lpstr>
      <vt:lpstr>Amplitude modulation</vt:lpstr>
      <vt:lpstr>Amplitude modulation</vt:lpstr>
      <vt:lpstr>Angle Modulation </vt:lpstr>
      <vt:lpstr>Frequency Modulation</vt:lpstr>
      <vt:lpstr>Frequency Modulation</vt:lpstr>
      <vt:lpstr>Slide 12</vt:lpstr>
      <vt:lpstr>Phase Modulation</vt:lpstr>
      <vt:lpstr>2. Digital Modulation</vt:lpstr>
      <vt:lpstr>Amplitude shift keying</vt:lpstr>
      <vt:lpstr>Amplitude shift keying</vt:lpstr>
      <vt:lpstr>Amplitude shift keying</vt:lpstr>
      <vt:lpstr>Frequency Shift Keying</vt:lpstr>
      <vt:lpstr>Frequency Shift Keying</vt:lpstr>
      <vt:lpstr>Frequency Shift Keying</vt:lpstr>
      <vt:lpstr>Frequency Shift Keying</vt:lpstr>
      <vt:lpstr>Frequency Shift Keying</vt:lpstr>
      <vt:lpstr>Phase Shift Keying</vt:lpstr>
      <vt:lpstr>Phase Shift Keying</vt:lpstr>
      <vt:lpstr>Phase Shift Keying</vt:lpstr>
      <vt:lpstr>Phase Shift Keying</vt:lpstr>
      <vt:lpstr>Phase Shift Keying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Modulation Techniques</dc:title>
  <dc:creator>AVINASH</dc:creator>
  <cp:lastModifiedBy>AVINASH</cp:lastModifiedBy>
  <cp:revision>53</cp:revision>
  <dcterms:created xsi:type="dcterms:W3CDTF">2006-08-16T00:00:00Z</dcterms:created>
  <dcterms:modified xsi:type="dcterms:W3CDTF">2022-09-30T03:51:32Z</dcterms:modified>
</cp:coreProperties>
</file>