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59" r:id="rId5"/>
    <p:sldId id="261" r:id="rId6"/>
    <p:sldId id="262" r:id="rId7"/>
    <p:sldId id="263" r:id="rId8"/>
    <p:sldId id="258"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9/27/2022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9/27/2022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9/27/2022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9/27/2022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WIRELESS </a:t>
            </a:r>
            <a:r>
              <a:rPr lang="en-US" smtClean="0"/>
              <a:t>AD-HOC NETWORKS</a:t>
            </a:r>
            <a:endParaRPr lang="en-US" dirty="0"/>
          </a:p>
        </p:txBody>
      </p:sp>
      <p:sp>
        <p:nvSpPr>
          <p:cNvPr id="3" name="Subtitle 2"/>
          <p:cNvSpPr>
            <a:spLocks noGrp="1"/>
          </p:cNvSpPr>
          <p:nvPr>
            <p:ph type="subTitle" idx="1"/>
          </p:nvPr>
        </p:nvSpPr>
        <p:spPr/>
        <p:txBody>
          <a:bodyPr/>
          <a:lstStyle/>
          <a:p>
            <a:r>
              <a:rPr lang="en-US" dirty="0" smtClean="0"/>
              <a:t>UNIT-I</a:t>
            </a:r>
          </a:p>
          <a:p>
            <a:r>
              <a:rPr lang="en-US" dirty="0" smtClean="0"/>
              <a:t>SYLLABUS</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lnSpcReduction="10000"/>
          </a:bodyPr>
          <a:lstStyle/>
          <a:p>
            <a:pPr marL="514350" indent="-514350">
              <a:buFont typeface="+mj-lt"/>
              <a:buAutoNum type="arabicPeriod"/>
            </a:pPr>
            <a:r>
              <a:rPr lang="en-IN" dirty="0" smtClean="0"/>
              <a:t>Radio</a:t>
            </a:r>
            <a:r>
              <a:rPr lang="en-IN" b="1" dirty="0" smtClean="0"/>
              <a:t> </a:t>
            </a:r>
            <a:r>
              <a:rPr lang="en-IN" dirty="0" smtClean="0"/>
              <a:t>Propagation Mechanisms</a:t>
            </a:r>
          </a:p>
          <a:p>
            <a:pPr marL="514350" indent="-514350">
              <a:buFont typeface="+mj-lt"/>
              <a:buAutoNum type="arabicPeriod"/>
            </a:pPr>
            <a:r>
              <a:rPr lang="en-IN" dirty="0" smtClean="0"/>
              <a:t>Characteristics of the Wireless Channel</a:t>
            </a:r>
          </a:p>
          <a:p>
            <a:pPr marL="514350" indent="-514350">
              <a:buFont typeface="+mj-lt"/>
              <a:buAutoNum type="arabicPeriod"/>
            </a:pPr>
            <a:r>
              <a:rPr lang="en-IN" dirty="0" smtClean="0"/>
              <a:t>Modulation Techniques</a:t>
            </a:r>
          </a:p>
          <a:p>
            <a:pPr marL="514350" indent="-514350">
              <a:buFont typeface="+mj-lt"/>
              <a:buAutoNum type="arabicPeriod"/>
            </a:pPr>
            <a:r>
              <a:rPr lang="en-IN" dirty="0" smtClean="0"/>
              <a:t>Multiple Access Techniques</a:t>
            </a:r>
          </a:p>
          <a:p>
            <a:pPr marL="514350" indent="-514350">
              <a:buFont typeface="+mj-lt"/>
              <a:buAutoNum type="arabicPeriod"/>
            </a:pPr>
            <a:r>
              <a:rPr lang="en-IN" dirty="0" smtClean="0"/>
              <a:t>Voice Coding</a:t>
            </a:r>
          </a:p>
          <a:p>
            <a:pPr marL="514350" indent="-514350">
              <a:buFont typeface="+mj-lt"/>
              <a:buAutoNum type="arabicPeriod"/>
            </a:pPr>
            <a:r>
              <a:rPr lang="en-IN" dirty="0" smtClean="0"/>
              <a:t>Computer Network Architecture</a:t>
            </a:r>
          </a:p>
          <a:p>
            <a:pPr marL="514350" indent="-514350">
              <a:buFont typeface="+mj-lt"/>
              <a:buAutoNum type="arabicPeriod"/>
            </a:pPr>
            <a:r>
              <a:rPr lang="en-IN" dirty="0" smtClean="0"/>
              <a:t>IEEE 802 Networking Standards</a:t>
            </a:r>
          </a:p>
          <a:p>
            <a:pPr marL="514350" indent="-514350">
              <a:buFont typeface="+mj-lt"/>
              <a:buAutoNum type="arabicPeriod"/>
            </a:pPr>
            <a:r>
              <a:rPr lang="en-IN" dirty="0" smtClean="0"/>
              <a:t>Wireless Network</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lnSpcReduction="10000"/>
          </a:bodyPr>
          <a:lstStyle/>
          <a:p>
            <a:pPr marL="514350" indent="-514350">
              <a:buFont typeface="+mj-lt"/>
              <a:buAutoNum type="arabicPeriod"/>
            </a:pPr>
            <a:r>
              <a:rPr lang="en-IN" dirty="0" smtClean="0">
                <a:solidFill>
                  <a:srgbClr val="FF0000"/>
                </a:solidFill>
              </a:rPr>
              <a:t>Radio</a:t>
            </a:r>
            <a:r>
              <a:rPr lang="en-IN" b="1" dirty="0" smtClean="0">
                <a:solidFill>
                  <a:srgbClr val="FF0000"/>
                </a:solidFill>
              </a:rPr>
              <a:t> </a:t>
            </a:r>
            <a:r>
              <a:rPr lang="en-IN" dirty="0" smtClean="0">
                <a:solidFill>
                  <a:srgbClr val="FF0000"/>
                </a:solidFill>
              </a:rPr>
              <a:t>Propagation Mechanisms</a:t>
            </a:r>
          </a:p>
          <a:p>
            <a:pPr marL="514350" indent="-514350">
              <a:buFont typeface="+mj-lt"/>
              <a:buAutoNum type="arabicPeriod"/>
            </a:pPr>
            <a:r>
              <a:rPr lang="en-IN" dirty="0" smtClean="0"/>
              <a:t>Characteristics of the Wireless Channel</a:t>
            </a:r>
          </a:p>
          <a:p>
            <a:pPr marL="514350" indent="-514350">
              <a:buFont typeface="+mj-lt"/>
              <a:buAutoNum type="arabicPeriod"/>
            </a:pPr>
            <a:r>
              <a:rPr lang="en-IN" dirty="0" smtClean="0"/>
              <a:t>Modulation Techniques</a:t>
            </a:r>
          </a:p>
          <a:p>
            <a:pPr marL="514350" indent="-514350">
              <a:buFont typeface="+mj-lt"/>
              <a:buAutoNum type="arabicPeriod"/>
            </a:pPr>
            <a:r>
              <a:rPr lang="en-IN" dirty="0" smtClean="0"/>
              <a:t>Multiple Access Techniques</a:t>
            </a:r>
          </a:p>
          <a:p>
            <a:pPr marL="514350" indent="-514350">
              <a:buFont typeface="+mj-lt"/>
              <a:buAutoNum type="arabicPeriod"/>
            </a:pPr>
            <a:r>
              <a:rPr lang="en-IN" dirty="0" smtClean="0"/>
              <a:t>Voice Coding</a:t>
            </a:r>
          </a:p>
          <a:p>
            <a:pPr marL="514350" indent="-514350">
              <a:buFont typeface="+mj-lt"/>
              <a:buAutoNum type="arabicPeriod"/>
            </a:pPr>
            <a:r>
              <a:rPr lang="en-IN" dirty="0" smtClean="0"/>
              <a:t>Computer Network Architecture</a:t>
            </a:r>
          </a:p>
          <a:p>
            <a:pPr marL="514350" indent="-514350">
              <a:buFont typeface="+mj-lt"/>
              <a:buAutoNum type="arabicPeriod"/>
            </a:pPr>
            <a:r>
              <a:rPr lang="en-IN" dirty="0" smtClean="0"/>
              <a:t>IEEE 802 Networking Standards</a:t>
            </a:r>
          </a:p>
          <a:p>
            <a:pPr marL="514350" indent="-514350">
              <a:buFont typeface="+mj-lt"/>
              <a:buAutoNum type="arabicPeriod"/>
            </a:pPr>
            <a:r>
              <a:rPr lang="en-IN" dirty="0" smtClean="0"/>
              <a:t>Wireless Network</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smtClean="0">
                <a:solidFill>
                  <a:srgbClr val="FF0000"/>
                </a:solidFill>
              </a:rPr>
              <a:t>Radio</a:t>
            </a:r>
            <a:r>
              <a:rPr lang="en-IN" b="1" dirty="0" smtClean="0">
                <a:solidFill>
                  <a:srgbClr val="FF0000"/>
                </a:solidFill>
              </a:rPr>
              <a:t> </a:t>
            </a:r>
            <a:r>
              <a:rPr lang="en-IN" dirty="0" smtClean="0">
                <a:solidFill>
                  <a:srgbClr val="FF0000"/>
                </a:solidFill>
              </a:rPr>
              <a:t>Propagation Mechanisms</a:t>
            </a:r>
            <a:endParaRPr lang="en-US" dirty="0"/>
          </a:p>
        </p:txBody>
      </p:sp>
      <p:sp>
        <p:nvSpPr>
          <p:cNvPr id="3" name="Content Placeholder 2"/>
          <p:cNvSpPr>
            <a:spLocks noGrp="1"/>
          </p:cNvSpPr>
          <p:nvPr>
            <p:ph idx="1"/>
          </p:nvPr>
        </p:nvSpPr>
        <p:spPr/>
        <p:txBody>
          <a:bodyPr/>
          <a:lstStyle/>
          <a:p>
            <a:pPr algn="just"/>
            <a:r>
              <a:rPr lang="en-US" dirty="0" smtClean="0"/>
              <a:t>Radio waves generally experience the following three propagation mechanisms:</a:t>
            </a:r>
          </a:p>
          <a:p>
            <a:pPr marL="514350" indent="-514350">
              <a:buFont typeface="+mj-lt"/>
              <a:buAutoNum type="arabicPeriod"/>
            </a:pPr>
            <a:r>
              <a:rPr lang="en-US" dirty="0" smtClean="0"/>
              <a:t>Reflection</a:t>
            </a:r>
          </a:p>
          <a:p>
            <a:pPr marL="514350" indent="-514350">
              <a:buFont typeface="+mj-lt"/>
              <a:buAutoNum type="arabicPeriod"/>
            </a:pPr>
            <a:r>
              <a:rPr lang="en-US" dirty="0" smtClean="0"/>
              <a:t>Diffraction</a:t>
            </a:r>
          </a:p>
          <a:p>
            <a:pPr marL="514350" indent="-514350">
              <a:buFont typeface="+mj-lt"/>
              <a:buAutoNum type="arabicPeriod"/>
            </a:pPr>
            <a:r>
              <a:rPr lang="en-US" dirty="0" smtClean="0"/>
              <a:t>Scattering</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1. Reflection</a:t>
            </a:r>
            <a:endParaRPr lang="en-US" dirty="0">
              <a:solidFill>
                <a:srgbClr val="FF0000"/>
              </a:solidFill>
            </a:endParaRPr>
          </a:p>
        </p:txBody>
      </p:sp>
      <p:sp>
        <p:nvSpPr>
          <p:cNvPr id="3" name="Content Placeholder 2"/>
          <p:cNvSpPr>
            <a:spLocks noGrp="1"/>
          </p:cNvSpPr>
          <p:nvPr>
            <p:ph idx="1"/>
          </p:nvPr>
        </p:nvSpPr>
        <p:spPr/>
        <p:txBody>
          <a:bodyPr/>
          <a:lstStyle/>
          <a:p>
            <a:pPr algn="just"/>
            <a:r>
              <a:rPr lang="en-US" dirty="0" smtClean="0"/>
              <a:t>When the propagating radio wave hits an object which is very large compared to its wavelength (such as the surface of the Earth, or tall buildings), the wave gets reflected by that object.</a:t>
            </a:r>
          </a:p>
          <a:p>
            <a:pPr algn="just"/>
            <a:r>
              <a:rPr lang="en-US" dirty="0" smtClean="0"/>
              <a:t>Reflection causes a phase shift of 180 degrees between the incident and the reflected rays.</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2. Diffraction</a:t>
            </a:r>
            <a:endParaRPr lang="en-US" dirty="0">
              <a:solidFill>
                <a:srgbClr val="FF0000"/>
              </a:solidFill>
            </a:endParaRPr>
          </a:p>
        </p:txBody>
      </p:sp>
      <p:sp>
        <p:nvSpPr>
          <p:cNvPr id="3" name="Content Placeholder 2"/>
          <p:cNvSpPr>
            <a:spLocks noGrp="1"/>
          </p:cNvSpPr>
          <p:nvPr>
            <p:ph idx="1"/>
          </p:nvPr>
        </p:nvSpPr>
        <p:spPr/>
        <p:txBody>
          <a:bodyPr>
            <a:noAutofit/>
          </a:bodyPr>
          <a:lstStyle/>
          <a:p>
            <a:pPr algn="just"/>
            <a:r>
              <a:rPr lang="en-US" sz="2400" dirty="0" smtClean="0"/>
              <a:t>This propagation effect is undergone by a wave when it hits an impenetrable object.</a:t>
            </a:r>
          </a:p>
          <a:p>
            <a:pPr algn="just"/>
            <a:r>
              <a:rPr lang="en-US" sz="2400" dirty="0" smtClean="0"/>
              <a:t>The wave bends at the edges of the object, thereby propagating in different directions. </a:t>
            </a:r>
          </a:p>
          <a:p>
            <a:pPr algn="just"/>
            <a:r>
              <a:rPr lang="en-US" sz="2400" dirty="0" smtClean="0"/>
              <a:t>This phenomenon is termed as </a:t>
            </a:r>
            <a:r>
              <a:rPr lang="en-US" sz="2400" b="1" dirty="0" smtClean="0">
                <a:solidFill>
                  <a:srgbClr val="FF0000"/>
                </a:solidFill>
              </a:rPr>
              <a:t>diffraction</a:t>
            </a:r>
            <a:r>
              <a:rPr lang="en-US" sz="2400" dirty="0" smtClean="0"/>
              <a:t>. </a:t>
            </a:r>
          </a:p>
          <a:p>
            <a:pPr algn="just"/>
            <a:r>
              <a:rPr lang="en-US" sz="2400" dirty="0" smtClean="0"/>
              <a:t>The dimensions of the object causing diffraction are comparable to the wavelength of the wave being diffracted.</a:t>
            </a:r>
          </a:p>
          <a:p>
            <a:pPr algn="just"/>
            <a:r>
              <a:rPr lang="en-US" sz="2400" dirty="0" smtClean="0"/>
              <a:t>The bending causes the wave to reach places behind the object which generally cannot be reached by the line-of-sight transmission.</a:t>
            </a:r>
          </a:p>
          <a:p>
            <a:pPr algn="just"/>
            <a:r>
              <a:rPr lang="en-US" sz="2400" dirty="0" smtClean="0"/>
              <a:t>The amount of diffraction is frequency-dependent, with the lower frequency waves diffracting more.</a:t>
            </a:r>
            <a:endParaRPr 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3. Scattering</a:t>
            </a:r>
            <a:endParaRPr lang="en-US" dirty="0">
              <a:solidFill>
                <a:srgbClr val="FF0000"/>
              </a:solidFill>
            </a:endParaRPr>
          </a:p>
        </p:txBody>
      </p:sp>
      <p:sp>
        <p:nvSpPr>
          <p:cNvPr id="3" name="Content Placeholder 2"/>
          <p:cNvSpPr>
            <a:spLocks noGrp="1"/>
          </p:cNvSpPr>
          <p:nvPr>
            <p:ph idx="1"/>
          </p:nvPr>
        </p:nvSpPr>
        <p:spPr/>
        <p:txBody>
          <a:bodyPr/>
          <a:lstStyle/>
          <a:p>
            <a:pPr lvl="0" algn="just"/>
            <a:r>
              <a:rPr lang="en-US" dirty="0" smtClean="0"/>
              <a:t>When the wave travels through a medium, which contains many objects with dimensions small when compared to its wavelength, scattering occurs. </a:t>
            </a:r>
          </a:p>
          <a:p>
            <a:pPr lvl="0" algn="just"/>
            <a:r>
              <a:rPr lang="en-US" dirty="0" smtClean="0"/>
              <a:t>The wave gets scattered into several weaker outgoing signals. </a:t>
            </a:r>
          </a:p>
          <a:p>
            <a:pPr lvl="0" algn="just"/>
            <a:r>
              <a:rPr lang="en-US" dirty="0" smtClean="0"/>
              <a:t>In practice, objects such as street signs, lamp posts, and foliage cause scattering.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p:cNvPicPr>
          <p:nvPr>
            <p:ph idx="1"/>
          </p:nvPr>
        </p:nvPicPr>
        <p:blipFill>
          <a:blip r:embed="rId2" cstate="print"/>
          <a:srcRect l="1173" b="3094"/>
          <a:stretch>
            <a:fillRect/>
          </a:stretch>
        </p:blipFill>
        <p:spPr bwMode="auto">
          <a:xfrm>
            <a:off x="0" y="0"/>
            <a:ext cx="9144000" cy="5410200"/>
          </a:xfrm>
          <a:prstGeom prst="rect">
            <a:avLst/>
          </a:prstGeom>
          <a:noFill/>
          <a:ln w="9525">
            <a:noFill/>
            <a:miter lim="800000"/>
            <a:headEnd/>
            <a:tailEnd/>
          </a:ln>
        </p:spPr>
      </p:pic>
      <p:sp>
        <p:nvSpPr>
          <p:cNvPr id="5" name="TextBox 4"/>
          <p:cNvSpPr txBox="1"/>
          <p:nvPr/>
        </p:nvSpPr>
        <p:spPr>
          <a:xfrm>
            <a:off x="914400" y="5943600"/>
            <a:ext cx="7467600" cy="584775"/>
          </a:xfrm>
          <a:prstGeom prst="rect">
            <a:avLst/>
          </a:prstGeom>
          <a:noFill/>
        </p:spPr>
        <p:txBody>
          <a:bodyPr wrap="square" rtlCol="0">
            <a:spAutoFit/>
          </a:bodyPr>
          <a:lstStyle/>
          <a:p>
            <a:r>
              <a:rPr lang="en-US" sz="3200" b="1" dirty="0" smtClean="0"/>
              <a:t>Figure 1.1. Radio propagation mechanisms</a:t>
            </a:r>
            <a:endParaRPr lang="en-US" sz="32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smtClean="0">
                <a:solidFill>
                  <a:srgbClr val="FF0000"/>
                </a:solidFill>
              </a:rPr>
              <a:t>Radio</a:t>
            </a:r>
            <a:r>
              <a:rPr lang="en-IN" b="1" dirty="0" smtClean="0">
                <a:solidFill>
                  <a:srgbClr val="FF0000"/>
                </a:solidFill>
              </a:rPr>
              <a:t> </a:t>
            </a:r>
            <a:r>
              <a:rPr lang="en-IN" dirty="0" smtClean="0">
                <a:solidFill>
                  <a:srgbClr val="FF0000"/>
                </a:solidFill>
              </a:rPr>
              <a:t>Propagation Mechanisms</a:t>
            </a:r>
            <a:endParaRPr lang="en-US" dirty="0"/>
          </a:p>
        </p:txBody>
      </p:sp>
      <p:sp>
        <p:nvSpPr>
          <p:cNvPr id="3" name="Content Placeholder 2"/>
          <p:cNvSpPr>
            <a:spLocks noGrp="1"/>
          </p:cNvSpPr>
          <p:nvPr>
            <p:ph idx="1"/>
          </p:nvPr>
        </p:nvSpPr>
        <p:spPr/>
        <p:txBody>
          <a:bodyPr/>
          <a:lstStyle/>
          <a:p>
            <a:pPr algn="just"/>
            <a:r>
              <a:rPr lang="en-US" dirty="0" smtClean="0"/>
              <a:t>Figure 1.1 depicts the various propagation mechanisms that a radio wave encounters. </a:t>
            </a:r>
          </a:p>
          <a:p>
            <a:pPr algn="just"/>
            <a:r>
              <a:rPr lang="en-US" dirty="0" smtClean="0"/>
              <a:t>When the transmitted wave is received at the receiver, the received power of the signal is generally lower than the power at which it was transmitted.</a:t>
            </a:r>
          </a:p>
          <a:p>
            <a:pPr algn="just"/>
            <a:r>
              <a:rPr lang="en-US" dirty="0" smtClean="0"/>
              <a:t>The loss in signal strength, known as attenuation, is due to several factors.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TotalTime>
  <Words>342</Words>
  <Application>Microsoft Office PowerPoint</Application>
  <PresentationFormat>On-screen Show (4:3)</PresentationFormat>
  <Paragraphs>45</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WIRELESS AD-HOC NETWORKS</vt:lpstr>
      <vt:lpstr>INTRODUCTION</vt:lpstr>
      <vt:lpstr>INTRODUCTION</vt:lpstr>
      <vt:lpstr>Radio Propagation Mechanisms</vt:lpstr>
      <vt:lpstr>1. Reflection</vt:lpstr>
      <vt:lpstr>2. Diffraction</vt:lpstr>
      <vt:lpstr>3. Scattering</vt:lpstr>
      <vt:lpstr>Slide 8</vt:lpstr>
      <vt:lpstr>Radio Propagation Mechanisms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WIRELESS NETWORKS</dc:title>
  <dc:creator>AVINASH</dc:creator>
  <cp:lastModifiedBy>AVINASH</cp:lastModifiedBy>
  <cp:revision>20</cp:revision>
  <dcterms:created xsi:type="dcterms:W3CDTF">2006-08-16T00:00:00Z</dcterms:created>
  <dcterms:modified xsi:type="dcterms:W3CDTF">2022-09-27T09:03:56Z</dcterms:modified>
</cp:coreProperties>
</file>