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70" r:id="rId15"/>
    <p:sldId id="269"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6" r:id="rId29"/>
    <p:sldId id="287" r:id="rId30"/>
    <p:sldId id="288" r:id="rId31"/>
    <p:sldId id="283" r:id="rId32"/>
    <p:sldId id="284" r:id="rId33"/>
    <p:sldId id="285" r:id="rId34"/>
    <p:sldId id="289" r:id="rId35"/>
    <p:sldId id="290" r:id="rId36"/>
    <p:sldId id="292" r:id="rId37"/>
    <p:sldId id="291" r:id="rId38"/>
    <p:sldId id="293" r:id="rId39"/>
    <p:sldId id="294" r:id="rId40"/>
    <p:sldId id="295" r:id="rId41"/>
    <p:sldId id="296" r:id="rId42"/>
    <p:sldId id="297" r:id="rId43"/>
    <p:sldId id="298" r:id="rId44"/>
    <p:sldId id="299" r:id="rId45"/>
    <p:sldId id="300" r:id="rId46"/>
    <p:sldId id="301" r:id="rId47"/>
    <p:sldId id="302" r:id="rId48"/>
    <p:sldId id="305" r:id="rId49"/>
    <p:sldId id="304" r:id="rId50"/>
    <p:sldId id="303" r:id="rId5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60" d="100"/>
          <a:sy n="60" d="100"/>
        </p:scale>
        <p:origin x="-1572" y="-17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11/24/2022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11/24/2022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11/24/2022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11/24/2022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11/24/2022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11/24/2022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11/24/2022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11/24/2022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11/24/2022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11/24/2022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11/24/2022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11/24/2022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err="1" smtClean="0"/>
              <a:t>QoS</a:t>
            </a:r>
            <a:r>
              <a:rPr lang="en-US" dirty="0" smtClean="0"/>
              <a:t> Frameworks for Ad Hoc Wireless Networks</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solidFill>
                  <a:srgbClr val="FF0000"/>
                </a:solidFill>
              </a:rPr>
              <a:t>Integrated Services (</a:t>
            </a:r>
            <a:r>
              <a:rPr lang="en-US" b="1" dirty="0" err="1" smtClean="0">
                <a:solidFill>
                  <a:srgbClr val="FF0000"/>
                </a:solidFill>
              </a:rPr>
              <a:t>IntServ</a:t>
            </a:r>
            <a:r>
              <a:rPr lang="en-US" b="1" dirty="0" smtClean="0">
                <a:solidFill>
                  <a:srgbClr val="FF0000"/>
                </a:solidFill>
              </a:rPr>
              <a:t>) model</a:t>
            </a:r>
            <a:endParaRPr lang="en-US" dirty="0"/>
          </a:p>
        </p:txBody>
      </p:sp>
      <p:sp>
        <p:nvSpPr>
          <p:cNvPr id="3" name="Content Placeholder 2"/>
          <p:cNvSpPr>
            <a:spLocks noGrp="1"/>
          </p:cNvSpPr>
          <p:nvPr>
            <p:ph idx="1"/>
          </p:nvPr>
        </p:nvSpPr>
        <p:spPr/>
        <p:txBody>
          <a:bodyPr>
            <a:noAutofit/>
          </a:bodyPr>
          <a:lstStyle/>
          <a:p>
            <a:pPr algn="just"/>
            <a:r>
              <a:rPr lang="en-US" sz="2000" dirty="0" smtClean="0">
                <a:solidFill>
                  <a:srgbClr val="FF0000"/>
                </a:solidFill>
              </a:rPr>
              <a:t>The </a:t>
            </a:r>
            <a:r>
              <a:rPr lang="en-US" sz="2000" dirty="0" err="1" smtClean="0">
                <a:solidFill>
                  <a:srgbClr val="FF0000"/>
                </a:solidFill>
              </a:rPr>
              <a:t>IntServ</a:t>
            </a:r>
            <a:r>
              <a:rPr lang="en-US" sz="2000" dirty="0" smtClean="0">
                <a:solidFill>
                  <a:srgbClr val="FF0000"/>
                </a:solidFill>
              </a:rPr>
              <a:t> model provides </a:t>
            </a:r>
            <a:r>
              <a:rPr lang="en-US" sz="2000" dirty="0" err="1" smtClean="0">
                <a:solidFill>
                  <a:srgbClr val="FF0000"/>
                </a:solidFill>
              </a:rPr>
              <a:t>QoS</a:t>
            </a:r>
            <a:r>
              <a:rPr lang="en-US" sz="2000" dirty="0" smtClean="0">
                <a:solidFill>
                  <a:srgbClr val="FF0000"/>
                </a:solidFill>
              </a:rPr>
              <a:t> on a per flow basis</a:t>
            </a:r>
            <a:r>
              <a:rPr lang="en-US" sz="2000" dirty="0" smtClean="0"/>
              <a:t>, where a flow is an application session between a pair of end users.</a:t>
            </a:r>
          </a:p>
          <a:p>
            <a:pPr algn="just"/>
            <a:r>
              <a:rPr lang="en-US" sz="2000" dirty="0" smtClean="0"/>
              <a:t>Each </a:t>
            </a:r>
            <a:r>
              <a:rPr lang="en-US" sz="2000" dirty="0" err="1" smtClean="0"/>
              <a:t>IntServ</a:t>
            </a:r>
            <a:r>
              <a:rPr lang="en-US" sz="2000" dirty="0" smtClean="0"/>
              <a:t>-enabled router maintains all the flow specific state information such as bandwidth requirements, delay bound, and cost.</a:t>
            </a:r>
          </a:p>
          <a:p>
            <a:pPr algn="just"/>
            <a:r>
              <a:rPr lang="en-US" sz="2000" dirty="0" smtClean="0">
                <a:solidFill>
                  <a:srgbClr val="FF0000"/>
                </a:solidFill>
              </a:rPr>
              <a:t>The different types of services offered in this model are –</a:t>
            </a:r>
          </a:p>
          <a:p>
            <a:pPr lvl="1" algn="just"/>
            <a:r>
              <a:rPr lang="en-US" sz="1800" dirty="0" smtClean="0">
                <a:solidFill>
                  <a:srgbClr val="FF0000"/>
                </a:solidFill>
              </a:rPr>
              <a:t>guaranteed service</a:t>
            </a:r>
          </a:p>
          <a:p>
            <a:pPr lvl="1" algn="just"/>
            <a:r>
              <a:rPr lang="en-US" sz="1800" dirty="0" smtClean="0">
                <a:solidFill>
                  <a:srgbClr val="FF0000"/>
                </a:solidFill>
              </a:rPr>
              <a:t>controlled load service</a:t>
            </a:r>
          </a:p>
          <a:p>
            <a:pPr lvl="1" algn="just"/>
            <a:r>
              <a:rPr lang="en-US" sz="1800" dirty="0" smtClean="0">
                <a:solidFill>
                  <a:srgbClr val="FF0000"/>
                </a:solidFill>
              </a:rPr>
              <a:t>best-effort service</a:t>
            </a:r>
          </a:p>
          <a:p>
            <a:pPr algn="just"/>
            <a:r>
              <a:rPr lang="en-US" sz="2000" dirty="0" smtClean="0">
                <a:solidFill>
                  <a:srgbClr val="FF0000"/>
                </a:solidFill>
              </a:rPr>
              <a:t>The resource reservation protocol (RSVP) is used for reserving the resources along the route.</a:t>
            </a:r>
          </a:p>
          <a:p>
            <a:pPr algn="just"/>
            <a:r>
              <a:rPr lang="en-US" sz="2000" dirty="0" smtClean="0"/>
              <a:t>The </a:t>
            </a:r>
            <a:r>
              <a:rPr lang="en-US" sz="2000" dirty="0" err="1" smtClean="0">
                <a:solidFill>
                  <a:srgbClr val="FF0000"/>
                </a:solidFill>
              </a:rPr>
              <a:t>IntServ</a:t>
            </a:r>
            <a:r>
              <a:rPr lang="en-US" sz="2000" dirty="0" smtClean="0">
                <a:solidFill>
                  <a:srgbClr val="FF0000"/>
                </a:solidFill>
              </a:rPr>
              <a:t> model is not scalable for the Internet</a:t>
            </a:r>
            <a:r>
              <a:rPr lang="en-US" sz="2000" dirty="0" smtClean="0"/>
              <a:t>, but it can be applied to small-sized ad hoc wireless networks because it has limited processing capability, limited battery energy, frequent changes in network topology, and continuously varying link capacity due to the time-varying characteristics of radio links.</a:t>
            </a:r>
            <a:endParaRPr lang="en-US" sz="20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solidFill>
                  <a:srgbClr val="FF0000"/>
                </a:solidFill>
              </a:rPr>
              <a:t>Differentiated Services (</a:t>
            </a:r>
            <a:r>
              <a:rPr lang="en-US" sz="3600" b="1" dirty="0" err="1" smtClean="0">
                <a:solidFill>
                  <a:srgbClr val="FF0000"/>
                </a:solidFill>
              </a:rPr>
              <a:t>DiffServ</a:t>
            </a:r>
            <a:r>
              <a:rPr lang="en-US" sz="3600" b="1" dirty="0" smtClean="0">
                <a:solidFill>
                  <a:srgbClr val="FF0000"/>
                </a:solidFill>
              </a:rPr>
              <a:t>) model</a:t>
            </a:r>
            <a:endParaRPr lang="en-US" sz="3600" dirty="0"/>
          </a:p>
        </p:txBody>
      </p:sp>
      <p:sp>
        <p:nvSpPr>
          <p:cNvPr id="3" name="Content Placeholder 2"/>
          <p:cNvSpPr>
            <a:spLocks noGrp="1"/>
          </p:cNvSpPr>
          <p:nvPr>
            <p:ph idx="1"/>
          </p:nvPr>
        </p:nvSpPr>
        <p:spPr/>
        <p:txBody>
          <a:bodyPr>
            <a:normAutofit fontScale="92500" lnSpcReduction="10000"/>
          </a:bodyPr>
          <a:lstStyle/>
          <a:p>
            <a:pPr algn="just"/>
            <a:r>
              <a:rPr lang="en-US" dirty="0" smtClean="0"/>
              <a:t>The </a:t>
            </a:r>
            <a:r>
              <a:rPr lang="en-US" dirty="0" err="1" smtClean="0"/>
              <a:t>DiffServ</a:t>
            </a:r>
            <a:r>
              <a:rPr lang="en-US" dirty="0" smtClean="0"/>
              <a:t> model was proposed in order to overcome the difficulty in implementing and deploying </a:t>
            </a:r>
            <a:r>
              <a:rPr lang="en-US" dirty="0" err="1" smtClean="0"/>
              <a:t>IntServ</a:t>
            </a:r>
            <a:r>
              <a:rPr lang="en-US" dirty="0" smtClean="0"/>
              <a:t> model and RSVP in the Internet.</a:t>
            </a:r>
          </a:p>
          <a:p>
            <a:pPr algn="just"/>
            <a:r>
              <a:rPr lang="en-US" dirty="0" smtClean="0"/>
              <a:t>In this model, flows are aggregated into a limited number of service classes.</a:t>
            </a:r>
          </a:p>
          <a:p>
            <a:pPr algn="just"/>
            <a:r>
              <a:rPr lang="en-US" dirty="0" smtClean="0"/>
              <a:t>Each flow belongs to one of the </a:t>
            </a:r>
            <a:r>
              <a:rPr lang="en-US" dirty="0" err="1" smtClean="0"/>
              <a:t>DiffServ</a:t>
            </a:r>
            <a:r>
              <a:rPr lang="en-US" dirty="0" smtClean="0"/>
              <a:t> classes of service.</a:t>
            </a:r>
          </a:p>
          <a:p>
            <a:pPr algn="just"/>
            <a:r>
              <a:rPr lang="en-US" dirty="0" smtClean="0"/>
              <a:t>This solved the scalability problem faced by the </a:t>
            </a:r>
            <a:r>
              <a:rPr lang="en-US" dirty="0" err="1" smtClean="0"/>
              <a:t>IntServ</a:t>
            </a:r>
            <a:r>
              <a:rPr lang="en-US" dirty="0" smtClean="0"/>
              <a:t> model.</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FQMM</a:t>
            </a:r>
            <a:endParaRPr lang="en-US" dirty="0"/>
          </a:p>
        </p:txBody>
      </p:sp>
      <p:sp>
        <p:nvSpPr>
          <p:cNvPr id="3" name="Content Placeholder 2"/>
          <p:cNvSpPr>
            <a:spLocks noGrp="1"/>
          </p:cNvSpPr>
          <p:nvPr>
            <p:ph idx="1"/>
          </p:nvPr>
        </p:nvSpPr>
        <p:spPr/>
        <p:txBody>
          <a:bodyPr>
            <a:normAutofit fontScale="85000" lnSpcReduction="10000"/>
          </a:bodyPr>
          <a:lstStyle/>
          <a:p>
            <a:pPr algn="just"/>
            <a:r>
              <a:rPr lang="en-US" dirty="0" smtClean="0"/>
              <a:t>The above two service models cannot be directly applied to ad hoc wireless networks because of the inherent characteristics of ad hoc wireless networks such as continuously varying network topology, limited resource availability, and </a:t>
            </a:r>
            <a:r>
              <a:rPr lang="en-US" dirty="0" err="1" smtClean="0"/>
              <a:t>errorprone</a:t>
            </a:r>
            <a:r>
              <a:rPr lang="en-US" dirty="0" smtClean="0"/>
              <a:t> shared radio channel. </a:t>
            </a:r>
          </a:p>
          <a:p>
            <a:pPr algn="just"/>
            <a:r>
              <a:rPr lang="en-US" dirty="0" smtClean="0"/>
              <a:t>Any service model proposed should first decide upon what types of services are feasible in such networks. </a:t>
            </a:r>
          </a:p>
          <a:p>
            <a:pPr algn="just"/>
            <a:r>
              <a:rPr lang="en-US" dirty="0" smtClean="0"/>
              <a:t>A hybrid service model for ad hoc wireless networks called flexible </a:t>
            </a:r>
            <a:r>
              <a:rPr lang="en-US" dirty="0" err="1" smtClean="0"/>
              <a:t>QoS</a:t>
            </a:r>
            <a:r>
              <a:rPr lang="en-US" dirty="0" smtClean="0"/>
              <a:t> model for mobile ad hoc networks (FQMM) is invented.</a:t>
            </a:r>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Flexible </a:t>
            </a:r>
            <a:r>
              <a:rPr lang="en-US" b="1" dirty="0" err="1" smtClean="0"/>
              <a:t>QoS</a:t>
            </a:r>
            <a:r>
              <a:rPr lang="en-US" b="1" dirty="0" smtClean="0"/>
              <a:t> Model for Mobile Ad Hoc Networks</a:t>
            </a:r>
            <a:endParaRPr lang="en-US" dirty="0"/>
          </a:p>
        </p:txBody>
      </p:sp>
      <p:sp>
        <p:nvSpPr>
          <p:cNvPr id="3" name="Content Placeholder 2"/>
          <p:cNvSpPr>
            <a:spLocks noGrp="1"/>
          </p:cNvSpPr>
          <p:nvPr>
            <p:ph idx="1"/>
          </p:nvPr>
        </p:nvSpPr>
        <p:spPr/>
        <p:txBody>
          <a:bodyPr>
            <a:normAutofit fontScale="92500" lnSpcReduction="10000"/>
          </a:bodyPr>
          <a:lstStyle/>
          <a:p>
            <a:pPr algn="just"/>
            <a:r>
              <a:rPr lang="en-US" dirty="0" smtClean="0"/>
              <a:t>The FQMM takes advantage of the per flow granularity of </a:t>
            </a:r>
            <a:r>
              <a:rPr lang="en-US" dirty="0" err="1" smtClean="0"/>
              <a:t>IntServ</a:t>
            </a:r>
            <a:r>
              <a:rPr lang="en-US" dirty="0" smtClean="0"/>
              <a:t> and aggregation of services into classes in </a:t>
            </a:r>
            <a:r>
              <a:rPr lang="en-US" dirty="0" err="1" smtClean="0"/>
              <a:t>DiffServ</a:t>
            </a:r>
            <a:r>
              <a:rPr lang="en-US" dirty="0" smtClean="0"/>
              <a:t>.</a:t>
            </a:r>
          </a:p>
          <a:p>
            <a:pPr algn="just"/>
            <a:r>
              <a:rPr lang="en-US" dirty="0" smtClean="0"/>
              <a:t>In this model the nodes are classified into three different categories, namely, ingress node (source), interior node (intermediate relay node), and egress node (destination) on a per flow basis.</a:t>
            </a:r>
          </a:p>
          <a:p>
            <a:pPr algn="just"/>
            <a:r>
              <a:rPr lang="en-US" dirty="0" smtClean="0"/>
              <a:t>The FQMM model provides per flow </a:t>
            </a:r>
            <a:r>
              <a:rPr lang="en-US" dirty="0" err="1" smtClean="0"/>
              <a:t>QoS</a:t>
            </a:r>
            <a:r>
              <a:rPr lang="en-US" dirty="0" smtClean="0"/>
              <a:t> services for the high-priority flows while lower priority flows are aggregated into a set of service classes.</a:t>
            </a:r>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FQMM model</a:t>
            </a:r>
            <a:endParaRPr lang="en-US" dirty="0"/>
          </a:p>
        </p:txBody>
      </p:sp>
      <p:pic>
        <p:nvPicPr>
          <p:cNvPr id="2050" name="Picture 2"/>
          <p:cNvPicPr>
            <a:picLocks noGrp="1" noChangeAspect="1" noChangeArrowheads="1"/>
          </p:cNvPicPr>
          <p:nvPr>
            <p:ph idx="1"/>
          </p:nvPr>
        </p:nvPicPr>
        <p:blipFill>
          <a:blip r:embed="rId2" cstate="print"/>
          <a:srcRect/>
          <a:stretch>
            <a:fillRect/>
          </a:stretch>
        </p:blipFill>
        <p:spPr bwMode="auto">
          <a:xfrm>
            <a:off x="304800" y="1752600"/>
            <a:ext cx="8655996" cy="4343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Advantages and Disadvantages</a:t>
            </a:r>
            <a:endParaRPr lang="en-US" dirty="0"/>
          </a:p>
        </p:txBody>
      </p:sp>
      <p:pic>
        <p:nvPicPr>
          <p:cNvPr id="1026" name="Picture 2"/>
          <p:cNvPicPr>
            <a:picLocks noGrp="1" noChangeAspect="1" noChangeArrowheads="1"/>
          </p:cNvPicPr>
          <p:nvPr>
            <p:ph idx="1"/>
          </p:nvPr>
        </p:nvPicPr>
        <p:blipFill>
          <a:blip r:embed="rId2" cstate="print"/>
          <a:srcRect l="23496" t="35356" r="26336" b="17503"/>
          <a:stretch>
            <a:fillRect/>
          </a:stretch>
        </p:blipFill>
        <p:spPr bwMode="auto">
          <a:xfrm>
            <a:off x="0" y="1600200"/>
            <a:ext cx="9086850" cy="4800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err="1" smtClean="0"/>
              <a:t>QoS</a:t>
            </a:r>
            <a:r>
              <a:rPr lang="en-US" b="1" dirty="0" smtClean="0"/>
              <a:t> Resource Reservation Signaling</a:t>
            </a:r>
            <a:endParaRPr lang="en-US" dirty="0"/>
          </a:p>
        </p:txBody>
      </p:sp>
      <p:sp>
        <p:nvSpPr>
          <p:cNvPr id="3" name="Content Placeholder 2"/>
          <p:cNvSpPr>
            <a:spLocks noGrp="1"/>
          </p:cNvSpPr>
          <p:nvPr>
            <p:ph idx="1"/>
          </p:nvPr>
        </p:nvSpPr>
        <p:spPr/>
        <p:txBody>
          <a:bodyPr>
            <a:normAutofit fontScale="85000" lnSpcReduction="20000"/>
          </a:bodyPr>
          <a:lstStyle/>
          <a:p>
            <a:pPr algn="just"/>
            <a:r>
              <a:rPr lang="en-US" dirty="0" smtClean="0"/>
              <a:t>The </a:t>
            </a:r>
            <a:r>
              <a:rPr lang="en-US" dirty="0" err="1" smtClean="0"/>
              <a:t>QoS</a:t>
            </a:r>
            <a:r>
              <a:rPr lang="en-US" dirty="0" smtClean="0"/>
              <a:t> resource reservation signaling scheme is responsible for reserving the required resources and informing the corresponding applications, which then initiate data transmission.</a:t>
            </a:r>
          </a:p>
          <a:p>
            <a:pPr algn="just"/>
            <a:r>
              <a:rPr lang="en-US" dirty="0" smtClean="0"/>
              <a:t>Signaling protocol consists of three phases, namely, connection establishment, connection maintenance, and connection termination.</a:t>
            </a:r>
          </a:p>
          <a:p>
            <a:pPr algn="just"/>
            <a:r>
              <a:rPr lang="en-US" dirty="0" smtClean="0"/>
              <a:t>On establishing a connection, it monitors the path and repairs/reconfigures it if the connection suffers from any violation in its </a:t>
            </a:r>
            <a:r>
              <a:rPr lang="en-US" dirty="0" err="1" smtClean="0"/>
              <a:t>QoS</a:t>
            </a:r>
            <a:r>
              <a:rPr lang="en-US" dirty="0" smtClean="0"/>
              <a:t> guarantees.</a:t>
            </a:r>
          </a:p>
          <a:p>
            <a:pPr algn="just"/>
            <a:r>
              <a:rPr lang="en-US" dirty="0" smtClean="0"/>
              <a:t>On completion/termination of a session, it releases the resources that had been reserved for that session.</a:t>
            </a:r>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MRSVP</a:t>
            </a:r>
            <a:endParaRPr lang="en-US" dirty="0"/>
          </a:p>
        </p:txBody>
      </p:sp>
      <p:sp>
        <p:nvSpPr>
          <p:cNvPr id="3" name="Content Placeholder 2"/>
          <p:cNvSpPr>
            <a:spLocks noGrp="1"/>
          </p:cNvSpPr>
          <p:nvPr>
            <p:ph idx="1"/>
          </p:nvPr>
        </p:nvSpPr>
        <p:spPr/>
        <p:txBody>
          <a:bodyPr>
            <a:noAutofit/>
          </a:bodyPr>
          <a:lstStyle/>
          <a:p>
            <a:pPr algn="just"/>
            <a:r>
              <a:rPr lang="en-US" sz="2400" dirty="0" smtClean="0"/>
              <a:t>It is a Resource Reservation Protocol for Cellular Networks.</a:t>
            </a:r>
          </a:p>
          <a:p>
            <a:pPr algn="just"/>
            <a:r>
              <a:rPr lang="en-US" sz="2400" dirty="0" smtClean="0"/>
              <a:t>It is assumed that a mobile host predicts precisely the set of locations that the host is expected to visit during the lifetime of the flow.</a:t>
            </a:r>
          </a:p>
          <a:p>
            <a:pPr algn="just"/>
            <a:r>
              <a:rPr lang="en-US" sz="2400" dirty="0" smtClean="0"/>
              <a:t>This information is provided in the form of mobility specifications to the network, so that reservations are made before that host uses the paths.</a:t>
            </a:r>
          </a:p>
          <a:p>
            <a:pPr algn="just"/>
            <a:r>
              <a:rPr lang="en-US" sz="2400" dirty="0" smtClean="0"/>
              <a:t>The protocol proposes two types of reservations: </a:t>
            </a:r>
            <a:r>
              <a:rPr lang="en-US" sz="2400" b="1" dirty="0" smtClean="0">
                <a:solidFill>
                  <a:srgbClr val="FF0000"/>
                </a:solidFill>
              </a:rPr>
              <a:t>active and passive.</a:t>
            </a:r>
            <a:r>
              <a:rPr lang="en-US" sz="2400" dirty="0" smtClean="0"/>
              <a:t> </a:t>
            </a:r>
          </a:p>
          <a:p>
            <a:pPr algn="just"/>
            <a:r>
              <a:rPr lang="en-US" sz="2400" dirty="0" smtClean="0"/>
              <a:t>The reservation made over a path for a </a:t>
            </a:r>
            <a:r>
              <a:rPr lang="en-US" sz="2400" dirty="0" err="1" smtClean="0"/>
              <a:t>QoS</a:t>
            </a:r>
            <a:r>
              <a:rPr lang="en-US" sz="2400" dirty="0" smtClean="0"/>
              <a:t> flow is said to be </a:t>
            </a:r>
            <a:r>
              <a:rPr lang="en-US" sz="2400" dirty="0" smtClean="0">
                <a:solidFill>
                  <a:srgbClr val="FF0000"/>
                </a:solidFill>
              </a:rPr>
              <a:t>active</a:t>
            </a:r>
            <a:r>
              <a:rPr lang="en-US" sz="2400" dirty="0" smtClean="0"/>
              <a:t> if data packets currently flow along that path. </a:t>
            </a:r>
          </a:p>
          <a:p>
            <a:pPr algn="just"/>
            <a:r>
              <a:rPr lang="en-US" sz="2400" dirty="0" smtClean="0"/>
              <a:t>A reservation is said to be </a:t>
            </a:r>
            <a:r>
              <a:rPr lang="en-US" sz="2400" dirty="0" smtClean="0">
                <a:solidFill>
                  <a:srgbClr val="FF0000"/>
                </a:solidFill>
              </a:rPr>
              <a:t>passive</a:t>
            </a:r>
            <a:r>
              <a:rPr lang="en-US" sz="2400" dirty="0" smtClean="0"/>
              <a:t> if the path on which resources have been reserved is to be used only in the future.</a:t>
            </a:r>
            <a:endParaRPr lang="en-US" sz="2400"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MRSVP</a:t>
            </a:r>
            <a:endParaRPr lang="en-US" dirty="0"/>
          </a:p>
        </p:txBody>
      </p:sp>
      <p:sp>
        <p:nvSpPr>
          <p:cNvPr id="3" name="Content Placeholder 2"/>
          <p:cNvSpPr>
            <a:spLocks noGrp="1"/>
          </p:cNvSpPr>
          <p:nvPr>
            <p:ph idx="1"/>
          </p:nvPr>
        </p:nvSpPr>
        <p:spPr/>
        <p:txBody>
          <a:bodyPr>
            <a:normAutofit lnSpcReduction="10000"/>
          </a:bodyPr>
          <a:lstStyle/>
          <a:p>
            <a:pPr algn="just"/>
            <a:r>
              <a:rPr lang="en-US" dirty="0" smtClean="0"/>
              <a:t>MRSVP employs proxy agents to reserve resources along the path from the sender to the locations in the mobility specification of the mobile host.</a:t>
            </a:r>
          </a:p>
          <a:p>
            <a:pPr algn="just"/>
            <a:r>
              <a:rPr lang="en-US" dirty="0" smtClean="0"/>
              <a:t>The local proxy agent makes an active reservation from the sender to the mobile host.</a:t>
            </a:r>
          </a:p>
          <a:p>
            <a:pPr algn="just"/>
            <a:r>
              <a:rPr lang="en-US" dirty="0" smtClean="0"/>
              <a:t>The remote proxy agents make passive reservations on behalf of the mobile host.</a:t>
            </a:r>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Limitations of Adapting MRSVP for Ad Hoc Wireless Networks</a:t>
            </a:r>
            <a:endParaRPr lang="en-US" dirty="0"/>
          </a:p>
        </p:txBody>
      </p:sp>
      <p:sp>
        <p:nvSpPr>
          <p:cNvPr id="3" name="Content Placeholder 2"/>
          <p:cNvSpPr>
            <a:spLocks noGrp="1"/>
          </p:cNvSpPr>
          <p:nvPr>
            <p:ph idx="1"/>
          </p:nvPr>
        </p:nvSpPr>
        <p:spPr/>
        <p:txBody>
          <a:bodyPr>
            <a:noAutofit/>
          </a:bodyPr>
          <a:lstStyle/>
          <a:p>
            <a:pPr algn="just"/>
            <a:r>
              <a:rPr lang="en-US" sz="2000" dirty="0" smtClean="0"/>
              <a:t>MRSVP requires the future locations of mobile hosts in advance. </a:t>
            </a:r>
          </a:p>
          <a:p>
            <a:pPr lvl="1" algn="just"/>
            <a:r>
              <a:rPr lang="en-US" sz="2000" dirty="0" smtClean="0"/>
              <a:t>Obtaining such location information is extremely difficult in ad hoc wireless networks because of the unrestricted mobility of the mobile hosts. </a:t>
            </a:r>
          </a:p>
          <a:p>
            <a:pPr lvl="1" algn="just"/>
            <a:r>
              <a:rPr lang="en-US" sz="2000" dirty="0" smtClean="0"/>
              <a:t>Due to this reason, passive reservations fail in the case of ad hoc wireless networks. </a:t>
            </a:r>
          </a:p>
          <a:p>
            <a:pPr algn="just"/>
            <a:r>
              <a:rPr lang="en-US" sz="2000" dirty="0" smtClean="0"/>
              <a:t>Even if future locations are known, finding a path and reserving resources on that path in advance may not be a viable and efficient solution. </a:t>
            </a:r>
          </a:p>
          <a:p>
            <a:pPr lvl="1" algn="just"/>
            <a:r>
              <a:rPr lang="en-US" sz="2000" dirty="0" smtClean="0"/>
              <a:t>This inefficiency is because of the random and unpredictable movement of the intermediate nodes. </a:t>
            </a:r>
          </a:p>
          <a:p>
            <a:pPr lvl="1" algn="just"/>
            <a:r>
              <a:rPr lang="en-US" sz="2000" dirty="0" smtClean="0"/>
              <a:t>It is also unknown which nodes should act as proxy agents due to the lack of infrastructure support in ad hoc wireless networks.</a:t>
            </a:r>
            <a:endParaRPr lang="en-US" sz="20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err="1" smtClean="0"/>
              <a:t>QoS</a:t>
            </a:r>
            <a:r>
              <a:rPr lang="en-US" dirty="0" smtClean="0"/>
              <a:t> Frameworks for Ad Hoc Wireless Networks</a:t>
            </a:r>
            <a:endParaRPr lang="en-US" dirty="0"/>
          </a:p>
        </p:txBody>
      </p:sp>
      <p:sp>
        <p:nvSpPr>
          <p:cNvPr id="3" name="Content Placeholder 2"/>
          <p:cNvSpPr>
            <a:spLocks noGrp="1"/>
          </p:cNvSpPr>
          <p:nvPr>
            <p:ph idx="1"/>
          </p:nvPr>
        </p:nvSpPr>
        <p:spPr/>
        <p:txBody>
          <a:bodyPr/>
          <a:lstStyle/>
          <a:p>
            <a:pPr>
              <a:buFont typeface="Wingdings" pitchFamily="2" charset="2"/>
              <a:buChar char="Ø"/>
            </a:pPr>
            <a:r>
              <a:rPr lang="en-US" b="1" dirty="0" err="1" smtClean="0">
                <a:solidFill>
                  <a:srgbClr val="FF0000"/>
                </a:solidFill>
              </a:rPr>
              <a:t>QoS</a:t>
            </a:r>
            <a:r>
              <a:rPr lang="en-US" b="1" dirty="0" smtClean="0">
                <a:solidFill>
                  <a:srgbClr val="FF0000"/>
                </a:solidFill>
              </a:rPr>
              <a:t> Models</a:t>
            </a:r>
          </a:p>
          <a:p>
            <a:pPr>
              <a:buFont typeface="Wingdings" pitchFamily="2" charset="2"/>
              <a:buChar char="Ø"/>
            </a:pPr>
            <a:r>
              <a:rPr lang="en-US" b="1" dirty="0" err="1" smtClean="0">
                <a:solidFill>
                  <a:srgbClr val="FF0000"/>
                </a:solidFill>
              </a:rPr>
              <a:t>QoS</a:t>
            </a:r>
            <a:r>
              <a:rPr lang="en-US" b="1" dirty="0" smtClean="0">
                <a:solidFill>
                  <a:srgbClr val="FF0000"/>
                </a:solidFill>
              </a:rPr>
              <a:t> Resource Reservation Signaling</a:t>
            </a:r>
          </a:p>
          <a:p>
            <a:pPr>
              <a:buFont typeface="Wingdings" pitchFamily="2" charset="2"/>
              <a:buChar char="Ø"/>
            </a:pPr>
            <a:r>
              <a:rPr lang="en-US" b="1" dirty="0" smtClean="0">
                <a:solidFill>
                  <a:srgbClr val="FF0000"/>
                </a:solidFill>
              </a:rPr>
              <a:t>INSIGNIA</a:t>
            </a:r>
          </a:p>
          <a:p>
            <a:pPr>
              <a:buFont typeface="Wingdings" pitchFamily="2" charset="2"/>
              <a:buChar char="Ø"/>
            </a:pPr>
            <a:r>
              <a:rPr lang="en-US" b="1" dirty="0" smtClean="0">
                <a:solidFill>
                  <a:srgbClr val="FF0000"/>
                </a:solidFill>
              </a:rPr>
              <a:t>INORA</a:t>
            </a:r>
          </a:p>
          <a:p>
            <a:pPr>
              <a:buFont typeface="Wingdings" pitchFamily="2" charset="2"/>
              <a:buChar char="Ø"/>
            </a:pPr>
            <a:r>
              <a:rPr lang="en-US" b="1" dirty="0" smtClean="0">
                <a:solidFill>
                  <a:srgbClr val="FF0000"/>
                </a:solidFill>
              </a:rPr>
              <a:t>SWAN</a:t>
            </a:r>
          </a:p>
          <a:p>
            <a:pPr>
              <a:buFont typeface="Wingdings" pitchFamily="2" charset="2"/>
              <a:buChar char="Ø"/>
            </a:pPr>
            <a:r>
              <a:rPr lang="en-US" dirty="0" smtClean="0"/>
              <a:t>Proactive RTMAC</a:t>
            </a:r>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INSIGNIA</a:t>
            </a:r>
            <a:endParaRPr lang="en-US" dirty="0"/>
          </a:p>
        </p:txBody>
      </p:sp>
      <p:pic>
        <p:nvPicPr>
          <p:cNvPr id="6146" name="Picture 2"/>
          <p:cNvPicPr>
            <a:picLocks noGrp="1" noChangeAspect="1" noChangeArrowheads="1"/>
          </p:cNvPicPr>
          <p:nvPr>
            <p:ph idx="1"/>
          </p:nvPr>
        </p:nvPicPr>
        <p:blipFill>
          <a:blip r:embed="rId2" cstate="print"/>
          <a:srcRect l="25716" t="28622" r="24442" b="27604"/>
          <a:stretch>
            <a:fillRect/>
          </a:stretch>
        </p:blipFill>
        <p:spPr bwMode="auto">
          <a:xfrm>
            <a:off x="0" y="1219200"/>
            <a:ext cx="9104888" cy="4495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INSIGNIA</a:t>
            </a:r>
            <a:endParaRPr lang="en-US" dirty="0"/>
          </a:p>
        </p:txBody>
      </p:sp>
      <p:pic>
        <p:nvPicPr>
          <p:cNvPr id="7170" name="Picture 2"/>
          <p:cNvPicPr>
            <a:picLocks noGrp="1" noChangeAspect="1" noChangeArrowheads="1"/>
          </p:cNvPicPr>
          <p:nvPr>
            <p:ph idx="1"/>
          </p:nvPr>
        </p:nvPicPr>
        <p:blipFill>
          <a:blip r:embed="rId2" cstate="print"/>
          <a:srcRect l="24443" t="28622" r="25389" b="27604"/>
          <a:stretch>
            <a:fillRect/>
          </a:stretch>
        </p:blipFill>
        <p:spPr bwMode="auto">
          <a:xfrm>
            <a:off x="-1" y="1600200"/>
            <a:ext cx="9164515" cy="4495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 components of INSIGNIA</a:t>
            </a:r>
            <a:endParaRPr lang="en-US" dirty="0"/>
          </a:p>
        </p:txBody>
      </p:sp>
      <p:pic>
        <p:nvPicPr>
          <p:cNvPr id="8194" name="Picture 2"/>
          <p:cNvPicPr>
            <a:picLocks noGrp="1" noChangeAspect="1" noChangeArrowheads="1"/>
          </p:cNvPicPr>
          <p:nvPr>
            <p:ph idx="1"/>
          </p:nvPr>
        </p:nvPicPr>
        <p:blipFill>
          <a:blip r:embed="rId2" cstate="print"/>
          <a:srcRect l="7779" t="26938" r="9235"/>
          <a:stretch>
            <a:fillRect/>
          </a:stretch>
        </p:blipFill>
        <p:spPr bwMode="auto">
          <a:xfrm>
            <a:off x="605245" y="1066800"/>
            <a:ext cx="7776755" cy="5791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Routing module</a:t>
            </a:r>
            <a:endParaRPr lang="en-US" dirty="0"/>
          </a:p>
        </p:txBody>
      </p:sp>
      <p:sp>
        <p:nvSpPr>
          <p:cNvPr id="5" name="Content Placeholder 4"/>
          <p:cNvSpPr>
            <a:spLocks noGrp="1"/>
          </p:cNvSpPr>
          <p:nvPr>
            <p:ph idx="1"/>
          </p:nvPr>
        </p:nvSpPr>
        <p:spPr/>
        <p:txBody>
          <a:bodyPr>
            <a:normAutofit fontScale="92500"/>
          </a:bodyPr>
          <a:lstStyle/>
          <a:p>
            <a:pPr algn="just"/>
            <a:r>
              <a:rPr lang="en-US" dirty="0" smtClean="0"/>
              <a:t>The routing protocol finds a route from the source to the destination. </a:t>
            </a:r>
          </a:p>
          <a:p>
            <a:pPr algn="just"/>
            <a:r>
              <a:rPr lang="en-US" dirty="0" smtClean="0"/>
              <a:t>It is also used to forward a data packet to the next intermediate relay node. </a:t>
            </a:r>
          </a:p>
          <a:p>
            <a:pPr algn="just"/>
            <a:r>
              <a:rPr lang="en-US" dirty="0" smtClean="0"/>
              <a:t>The routing module is independent of other components and hence any existing routing protocol can be used. </a:t>
            </a:r>
          </a:p>
          <a:p>
            <a:pPr algn="just"/>
            <a:r>
              <a:rPr lang="en-US" dirty="0" smtClean="0"/>
              <a:t>INSIGNIA assumes that the routing protocol provides new routes in case of topology changes.</a:t>
            </a:r>
            <a:endParaRPr 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In-band signaling</a:t>
            </a:r>
            <a:endParaRPr lang="en-US" dirty="0"/>
          </a:p>
        </p:txBody>
      </p:sp>
      <p:sp>
        <p:nvSpPr>
          <p:cNvPr id="3" name="Content Placeholder 2"/>
          <p:cNvSpPr>
            <a:spLocks noGrp="1"/>
          </p:cNvSpPr>
          <p:nvPr>
            <p:ph idx="1"/>
          </p:nvPr>
        </p:nvSpPr>
        <p:spPr/>
        <p:txBody>
          <a:bodyPr>
            <a:normAutofit fontScale="85000" lnSpcReduction="10000"/>
          </a:bodyPr>
          <a:lstStyle/>
          <a:p>
            <a:pPr algn="just"/>
            <a:r>
              <a:rPr lang="en-US" dirty="0" smtClean="0"/>
              <a:t>This module is used to establish, adapt, restore, and tear down adaptive services between source-destination pairs. </a:t>
            </a:r>
          </a:p>
          <a:p>
            <a:pPr algn="just"/>
            <a:r>
              <a:rPr lang="en-US" dirty="0" smtClean="0"/>
              <a:t>It is not dependent on any specific link layer protocol. </a:t>
            </a:r>
          </a:p>
          <a:p>
            <a:pPr algn="just"/>
            <a:r>
              <a:rPr lang="en-US" dirty="0" smtClean="0"/>
              <a:t>The control information is carried along with data packets, so no explicit control channel is required. </a:t>
            </a:r>
          </a:p>
          <a:p>
            <a:pPr algn="just"/>
            <a:r>
              <a:rPr lang="en-US" dirty="0" smtClean="0"/>
              <a:t>In this each data packet contains an optional </a:t>
            </a:r>
            <a:r>
              <a:rPr lang="en-US" dirty="0" err="1" smtClean="0"/>
              <a:t>QoS</a:t>
            </a:r>
            <a:r>
              <a:rPr lang="en-US" dirty="0" smtClean="0"/>
              <a:t> field to carry the control information.</a:t>
            </a:r>
          </a:p>
          <a:p>
            <a:pPr algn="just"/>
            <a:r>
              <a:rPr lang="en-US" dirty="0" smtClean="0"/>
              <a:t>It can operate at speeds close to that of packet transmissions and is better suited for highly dynamic mobile network environments.</a:t>
            </a:r>
            <a:endParaRPr lang="en-U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Admission control</a:t>
            </a:r>
            <a:endParaRPr lang="en-US" dirty="0"/>
          </a:p>
        </p:txBody>
      </p:sp>
      <p:sp>
        <p:nvSpPr>
          <p:cNvPr id="3" name="Content Placeholder 2"/>
          <p:cNvSpPr>
            <a:spLocks noGrp="1"/>
          </p:cNvSpPr>
          <p:nvPr>
            <p:ph idx="1"/>
          </p:nvPr>
        </p:nvSpPr>
        <p:spPr/>
        <p:txBody>
          <a:bodyPr>
            <a:normAutofit/>
          </a:bodyPr>
          <a:lstStyle/>
          <a:p>
            <a:pPr algn="just"/>
            <a:r>
              <a:rPr lang="en-US" dirty="0" smtClean="0"/>
              <a:t>This module allocates bandwidth to flows based on the maximum/minimum bandwidth requested.</a:t>
            </a:r>
          </a:p>
          <a:p>
            <a:pPr algn="just"/>
            <a:r>
              <a:rPr lang="en-US" dirty="0" smtClean="0"/>
              <a:t>Once the bandwidth is reserved, the reservation must be refreshed periodically by a soft state mechanism.</a:t>
            </a:r>
          </a:p>
          <a:p>
            <a:pPr algn="just"/>
            <a:r>
              <a:rPr lang="en-US" dirty="0" smtClean="0"/>
              <a:t>Typically, the reception of data packets refreshes the reservations done.</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Packet forwarding</a:t>
            </a:r>
            <a:endParaRPr lang="en-US" dirty="0"/>
          </a:p>
        </p:txBody>
      </p:sp>
      <p:sp>
        <p:nvSpPr>
          <p:cNvPr id="3" name="Content Placeholder 2"/>
          <p:cNvSpPr>
            <a:spLocks noGrp="1"/>
          </p:cNvSpPr>
          <p:nvPr>
            <p:ph idx="1"/>
          </p:nvPr>
        </p:nvSpPr>
        <p:spPr/>
        <p:txBody>
          <a:bodyPr>
            <a:normAutofit fontScale="92500" lnSpcReduction="10000"/>
          </a:bodyPr>
          <a:lstStyle/>
          <a:p>
            <a:pPr algn="just"/>
            <a:r>
              <a:rPr lang="en-US" dirty="0" smtClean="0"/>
              <a:t>This module classifies the incoming packets and delivers them to the appropriate module.</a:t>
            </a:r>
          </a:p>
          <a:p>
            <a:pPr algn="just"/>
            <a:r>
              <a:rPr lang="en-US" dirty="0" smtClean="0"/>
              <a:t>If the current node is the destination of the packet, then the packet is delivered to the local application.</a:t>
            </a:r>
          </a:p>
          <a:p>
            <a:pPr algn="just"/>
            <a:r>
              <a:rPr lang="en-US" dirty="0" smtClean="0"/>
              <a:t>If the packet has an INSIGNIA option, it is delivered to the INSIGNIA signaling module.</a:t>
            </a:r>
          </a:p>
          <a:p>
            <a:pPr algn="just"/>
            <a:r>
              <a:rPr lang="en-US" dirty="0" smtClean="0"/>
              <a:t>If the destination is some other node, it is relayed to the next intermediate node with the help of the routing and packet-scheduling modules.</a:t>
            </a:r>
          </a:p>
          <a:p>
            <a:endParaRPr lang="en-U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Packet scheduling</a:t>
            </a:r>
            <a:endParaRPr lang="en-US" dirty="0"/>
          </a:p>
        </p:txBody>
      </p:sp>
      <p:sp>
        <p:nvSpPr>
          <p:cNvPr id="3" name="Content Placeholder 2"/>
          <p:cNvSpPr>
            <a:spLocks noGrp="1"/>
          </p:cNvSpPr>
          <p:nvPr>
            <p:ph idx="1"/>
          </p:nvPr>
        </p:nvSpPr>
        <p:spPr/>
        <p:txBody>
          <a:bodyPr>
            <a:normAutofit/>
          </a:bodyPr>
          <a:lstStyle/>
          <a:p>
            <a:pPr algn="just"/>
            <a:r>
              <a:rPr lang="en-US" dirty="0" smtClean="0"/>
              <a:t>Packets that are to be routed to other nodes are handled by the packet-scheduling module. </a:t>
            </a:r>
          </a:p>
          <a:p>
            <a:pPr algn="just"/>
            <a:r>
              <a:rPr lang="en-US" dirty="0" smtClean="0"/>
              <a:t>The packets to be transmitted by a node are scheduled by the scheduler based on the forwarding policy.</a:t>
            </a:r>
          </a:p>
          <a:p>
            <a:pPr algn="just"/>
            <a:r>
              <a:rPr lang="en-US" dirty="0" smtClean="0"/>
              <a:t>INSIGNIA uses a weighted round-robin service discipline.</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Medium access control (MAC)</a:t>
            </a:r>
            <a:endParaRPr lang="en-US" dirty="0"/>
          </a:p>
        </p:txBody>
      </p:sp>
      <p:sp>
        <p:nvSpPr>
          <p:cNvPr id="3" name="Content Placeholder 2"/>
          <p:cNvSpPr>
            <a:spLocks noGrp="1"/>
          </p:cNvSpPr>
          <p:nvPr>
            <p:ph idx="1"/>
          </p:nvPr>
        </p:nvSpPr>
        <p:spPr/>
        <p:txBody>
          <a:bodyPr/>
          <a:lstStyle/>
          <a:p>
            <a:pPr algn="just"/>
            <a:r>
              <a:rPr lang="en-US" dirty="0" smtClean="0"/>
              <a:t>The MAC protocol provides </a:t>
            </a:r>
            <a:r>
              <a:rPr lang="en-US" dirty="0" err="1" smtClean="0"/>
              <a:t>QoS</a:t>
            </a:r>
            <a:r>
              <a:rPr lang="en-US" dirty="0" smtClean="0"/>
              <a:t>-driven access to the shared wireless medium for adaptive real-time services. </a:t>
            </a:r>
          </a:p>
          <a:p>
            <a:pPr algn="just"/>
            <a:r>
              <a:rPr lang="en-US" dirty="0" smtClean="0"/>
              <a:t>The INSIGNIA framework is transparent to any underlying MAC protocol.</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Operation of INSIGNIA Framework</a:t>
            </a:r>
            <a:endParaRPr lang="en-US" dirty="0"/>
          </a:p>
        </p:txBody>
      </p:sp>
      <p:pic>
        <p:nvPicPr>
          <p:cNvPr id="1026" name="Picture 2"/>
          <p:cNvPicPr>
            <a:picLocks noGrp="1" noChangeAspect="1" noChangeArrowheads="1"/>
          </p:cNvPicPr>
          <p:nvPr>
            <p:ph idx="1"/>
          </p:nvPr>
        </p:nvPicPr>
        <p:blipFill>
          <a:blip r:embed="rId2" cstate="print"/>
          <a:srcRect l="24443" t="35825" r="27282" b="23272"/>
          <a:stretch>
            <a:fillRect/>
          </a:stretch>
        </p:blipFill>
        <p:spPr bwMode="auto">
          <a:xfrm>
            <a:off x="-1" y="1143000"/>
            <a:ext cx="9117623" cy="4343400"/>
          </a:xfrm>
          <a:prstGeom prst="rect">
            <a:avLst/>
          </a:prstGeom>
          <a:noFill/>
          <a:ln w="9525">
            <a:noFill/>
            <a:miter lim="800000"/>
            <a:headEnd/>
            <a:tailEnd/>
          </a:ln>
        </p:spPr>
      </p:pic>
      <p:pic>
        <p:nvPicPr>
          <p:cNvPr id="5" name="Picture 2"/>
          <p:cNvPicPr>
            <a:picLocks noChangeAspect="1" noChangeArrowheads="1"/>
          </p:cNvPicPr>
          <p:nvPr/>
        </p:nvPicPr>
        <p:blipFill>
          <a:blip r:embed="rId3" cstate="print"/>
          <a:srcRect/>
          <a:stretch>
            <a:fillRect/>
          </a:stretch>
        </p:blipFill>
        <p:spPr bwMode="auto">
          <a:xfrm>
            <a:off x="1419386" y="5486400"/>
            <a:ext cx="6276814" cy="1371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err="1" smtClean="0"/>
              <a:t>QoS</a:t>
            </a:r>
            <a:r>
              <a:rPr lang="en-US" dirty="0" smtClean="0"/>
              <a:t> Frameworks for Ad Hoc Wireless Networks</a:t>
            </a:r>
            <a:endParaRPr lang="en-US" dirty="0"/>
          </a:p>
        </p:txBody>
      </p:sp>
      <p:sp>
        <p:nvSpPr>
          <p:cNvPr id="3" name="Content Placeholder 2"/>
          <p:cNvSpPr>
            <a:spLocks noGrp="1"/>
          </p:cNvSpPr>
          <p:nvPr>
            <p:ph idx="1"/>
          </p:nvPr>
        </p:nvSpPr>
        <p:spPr/>
        <p:txBody>
          <a:bodyPr>
            <a:normAutofit fontScale="92500" lnSpcReduction="20000"/>
          </a:bodyPr>
          <a:lstStyle/>
          <a:p>
            <a:pPr algn="just"/>
            <a:r>
              <a:rPr lang="en-US" dirty="0" smtClean="0"/>
              <a:t>A framework for </a:t>
            </a:r>
            <a:r>
              <a:rPr lang="en-US" dirty="0" err="1" smtClean="0"/>
              <a:t>QoS</a:t>
            </a:r>
            <a:r>
              <a:rPr lang="en-US" dirty="0" smtClean="0"/>
              <a:t> is a complete system that attempts to provide required/promised services to each user or application. </a:t>
            </a:r>
          </a:p>
          <a:p>
            <a:pPr algn="just"/>
            <a:r>
              <a:rPr lang="en-US" dirty="0" smtClean="0"/>
              <a:t>All components within this system cooperate in providing the required services.</a:t>
            </a:r>
          </a:p>
          <a:p>
            <a:pPr algn="just"/>
            <a:r>
              <a:rPr lang="en-US" dirty="0" smtClean="0"/>
              <a:t>The key component of any </a:t>
            </a:r>
            <a:r>
              <a:rPr lang="en-US" dirty="0" err="1" smtClean="0"/>
              <a:t>QoS</a:t>
            </a:r>
            <a:r>
              <a:rPr lang="en-US" dirty="0" smtClean="0"/>
              <a:t> framework is the </a:t>
            </a:r>
            <a:r>
              <a:rPr lang="en-US" dirty="0" err="1" smtClean="0"/>
              <a:t>QoS</a:t>
            </a:r>
            <a:r>
              <a:rPr lang="en-US" dirty="0" smtClean="0"/>
              <a:t> service model which defines the way user requirements are met.</a:t>
            </a:r>
          </a:p>
          <a:p>
            <a:pPr algn="just"/>
            <a:r>
              <a:rPr lang="en-US" dirty="0" smtClean="0"/>
              <a:t>The key design issue here is whether to serve users on a per session basis or on a per class basis.</a:t>
            </a:r>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Operation of INSIGNIA Framework</a:t>
            </a:r>
            <a:endParaRPr lang="en-US" dirty="0"/>
          </a:p>
        </p:txBody>
      </p:sp>
      <p:pic>
        <p:nvPicPr>
          <p:cNvPr id="2051" name="Picture 3"/>
          <p:cNvPicPr>
            <a:picLocks noGrp="1" noChangeAspect="1" noChangeArrowheads="1"/>
          </p:cNvPicPr>
          <p:nvPr>
            <p:ph idx="1"/>
          </p:nvPr>
        </p:nvPicPr>
        <p:blipFill>
          <a:blip r:embed="rId2" cstate="print"/>
          <a:srcRect l="24443" t="35356" r="29175" b="25921"/>
          <a:stretch>
            <a:fillRect/>
          </a:stretch>
        </p:blipFill>
        <p:spPr bwMode="auto">
          <a:xfrm>
            <a:off x="-1" y="1371600"/>
            <a:ext cx="9090991" cy="4267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Releasing Resources in INSIGNIA</a:t>
            </a:r>
            <a:endParaRPr lang="en-US" dirty="0"/>
          </a:p>
        </p:txBody>
      </p:sp>
      <p:pic>
        <p:nvPicPr>
          <p:cNvPr id="5122" name="Picture 2"/>
          <p:cNvPicPr>
            <a:picLocks noGrp="1" noChangeAspect="1" noChangeArrowheads="1"/>
          </p:cNvPicPr>
          <p:nvPr>
            <p:ph idx="1"/>
          </p:nvPr>
        </p:nvPicPr>
        <p:blipFill>
          <a:blip r:embed="rId2" cstate="print"/>
          <a:srcRect l="26336" t="34404" r="24442" b="32655"/>
          <a:stretch>
            <a:fillRect/>
          </a:stretch>
        </p:blipFill>
        <p:spPr bwMode="auto">
          <a:xfrm>
            <a:off x="0" y="1676400"/>
            <a:ext cx="9113520" cy="3429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Route Maintenance</a:t>
            </a:r>
            <a:endParaRPr lang="en-US" dirty="0"/>
          </a:p>
        </p:txBody>
      </p:sp>
      <p:pic>
        <p:nvPicPr>
          <p:cNvPr id="4098" name="Picture 2"/>
          <p:cNvPicPr>
            <a:picLocks noGrp="1" noChangeAspect="1" noChangeArrowheads="1"/>
          </p:cNvPicPr>
          <p:nvPr>
            <p:ph idx="1"/>
          </p:nvPr>
        </p:nvPicPr>
        <p:blipFill>
          <a:blip r:embed="rId2" cstate="print"/>
          <a:srcRect l="28229" t="33672" r="23496" b="27605"/>
          <a:stretch>
            <a:fillRect/>
          </a:stretch>
        </p:blipFill>
        <p:spPr bwMode="auto">
          <a:xfrm>
            <a:off x="0" y="1371600"/>
            <a:ext cx="9124122" cy="4114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Advantages and Disadvantages</a:t>
            </a:r>
            <a:endParaRPr lang="en-US" dirty="0"/>
          </a:p>
        </p:txBody>
      </p:sp>
      <p:pic>
        <p:nvPicPr>
          <p:cNvPr id="3074" name="Picture 2"/>
          <p:cNvPicPr>
            <a:picLocks noGrp="1" noChangeAspect="1" noChangeArrowheads="1"/>
          </p:cNvPicPr>
          <p:nvPr>
            <p:ph idx="1"/>
          </p:nvPr>
        </p:nvPicPr>
        <p:blipFill>
          <a:blip r:embed="rId2" cstate="print"/>
          <a:srcRect l="23496" t="35356" r="26336" b="20870"/>
          <a:stretch>
            <a:fillRect/>
          </a:stretch>
        </p:blipFill>
        <p:spPr bwMode="auto">
          <a:xfrm>
            <a:off x="-1" y="1295400"/>
            <a:ext cx="9164515" cy="4495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INORA</a:t>
            </a:r>
            <a:endParaRPr lang="en-US" dirty="0"/>
          </a:p>
        </p:txBody>
      </p:sp>
      <p:sp>
        <p:nvSpPr>
          <p:cNvPr id="3" name="Content Placeholder 2"/>
          <p:cNvSpPr>
            <a:spLocks noGrp="1"/>
          </p:cNvSpPr>
          <p:nvPr>
            <p:ph idx="1"/>
          </p:nvPr>
        </p:nvSpPr>
        <p:spPr/>
        <p:txBody>
          <a:bodyPr>
            <a:noAutofit/>
          </a:bodyPr>
          <a:lstStyle/>
          <a:p>
            <a:pPr algn="just"/>
            <a:r>
              <a:rPr lang="en-US" sz="2100" dirty="0" smtClean="0"/>
              <a:t>INORA is a </a:t>
            </a:r>
            <a:r>
              <a:rPr lang="en-US" sz="2100" dirty="0" err="1" smtClean="0"/>
              <a:t>QoS</a:t>
            </a:r>
            <a:r>
              <a:rPr lang="en-US" sz="2100" dirty="0" smtClean="0"/>
              <a:t> framework for ad hoc wireless networks that makes use of the INSIGNIA in-band signaling mechanism and the TORA routing protocol. </a:t>
            </a:r>
          </a:p>
          <a:p>
            <a:pPr algn="just"/>
            <a:r>
              <a:rPr lang="en-US" sz="2100" dirty="0" smtClean="0"/>
              <a:t>The </a:t>
            </a:r>
            <a:r>
              <a:rPr lang="en-US" sz="2100" dirty="0" err="1" smtClean="0"/>
              <a:t>QoS</a:t>
            </a:r>
            <a:r>
              <a:rPr lang="en-US" sz="2100" dirty="0" smtClean="0"/>
              <a:t> resource reservation signaling mechanism interacts with the routing protocol to deliver </a:t>
            </a:r>
            <a:r>
              <a:rPr lang="en-US" sz="2100" dirty="0" err="1" smtClean="0"/>
              <a:t>QoS</a:t>
            </a:r>
            <a:r>
              <a:rPr lang="en-US" sz="2100" dirty="0" smtClean="0"/>
              <a:t> guarantees.</a:t>
            </a:r>
          </a:p>
          <a:p>
            <a:pPr algn="just"/>
            <a:r>
              <a:rPr lang="en-US" sz="2100" dirty="0" smtClean="0"/>
              <a:t>The TORA routing protocol provides multiple routes between a given source-destination pair. </a:t>
            </a:r>
          </a:p>
          <a:p>
            <a:pPr algn="just"/>
            <a:r>
              <a:rPr lang="en-US" sz="2100" dirty="0" smtClean="0"/>
              <a:t>The INSIGNIA signaling mechanism provides feedback to the TORA routing protocol regarding the route chosen and asks for alternate routes if the route provided does not satisfy the </a:t>
            </a:r>
            <a:r>
              <a:rPr lang="en-US" sz="2100" dirty="0" err="1" smtClean="0"/>
              <a:t>QoS</a:t>
            </a:r>
            <a:r>
              <a:rPr lang="en-US" sz="2100" dirty="0" smtClean="0"/>
              <a:t> requirements. </a:t>
            </a:r>
          </a:p>
          <a:p>
            <a:pPr algn="just"/>
            <a:r>
              <a:rPr lang="en-US" sz="2100" dirty="0" smtClean="0"/>
              <a:t>For resource reservation, a soft state reservation mechanism is employed. INORA can be classified into two schemes: </a:t>
            </a:r>
            <a:r>
              <a:rPr lang="en-US" sz="2100" dirty="0" smtClean="0">
                <a:solidFill>
                  <a:srgbClr val="FF0000"/>
                </a:solidFill>
              </a:rPr>
              <a:t>coarse feedback scheme </a:t>
            </a:r>
            <a:r>
              <a:rPr lang="en-US" sz="2100" dirty="0" smtClean="0"/>
              <a:t>and </a:t>
            </a:r>
            <a:r>
              <a:rPr lang="en-US" sz="2100" dirty="0" smtClean="0">
                <a:solidFill>
                  <a:srgbClr val="FF0000"/>
                </a:solidFill>
              </a:rPr>
              <a:t>class-based fine feedback scheme</a:t>
            </a:r>
            <a:r>
              <a:rPr lang="en-US" sz="2100" dirty="0" smtClean="0"/>
              <a:t>.</a:t>
            </a:r>
            <a:endParaRPr lang="en-US" sz="2100"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Coarse Feedback Scheme</a:t>
            </a:r>
            <a:endParaRPr lang="en-US" dirty="0"/>
          </a:p>
        </p:txBody>
      </p:sp>
      <p:sp>
        <p:nvSpPr>
          <p:cNvPr id="3" name="Content Placeholder 2"/>
          <p:cNvSpPr>
            <a:spLocks noGrp="1"/>
          </p:cNvSpPr>
          <p:nvPr>
            <p:ph idx="1"/>
          </p:nvPr>
        </p:nvSpPr>
        <p:spPr/>
        <p:txBody>
          <a:bodyPr>
            <a:normAutofit fontScale="70000" lnSpcReduction="20000"/>
          </a:bodyPr>
          <a:lstStyle/>
          <a:p>
            <a:pPr algn="just"/>
            <a:r>
              <a:rPr lang="en-US" dirty="0" smtClean="0"/>
              <a:t>In this scheme, if a node fails to admit a </a:t>
            </a:r>
            <a:r>
              <a:rPr lang="en-US" dirty="0" err="1" smtClean="0"/>
              <a:t>QoS</a:t>
            </a:r>
            <a:r>
              <a:rPr lang="en-US" dirty="0" smtClean="0"/>
              <a:t> flow either due to lack of minimum required bandwidth (</a:t>
            </a:r>
            <a:r>
              <a:rPr lang="en-US" dirty="0" err="1" smtClean="0"/>
              <a:t>BWmin</a:t>
            </a:r>
            <a:r>
              <a:rPr lang="en-US" dirty="0" smtClean="0"/>
              <a:t>) or because of congestion at the node, it sends an out-of-band admission control failure (ACF) message to its upstream node. </a:t>
            </a:r>
          </a:p>
          <a:p>
            <a:pPr algn="just"/>
            <a:r>
              <a:rPr lang="en-US" dirty="0" smtClean="0"/>
              <a:t>After receiving the ACF message, the upstream node reroutes the flow through another downstream node provided by the TORA routing protocol. </a:t>
            </a:r>
          </a:p>
          <a:p>
            <a:pPr algn="just"/>
            <a:r>
              <a:rPr lang="en-US" dirty="0" smtClean="0"/>
              <a:t>If none of its neighbors is able to admit the flow, it in turn sends an ACF message to its upstream node.</a:t>
            </a:r>
          </a:p>
          <a:p>
            <a:pPr algn="just"/>
            <a:r>
              <a:rPr lang="en-US" dirty="0" smtClean="0"/>
              <a:t>While INORA is trying to find a feasible path by searching the directed acyclic graph (DAG) following admission control failure at an intermediate node, the packets are transmitted as best-effort packets from the source to destination.</a:t>
            </a:r>
          </a:p>
          <a:p>
            <a:pPr algn="just"/>
            <a:r>
              <a:rPr lang="en-US" dirty="0" smtClean="0"/>
              <a:t>In this scheme, different flows between the same source-destination pair can take different routes.</a:t>
            </a:r>
            <a:endParaRPr lang="en-US"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Coarse Feedback Scheme</a:t>
            </a:r>
            <a:endParaRPr lang="en-US" dirty="0"/>
          </a:p>
        </p:txBody>
      </p:sp>
      <p:sp>
        <p:nvSpPr>
          <p:cNvPr id="3" name="Content Placeholder 2"/>
          <p:cNvSpPr>
            <a:spLocks noGrp="1"/>
          </p:cNvSpPr>
          <p:nvPr>
            <p:ph idx="1"/>
          </p:nvPr>
        </p:nvSpPr>
        <p:spPr>
          <a:xfrm>
            <a:off x="457200" y="1371600"/>
            <a:ext cx="8229600" cy="5105400"/>
          </a:xfrm>
        </p:spPr>
        <p:txBody>
          <a:bodyPr>
            <a:normAutofit fontScale="62500" lnSpcReduction="20000"/>
          </a:bodyPr>
          <a:lstStyle/>
          <a:p>
            <a:pPr algn="just"/>
            <a:r>
              <a:rPr lang="en-US" dirty="0" smtClean="0"/>
              <a:t>The operations of the coarse feedback scheme are explained through the following example. Here a </a:t>
            </a:r>
            <a:r>
              <a:rPr lang="en-US" dirty="0" err="1" smtClean="0"/>
              <a:t>QoS</a:t>
            </a:r>
            <a:r>
              <a:rPr lang="en-US" dirty="0" smtClean="0"/>
              <a:t> flow is being initiated by the source node S to the destination node D.</a:t>
            </a:r>
          </a:p>
          <a:p>
            <a:pPr algn="just">
              <a:buNone/>
            </a:pPr>
            <a:r>
              <a:rPr lang="en-US" dirty="0" smtClean="0"/>
              <a:t>1. Let the DAG created by the TORA protocol be as shown in below Figure. Let S → A → B → D be the path chosen by the TORA routing protocol.</a:t>
            </a:r>
          </a:p>
          <a:p>
            <a:pPr algn="just">
              <a:buNone/>
            </a:pPr>
            <a:r>
              <a:rPr lang="en-US" dirty="0" smtClean="0"/>
              <a:t>2. INSIGNIA tries to establish soft state reservations for the </a:t>
            </a:r>
            <a:r>
              <a:rPr lang="en-US" dirty="0" err="1" smtClean="0"/>
              <a:t>QoS</a:t>
            </a:r>
            <a:r>
              <a:rPr lang="en-US" dirty="0" smtClean="0"/>
              <a:t> flow along the path. Assume that node A has admitted the flow successfully and node B fails to admit the flow due to lack of sufficient resources. Node B sends an ACF message to node A.</a:t>
            </a:r>
          </a:p>
          <a:p>
            <a:pPr algn="just">
              <a:buNone/>
            </a:pPr>
            <a:r>
              <a:rPr lang="en-US" dirty="0" smtClean="0"/>
              <a:t>3. Node A tries to reroute the flow through neighbor node Y provided by TORA.</a:t>
            </a:r>
          </a:p>
          <a:p>
            <a:pPr algn="just">
              <a:buNone/>
            </a:pPr>
            <a:r>
              <a:rPr lang="en-US" dirty="0" smtClean="0"/>
              <a:t>4. If node Y admits the flow, the flow gets the required reservation all along the path. The new path is S → A → Y → D.</a:t>
            </a:r>
          </a:p>
          <a:p>
            <a:pPr algn="just">
              <a:buNone/>
            </a:pPr>
            <a:r>
              <a:rPr lang="en-US" dirty="0" smtClean="0"/>
              <a:t>5. If node Y fails to admit the flow, it sends an ACF message to node A, which in turn sends an ACF message to node S.</a:t>
            </a:r>
          </a:p>
          <a:p>
            <a:pPr algn="just">
              <a:buNone/>
            </a:pPr>
            <a:r>
              <a:rPr lang="en-US" dirty="0" smtClean="0"/>
              <a:t>6. Node S tries with its other downstream neighbors to find a </a:t>
            </a:r>
            <a:r>
              <a:rPr lang="en-US" dirty="0" err="1" smtClean="0"/>
              <a:t>QoS</a:t>
            </a:r>
            <a:r>
              <a:rPr lang="en-US" dirty="0" smtClean="0"/>
              <a:t> path for the flow.</a:t>
            </a:r>
          </a:p>
          <a:p>
            <a:pPr algn="just">
              <a:buNone/>
            </a:pPr>
            <a:r>
              <a:rPr lang="en-US" dirty="0" smtClean="0"/>
              <a:t>7. If no such neighbor is available, node S rejects the flow.</a:t>
            </a:r>
            <a:endParaRPr lang="en-US"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Coarse Feedback Scheme</a:t>
            </a:r>
            <a:endParaRPr lang="en-US" dirty="0"/>
          </a:p>
        </p:txBody>
      </p:sp>
      <p:pic>
        <p:nvPicPr>
          <p:cNvPr id="3074" name="Picture 2"/>
          <p:cNvPicPr>
            <a:picLocks noGrp="1" noChangeAspect="1" noChangeArrowheads="1"/>
          </p:cNvPicPr>
          <p:nvPr>
            <p:ph idx="1"/>
          </p:nvPr>
        </p:nvPicPr>
        <p:blipFill>
          <a:blip r:embed="rId2" cstate="print"/>
          <a:srcRect/>
          <a:stretch>
            <a:fillRect/>
          </a:stretch>
        </p:blipFill>
        <p:spPr bwMode="auto">
          <a:xfrm>
            <a:off x="609600" y="2209800"/>
            <a:ext cx="7744838" cy="2590800"/>
          </a:xfrm>
          <a:prstGeom prst="rect">
            <a:avLst/>
          </a:prstGeom>
          <a:noFill/>
          <a:ln w="9525">
            <a:noFill/>
            <a:miter lim="800000"/>
            <a:headEnd/>
            <a:tailEnd/>
          </a:ln>
        </p:spPr>
      </p:pic>
      <p:sp>
        <p:nvSpPr>
          <p:cNvPr id="5" name="TextBox 4"/>
          <p:cNvSpPr txBox="1"/>
          <p:nvPr/>
        </p:nvSpPr>
        <p:spPr>
          <a:xfrm>
            <a:off x="762000" y="5105400"/>
            <a:ext cx="8077200" cy="400110"/>
          </a:xfrm>
          <a:prstGeom prst="rect">
            <a:avLst/>
          </a:prstGeom>
          <a:noFill/>
        </p:spPr>
        <p:txBody>
          <a:bodyPr wrap="square" rtlCol="0">
            <a:spAutoFit/>
          </a:bodyPr>
          <a:lstStyle/>
          <a:p>
            <a:r>
              <a:rPr lang="en-US" sz="2000" b="1" dirty="0" smtClean="0"/>
              <a:t>INORA coarse feedback scheme: admission control failure at node B.</a:t>
            </a:r>
            <a:endParaRPr lang="en-US" sz="2000" b="1"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Class-Based Fine Feedback Scheme</a:t>
            </a:r>
            <a:endParaRPr lang="en-US" dirty="0"/>
          </a:p>
        </p:txBody>
      </p:sp>
      <p:sp>
        <p:nvSpPr>
          <p:cNvPr id="3" name="Content Placeholder 2"/>
          <p:cNvSpPr>
            <a:spLocks noGrp="1"/>
          </p:cNvSpPr>
          <p:nvPr>
            <p:ph idx="1"/>
          </p:nvPr>
        </p:nvSpPr>
        <p:spPr/>
        <p:txBody>
          <a:bodyPr>
            <a:normAutofit fontScale="70000" lnSpcReduction="20000"/>
          </a:bodyPr>
          <a:lstStyle/>
          <a:p>
            <a:pPr algn="just"/>
            <a:r>
              <a:rPr lang="en-US" dirty="0" smtClean="0"/>
              <a:t>In this scheme, the interval between </a:t>
            </a:r>
            <a:r>
              <a:rPr lang="en-US" dirty="0" err="1" smtClean="0"/>
              <a:t>BWmin</a:t>
            </a:r>
            <a:r>
              <a:rPr lang="en-US" dirty="0" smtClean="0"/>
              <a:t> and </a:t>
            </a:r>
            <a:r>
              <a:rPr lang="en-US" dirty="0" err="1" smtClean="0"/>
              <a:t>BWmax</a:t>
            </a:r>
            <a:r>
              <a:rPr lang="en-US" dirty="0" smtClean="0"/>
              <a:t> of a </a:t>
            </a:r>
            <a:r>
              <a:rPr lang="en-US" dirty="0" err="1" smtClean="0"/>
              <a:t>QoS</a:t>
            </a:r>
            <a:r>
              <a:rPr lang="en-US" dirty="0" smtClean="0"/>
              <a:t> flow is </a:t>
            </a:r>
            <a:r>
              <a:rPr lang="en-US" dirty="0" err="1" smtClean="0"/>
              <a:t>dividedinto</a:t>
            </a:r>
            <a:r>
              <a:rPr lang="en-US" dirty="0" smtClean="0"/>
              <a:t> N classes, where </a:t>
            </a:r>
            <a:r>
              <a:rPr lang="en-US" dirty="0" err="1" smtClean="0"/>
              <a:t>BWmin</a:t>
            </a:r>
            <a:r>
              <a:rPr lang="en-US" dirty="0" smtClean="0"/>
              <a:t> and </a:t>
            </a:r>
            <a:r>
              <a:rPr lang="en-US" dirty="0" err="1" smtClean="0"/>
              <a:t>BWmax</a:t>
            </a:r>
            <a:r>
              <a:rPr lang="en-US" dirty="0" smtClean="0"/>
              <a:t> are the minimum and maximum bandwidths required by the </a:t>
            </a:r>
            <a:r>
              <a:rPr lang="en-US" dirty="0" err="1" smtClean="0"/>
              <a:t>QoS</a:t>
            </a:r>
            <a:r>
              <a:rPr lang="en-US" dirty="0" smtClean="0"/>
              <a:t> flow. </a:t>
            </a:r>
          </a:p>
          <a:p>
            <a:pPr algn="just"/>
            <a:r>
              <a:rPr lang="en-US" dirty="0" smtClean="0"/>
              <a:t>Consider a </a:t>
            </a:r>
            <a:r>
              <a:rPr lang="en-US" dirty="0" err="1" smtClean="0"/>
              <a:t>QoS</a:t>
            </a:r>
            <a:r>
              <a:rPr lang="en-US" dirty="0" smtClean="0"/>
              <a:t> flow being initiated by the source node S to destination node D. Let the flow be admitted with class m (m &lt;N).</a:t>
            </a:r>
          </a:p>
          <a:p>
            <a:pPr algn="just">
              <a:buNone/>
            </a:pPr>
            <a:r>
              <a:rPr lang="en-US" dirty="0" smtClean="0"/>
              <a:t>1. Let the DAG created by the TORA protocol be as shown in below figure. Let S → A → B → D be the path chosen by the TORA routing protocol.</a:t>
            </a:r>
          </a:p>
          <a:p>
            <a:pPr algn="just">
              <a:buNone/>
            </a:pPr>
            <a:r>
              <a:rPr lang="en-US" dirty="0" smtClean="0"/>
              <a:t>2. INSIGNIA tries to establish soft state reservations for the </a:t>
            </a:r>
            <a:r>
              <a:rPr lang="en-US" dirty="0" err="1" smtClean="0"/>
              <a:t>QoS</a:t>
            </a:r>
            <a:r>
              <a:rPr lang="en-US" dirty="0" smtClean="0"/>
              <a:t> flow along the path. Assume that node A has admitted the flow with class m successfully and node B has admitted the flow with bandwidth of class l (l &lt;m) only.</a:t>
            </a:r>
          </a:p>
          <a:p>
            <a:pPr algn="just">
              <a:buNone/>
            </a:pPr>
            <a:r>
              <a:rPr lang="en-US" dirty="0" smtClean="0"/>
              <a:t>3. Node B sends an Admission Report message (AR(l)) to upstream node A, indicating its ability to give only class l bandwidth to the flow.</a:t>
            </a:r>
            <a:endParaRPr lang="en-US"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Class-Based Fine Feedback Scheme</a:t>
            </a:r>
            <a:endParaRPr lang="en-US" dirty="0"/>
          </a:p>
        </p:txBody>
      </p:sp>
      <p:sp>
        <p:nvSpPr>
          <p:cNvPr id="3" name="Content Placeholder 2"/>
          <p:cNvSpPr>
            <a:spLocks noGrp="1"/>
          </p:cNvSpPr>
          <p:nvPr>
            <p:ph idx="1"/>
          </p:nvPr>
        </p:nvSpPr>
        <p:spPr/>
        <p:txBody>
          <a:bodyPr>
            <a:normAutofit fontScale="70000" lnSpcReduction="20000"/>
          </a:bodyPr>
          <a:lstStyle/>
          <a:p>
            <a:pPr algn="just">
              <a:buNone/>
            </a:pPr>
            <a:r>
              <a:rPr lang="en-US" dirty="0" smtClean="0"/>
              <a:t>4. Node A splits the flow in the ratio of l to m−l and forwards the flow to node B and node Y in that ratio.</a:t>
            </a:r>
          </a:p>
          <a:p>
            <a:pPr algn="just">
              <a:buNone/>
            </a:pPr>
            <a:r>
              <a:rPr lang="en-US" dirty="0" smtClean="0"/>
              <a:t>5. If node Y is able to give class (m − l) as requested by node A, then the flow of class m is split into two flows, one flow with bandwidth of class l along the path S → A → B → D and the other one with bandwidth of class (m − l) along path S → A → Y → D.</a:t>
            </a:r>
          </a:p>
          <a:p>
            <a:pPr algn="just">
              <a:buNone/>
            </a:pPr>
            <a:r>
              <a:rPr lang="en-US" dirty="0" smtClean="0"/>
              <a:t>6. If node Y gives only class n (n &lt; m− l), it sends an AR(n) message to the upstream node A.</a:t>
            </a:r>
          </a:p>
          <a:p>
            <a:pPr algn="just">
              <a:buNone/>
            </a:pPr>
            <a:r>
              <a:rPr lang="en-US" dirty="0" smtClean="0"/>
              <a:t>7. Node A, realizing that its downstream neighbors are unable to give class m service, informs of its ability to provide service class of (l + n) by sending an </a:t>
            </a:r>
            <a:r>
              <a:rPr lang="pt-BR" dirty="0" smtClean="0"/>
              <a:t>AR(l + n) to node S.</a:t>
            </a:r>
          </a:p>
          <a:p>
            <a:pPr algn="just">
              <a:buNone/>
            </a:pPr>
            <a:r>
              <a:rPr lang="en-US" dirty="0" smtClean="0"/>
              <a:t>8. Node S tries to find another downstream neighbor which might be able to accommodate the flow with class (m − (l + n)).</a:t>
            </a:r>
          </a:p>
          <a:p>
            <a:pPr algn="just">
              <a:buNone/>
            </a:pPr>
            <a:r>
              <a:rPr lang="en-US" dirty="0" smtClean="0"/>
              <a:t>9. If no such neighbor is available, node S rejects the flow.</a:t>
            </a: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err="1" smtClean="0"/>
              <a:t>QoS</a:t>
            </a:r>
            <a:r>
              <a:rPr lang="en-US" dirty="0" smtClean="0"/>
              <a:t> Frameworks for Ad Hoc Wireless Networks</a:t>
            </a:r>
            <a:endParaRPr lang="en-US" dirty="0"/>
          </a:p>
        </p:txBody>
      </p:sp>
      <p:sp>
        <p:nvSpPr>
          <p:cNvPr id="3" name="Content Placeholder 2"/>
          <p:cNvSpPr>
            <a:spLocks noGrp="1"/>
          </p:cNvSpPr>
          <p:nvPr>
            <p:ph idx="1"/>
          </p:nvPr>
        </p:nvSpPr>
        <p:spPr/>
        <p:txBody>
          <a:bodyPr>
            <a:normAutofit/>
          </a:bodyPr>
          <a:lstStyle/>
          <a:p>
            <a:pPr algn="just"/>
            <a:r>
              <a:rPr lang="en-US" dirty="0" smtClean="0"/>
              <a:t>The other key components of the framework are-</a:t>
            </a:r>
          </a:p>
          <a:p>
            <a:pPr algn="just">
              <a:buFont typeface="Wingdings" pitchFamily="2" charset="2"/>
              <a:buChar char="Ø"/>
            </a:pPr>
            <a:r>
              <a:rPr lang="en-US" dirty="0" smtClean="0"/>
              <a:t>Routing protocol</a:t>
            </a:r>
          </a:p>
          <a:p>
            <a:pPr algn="just">
              <a:buFont typeface="Wingdings" pitchFamily="2" charset="2"/>
              <a:buChar char="Ø"/>
            </a:pPr>
            <a:r>
              <a:rPr lang="en-US" dirty="0" err="1" smtClean="0"/>
              <a:t>QoS</a:t>
            </a:r>
            <a:r>
              <a:rPr lang="en-US" dirty="0" smtClean="0"/>
              <a:t> resource reservation signaling</a:t>
            </a:r>
          </a:p>
          <a:p>
            <a:pPr algn="just">
              <a:buFont typeface="Wingdings" pitchFamily="2" charset="2"/>
              <a:buChar char="Ø"/>
            </a:pPr>
            <a:r>
              <a:rPr lang="en-US" dirty="0" smtClean="0"/>
              <a:t>Admission control</a:t>
            </a:r>
          </a:p>
          <a:p>
            <a:pPr algn="just">
              <a:buFont typeface="Wingdings" pitchFamily="2" charset="2"/>
              <a:buChar char="Ø"/>
            </a:pPr>
            <a:r>
              <a:rPr lang="en-US" dirty="0" smtClean="0"/>
              <a:t>Packet scheduling</a:t>
            </a:r>
            <a:endParaRPr lang="en-US"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Class-Based Fine Feedback Scheme</a:t>
            </a:r>
            <a:endParaRPr lang="en-US" dirty="0"/>
          </a:p>
        </p:txBody>
      </p:sp>
      <p:pic>
        <p:nvPicPr>
          <p:cNvPr id="5122" name="Picture 2"/>
          <p:cNvPicPr>
            <a:picLocks noGrp="1" noChangeAspect="1" noChangeArrowheads="1"/>
          </p:cNvPicPr>
          <p:nvPr>
            <p:ph idx="1"/>
          </p:nvPr>
        </p:nvPicPr>
        <p:blipFill>
          <a:blip r:embed="rId2" cstate="print"/>
          <a:srcRect/>
          <a:stretch>
            <a:fillRect/>
          </a:stretch>
        </p:blipFill>
        <p:spPr bwMode="auto">
          <a:xfrm>
            <a:off x="457200" y="1447800"/>
            <a:ext cx="8071556" cy="3048000"/>
          </a:xfrm>
          <a:prstGeom prst="rect">
            <a:avLst/>
          </a:prstGeom>
          <a:noFill/>
          <a:ln w="9525">
            <a:noFill/>
            <a:miter lim="800000"/>
            <a:headEnd/>
            <a:tailEnd/>
          </a:ln>
        </p:spPr>
      </p:pic>
      <p:sp>
        <p:nvSpPr>
          <p:cNvPr id="5" name="TextBox 4"/>
          <p:cNvSpPr txBox="1"/>
          <p:nvPr/>
        </p:nvSpPr>
        <p:spPr>
          <a:xfrm>
            <a:off x="304800" y="4876800"/>
            <a:ext cx="8382000" cy="646331"/>
          </a:xfrm>
          <a:prstGeom prst="rect">
            <a:avLst/>
          </a:prstGeom>
          <a:noFill/>
        </p:spPr>
        <p:txBody>
          <a:bodyPr wrap="square" rtlCol="0">
            <a:spAutoFit/>
          </a:bodyPr>
          <a:lstStyle/>
          <a:p>
            <a:r>
              <a:rPr lang="en-US" dirty="0" smtClean="0"/>
              <a:t>INORA fine feedback scheme: node A has admitted the flow with class m, but node B is able to give it class l (l &lt; m).</a:t>
            </a:r>
            <a:endParaRPr lang="en-US"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Advantages and Disadvantages</a:t>
            </a:r>
            <a:endParaRPr lang="en-US" dirty="0"/>
          </a:p>
        </p:txBody>
      </p:sp>
      <p:pic>
        <p:nvPicPr>
          <p:cNvPr id="4098" name="Picture 2"/>
          <p:cNvPicPr>
            <a:picLocks noGrp="1" noChangeAspect="1" noChangeArrowheads="1"/>
          </p:cNvPicPr>
          <p:nvPr>
            <p:ph idx="1"/>
          </p:nvPr>
        </p:nvPicPr>
        <p:blipFill>
          <a:blip r:embed="rId2" cstate="print"/>
          <a:srcRect l="25389" t="28622" r="26336" b="32655"/>
          <a:stretch>
            <a:fillRect/>
          </a:stretch>
        </p:blipFill>
        <p:spPr bwMode="auto">
          <a:xfrm>
            <a:off x="0" y="1371600"/>
            <a:ext cx="9124122" cy="4114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SWAN</a:t>
            </a:r>
            <a:endParaRPr lang="en-US" dirty="0"/>
          </a:p>
        </p:txBody>
      </p:sp>
      <p:sp>
        <p:nvSpPr>
          <p:cNvPr id="3" name="Content Placeholder 2"/>
          <p:cNvSpPr>
            <a:spLocks noGrp="1"/>
          </p:cNvSpPr>
          <p:nvPr>
            <p:ph idx="1"/>
          </p:nvPr>
        </p:nvSpPr>
        <p:spPr/>
        <p:txBody>
          <a:bodyPr>
            <a:normAutofit fontScale="70000" lnSpcReduction="20000"/>
          </a:bodyPr>
          <a:lstStyle/>
          <a:p>
            <a:pPr algn="just"/>
            <a:r>
              <a:rPr lang="en-US" dirty="0" smtClean="0">
                <a:solidFill>
                  <a:srgbClr val="FF0000"/>
                </a:solidFill>
              </a:rPr>
              <a:t>Stateless wireless ad hoc networks (SWAN)</a:t>
            </a:r>
            <a:r>
              <a:rPr lang="en-US" dirty="0" smtClean="0"/>
              <a:t> is a distributed network model that </a:t>
            </a:r>
            <a:r>
              <a:rPr lang="en-US" dirty="0" smtClean="0">
                <a:solidFill>
                  <a:srgbClr val="FF0000"/>
                </a:solidFill>
              </a:rPr>
              <a:t>assumes a best-effort MAC protocol </a:t>
            </a:r>
            <a:r>
              <a:rPr lang="en-US" dirty="0" smtClean="0"/>
              <a:t>and </a:t>
            </a:r>
            <a:r>
              <a:rPr lang="en-US" dirty="0" smtClean="0">
                <a:solidFill>
                  <a:srgbClr val="FF0000"/>
                </a:solidFill>
              </a:rPr>
              <a:t>uses feedback-based control mechanisms to support real-time services and service differentiation</a:t>
            </a:r>
            <a:r>
              <a:rPr lang="en-US" dirty="0" smtClean="0"/>
              <a:t> in AWN. </a:t>
            </a:r>
          </a:p>
          <a:p>
            <a:pPr algn="just"/>
            <a:r>
              <a:rPr lang="en-US" dirty="0" smtClean="0">
                <a:solidFill>
                  <a:srgbClr val="FF0000"/>
                </a:solidFill>
              </a:rPr>
              <a:t>SWAN uses a local rate control mechanism </a:t>
            </a:r>
            <a:r>
              <a:rPr lang="en-US" dirty="0" smtClean="0"/>
              <a:t>for regulating injection of best-effort traffic into the network, </a:t>
            </a:r>
            <a:r>
              <a:rPr lang="en-US" dirty="0" smtClean="0">
                <a:solidFill>
                  <a:srgbClr val="FF0000"/>
                </a:solidFill>
              </a:rPr>
              <a:t>a source-based admission control</a:t>
            </a:r>
            <a:r>
              <a:rPr lang="en-US" dirty="0" smtClean="0"/>
              <a:t> while accepting new real-time sessions, and an </a:t>
            </a:r>
            <a:r>
              <a:rPr lang="en-US" dirty="0" smtClean="0">
                <a:solidFill>
                  <a:srgbClr val="FF0000"/>
                </a:solidFill>
              </a:rPr>
              <a:t>explicit congestion notification (ECN) </a:t>
            </a:r>
            <a:r>
              <a:rPr lang="en-US" dirty="0" smtClean="0"/>
              <a:t>mechanism for dynamically regulating admitted real-time sessions.</a:t>
            </a:r>
          </a:p>
          <a:p>
            <a:pPr algn="just"/>
            <a:r>
              <a:rPr lang="en-US" dirty="0" smtClean="0"/>
              <a:t>In this model, intermediate nodes are relieved of the responsibility of maintaining per-flow or aggregate state information, unlike </a:t>
            </a:r>
            <a:r>
              <a:rPr lang="en-US" dirty="0" err="1" smtClean="0"/>
              <a:t>stateful</a:t>
            </a:r>
            <a:r>
              <a:rPr lang="en-US" dirty="0" smtClean="0"/>
              <a:t> </a:t>
            </a:r>
            <a:r>
              <a:rPr lang="en-US" dirty="0" err="1" smtClean="0"/>
              <a:t>QoS</a:t>
            </a:r>
            <a:r>
              <a:rPr lang="en-US" dirty="0" smtClean="0"/>
              <a:t> models such as INSIGNIA and INORA. </a:t>
            </a:r>
          </a:p>
          <a:p>
            <a:pPr algn="just"/>
            <a:r>
              <a:rPr lang="en-US" dirty="0" smtClean="0"/>
              <a:t>Changes in topology and network conditions, even node and link failures, do not affect the operation of the SWAN control system. </a:t>
            </a:r>
          </a:p>
          <a:p>
            <a:pPr algn="just"/>
            <a:r>
              <a:rPr lang="en-US" dirty="0" smtClean="0"/>
              <a:t>This makes the system simple, robust, and scalable.</a:t>
            </a:r>
            <a:endParaRPr lang="en-US"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SWAN Model</a:t>
            </a:r>
            <a:endParaRPr lang="en-US" dirty="0"/>
          </a:p>
        </p:txBody>
      </p:sp>
      <p:sp>
        <p:nvSpPr>
          <p:cNvPr id="5" name="Content Placeholder 4"/>
          <p:cNvSpPr>
            <a:spLocks noGrp="1"/>
          </p:cNvSpPr>
          <p:nvPr>
            <p:ph idx="1"/>
          </p:nvPr>
        </p:nvSpPr>
        <p:spPr/>
        <p:txBody>
          <a:bodyPr>
            <a:normAutofit fontScale="62500" lnSpcReduction="20000"/>
          </a:bodyPr>
          <a:lstStyle/>
          <a:p>
            <a:pPr algn="just"/>
            <a:r>
              <a:rPr lang="en-US" dirty="0" smtClean="0"/>
              <a:t>The SWAN model has several control modules which are shown in figure.</a:t>
            </a:r>
          </a:p>
          <a:p>
            <a:pPr algn="just"/>
            <a:r>
              <a:rPr lang="en-US" dirty="0" smtClean="0"/>
              <a:t>Upon receiving a packet from the IP layer, the </a:t>
            </a:r>
            <a:r>
              <a:rPr lang="en-US" dirty="0" smtClean="0">
                <a:solidFill>
                  <a:srgbClr val="FF0000"/>
                </a:solidFill>
              </a:rPr>
              <a:t>packet classifier module </a:t>
            </a:r>
            <a:r>
              <a:rPr lang="en-US" dirty="0" smtClean="0"/>
              <a:t>checks whether it is marked (i.e., real-time packet) or not (i.e., best-effort packet). </a:t>
            </a:r>
          </a:p>
          <a:p>
            <a:pPr algn="just"/>
            <a:r>
              <a:rPr lang="en-US" dirty="0" smtClean="0"/>
              <a:t>If it is a best-effort packet, it is forwarded to the traffic-shaper for regulation. </a:t>
            </a:r>
          </a:p>
          <a:p>
            <a:pPr algn="just"/>
            <a:r>
              <a:rPr lang="en-US" dirty="0" smtClean="0"/>
              <a:t>If it is a real-time packet, the module forwards it directly to the MAC layer, bypassing the traffic shaper. </a:t>
            </a:r>
          </a:p>
          <a:p>
            <a:pPr algn="just"/>
            <a:r>
              <a:rPr lang="en-US" dirty="0" smtClean="0">
                <a:solidFill>
                  <a:srgbClr val="FF0000"/>
                </a:solidFill>
              </a:rPr>
              <a:t>The traffic shaper </a:t>
            </a:r>
            <a:r>
              <a:rPr lang="en-US" dirty="0" smtClean="0"/>
              <a:t>represents a simple leaky bucket traffic policy. </a:t>
            </a:r>
          </a:p>
          <a:p>
            <a:pPr algn="just"/>
            <a:r>
              <a:rPr lang="en-US" dirty="0" smtClean="0"/>
              <a:t>The traffic shaper delays best-effort packets in conformance with the rate calculated by the traffic rate controller. </a:t>
            </a:r>
          </a:p>
          <a:p>
            <a:pPr algn="just"/>
            <a:r>
              <a:rPr lang="en-US" dirty="0" smtClean="0"/>
              <a:t>The </a:t>
            </a:r>
            <a:r>
              <a:rPr lang="en-US" dirty="0" smtClean="0">
                <a:solidFill>
                  <a:srgbClr val="FF0000"/>
                </a:solidFill>
              </a:rPr>
              <a:t>call admission controller module </a:t>
            </a:r>
            <a:r>
              <a:rPr lang="en-US" dirty="0" smtClean="0"/>
              <a:t>is responsible for admitting or rejecting new real-time sessions. </a:t>
            </a:r>
          </a:p>
          <a:p>
            <a:pPr algn="just"/>
            <a:r>
              <a:rPr lang="en-US" dirty="0" smtClean="0"/>
              <a:t>The decision on whether to admit or reject a real-time session is taken solely by the source node based on the result of an end-to-end request/response probe.</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SWAN Model</a:t>
            </a:r>
            <a:endParaRPr lang="en-US" dirty="0"/>
          </a:p>
        </p:txBody>
      </p:sp>
      <p:pic>
        <p:nvPicPr>
          <p:cNvPr id="6146" name="Picture 2"/>
          <p:cNvPicPr>
            <a:picLocks noGrp="1" noChangeAspect="1" noChangeArrowheads="1"/>
          </p:cNvPicPr>
          <p:nvPr>
            <p:ph idx="1"/>
          </p:nvPr>
        </p:nvPicPr>
        <p:blipFill>
          <a:blip r:embed="rId2" cstate="print"/>
          <a:srcRect/>
          <a:stretch>
            <a:fillRect/>
          </a:stretch>
        </p:blipFill>
        <p:spPr bwMode="auto">
          <a:xfrm>
            <a:off x="533400" y="1371600"/>
            <a:ext cx="8031480" cy="4953000"/>
          </a:xfrm>
          <a:prstGeom prst="rect">
            <a:avLst/>
          </a:prstGeom>
          <a:noFill/>
          <a:ln w="9525">
            <a:noFill/>
            <a:miter lim="800000"/>
            <a:headEnd/>
            <a:tailEnd/>
          </a:ln>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Local Rate Control of Best-Effort Traffic</a:t>
            </a:r>
            <a:endParaRPr lang="en-US" dirty="0"/>
          </a:p>
        </p:txBody>
      </p:sp>
      <p:pic>
        <p:nvPicPr>
          <p:cNvPr id="7170" name="Picture 2"/>
          <p:cNvPicPr>
            <a:picLocks noGrp="1" noChangeAspect="1" noChangeArrowheads="1"/>
          </p:cNvPicPr>
          <p:nvPr>
            <p:ph idx="1"/>
          </p:nvPr>
        </p:nvPicPr>
        <p:blipFill>
          <a:blip r:embed="rId2" cstate="print"/>
          <a:srcRect l="27282" t="35356" r="26336" b="25921"/>
          <a:stretch>
            <a:fillRect/>
          </a:stretch>
        </p:blipFill>
        <p:spPr bwMode="auto">
          <a:xfrm>
            <a:off x="-1" y="1524000"/>
            <a:ext cx="9090991" cy="4267200"/>
          </a:xfrm>
          <a:prstGeom prst="rect">
            <a:avLst/>
          </a:prstGeom>
          <a:noFill/>
          <a:ln w="9525">
            <a:noFill/>
            <a:miter lim="800000"/>
            <a:headEnd/>
            <a:tailEnd/>
          </a:ln>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Source-Based Admission Control of Real-Time Traffic</a:t>
            </a:r>
            <a:endParaRPr lang="en-US" dirty="0"/>
          </a:p>
        </p:txBody>
      </p:sp>
      <p:pic>
        <p:nvPicPr>
          <p:cNvPr id="8194" name="Picture 2"/>
          <p:cNvPicPr>
            <a:picLocks noGrp="1" noChangeAspect="1" noChangeArrowheads="1"/>
          </p:cNvPicPr>
          <p:nvPr>
            <p:ph idx="1"/>
          </p:nvPr>
        </p:nvPicPr>
        <p:blipFill>
          <a:blip r:embed="rId2" cstate="print"/>
          <a:srcRect l="26336" t="40407" r="26336" b="24237"/>
          <a:stretch>
            <a:fillRect/>
          </a:stretch>
        </p:blipFill>
        <p:spPr bwMode="auto">
          <a:xfrm>
            <a:off x="-1" y="1447800"/>
            <a:ext cx="9071429" cy="3810000"/>
          </a:xfrm>
          <a:prstGeom prst="rect">
            <a:avLst/>
          </a:prstGeom>
          <a:noFill/>
          <a:ln w="9525">
            <a:noFill/>
            <a:miter lim="800000"/>
            <a:headEnd/>
            <a:tailEnd/>
          </a:ln>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Impact of Mobility and False Admission</a:t>
            </a:r>
            <a:endParaRPr lang="en-US" dirty="0"/>
          </a:p>
        </p:txBody>
      </p:sp>
      <p:sp>
        <p:nvSpPr>
          <p:cNvPr id="5" name="Content Placeholder 4"/>
          <p:cNvSpPr>
            <a:spLocks noGrp="1"/>
          </p:cNvSpPr>
          <p:nvPr>
            <p:ph idx="1"/>
          </p:nvPr>
        </p:nvSpPr>
        <p:spPr/>
        <p:txBody>
          <a:bodyPr>
            <a:noAutofit/>
          </a:bodyPr>
          <a:lstStyle/>
          <a:p>
            <a:pPr algn="just"/>
            <a:r>
              <a:rPr lang="en-US" sz="2400" dirty="0" smtClean="0"/>
              <a:t>Host mobility and false admission pose a serious threat for fulfilling the service guarantees promised to the flows. </a:t>
            </a:r>
          </a:p>
          <a:p>
            <a:pPr algn="just"/>
            <a:r>
              <a:rPr lang="en-US" sz="2400" dirty="0" smtClean="0"/>
              <a:t>Mobility necessitates dynamic rerouting of the admitted real-time flows. </a:t>
            </a:r>
          </a:p>
          <a:p>
            <a:pPr algn="just"/>
            <a:r>
              <a:rPr lang="en-US" sz="2400" dirty="0" smtClean="0"/>
              <a:t>Since, due to mobility, nodes may be unaware of flow rerouting, resource conflicts can arise. </a:t>
            </a:r>
          </a:p>
          <a:p>
            <a:pPr algn="just"/>
            <a:r>
              <a:rPr lang="en-US" sz="2400" dirty="0" smtClean="0"/>
              <a:t>The newly selected intermediate nodes may not have sufficient resources for supporting previously admitted real-time traffic.</a:t>
            </a:r>
          </a:p>
          <a:p>
            <a:pPr algn="just"/>
            <a:r>
              <a:rPr lang="en-US" sz="2400" dirty="0" smtClean="0"/>
              <a:t>Take the case of multiple source nodes initiating admission control at the same instant and sharing common intermediate nodes on their paths to destination nodes.</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Impact of Mobility and False Admission</a:t>
            </a:r>
            <a:endParaRPr lang="en-US" dirty="0"/>
          </a:p>
        </p:txBody>
      </p:sp>
      <p:sp>
        <p:nvSpPr>
          <p:cNvPr id="5" name="Content Placeholder 4"/>
          <p:cNvSpPr>
            <a:spLocks noGrp="1"/>
          </p:cNvSpPr>
          <p:nvPr>
            <p:ph idx="1"/>
          </p:nvPr>
        </p:nvSpPr>
        <p:spPr/>
        <p:txBody>
          <a:bodyPr>
            <a:normAutofit fontScale="70000" lnSpcReduction="20000"/>
          </a:bodyPr>
          <a:lstStyle/>
          <a:p>
            <a:pPr algn="just"/>
            <a:r>
              <a:rPr lang="en-US" dirty="0" smtClean="0"/>
              <a:t>Since intermediate nodes do not maintain state information and since admission control is fully source-based, each source node may receive a response to its probe packet indicating that resources are available, even though the available resources may not be sufficient to satisfy all the requests. </a:t>
            </a:r>
          </a:p>
          <a:p>
            <a:pPr algn="just"/>
            <a:r>
              <a:rPr lang="en-US" dirty="0" smtClean="0"/>
              <a:t>The source node, being unaware of this fact, falsely admits a new flow and starts transmitting real-time packets under the assumption that resources are available for meeting the flow’s needs. </a:t>
            </a:r>
          </a:p>
          <a:p>
            <a:pPr algn="just"/>
            <a:r>
              <a:rPr lang="en-US" dirty="0" smtClean="0"/>
              <a:t>If left unresolved, the rerouting of admitted real-time flows can cause excessive delays in delivery of real-time traffic since the admission control rate is violated by the falsely admitted calls. </a:t>
            </a:r>
          </a:p>
          <a:p>
            <a:pPr algn="just"/>
            <a:r>
              <a:rPr lang="en-US" dirty="0" smtClean="0"/>
              <a:t>To resolve this problem, the SWAN AIMD rate control and source-based admission control algorithms were augmented with dynamic regulation of real-time traffic.</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10242" name="Picture 2"/>
          <p:cNvPicPr>
            <a:picLocks noGrp="1" noChangeAspect="1" noChangeArrowheads="1"/>
          </p:cNvPicPr>
          <p:nvPr>
            <p:ph idx="1"/>
          </p:nvPr>
        </p:nvPicPr>
        <p:blipFill>
          <a:blip r:embed="rId2" cstate="print"/>
          <a:srcRect l="28229" t="30305" r="24442" b="41073"/>
          <a:stretch>
            <a:fillRect/>
          </a:stretch>
        </p:blipFill>
        <p:spPr bwMode="auto">
          <a:xfrm>
            <a:off x="0" y="3733800"/>
            <a:ext cx="9188824" cy="3124200"/>
          </a:xfrm>
          <a:prstGeom prst="rect">
            <a:avLst/>
          </a:prstGeom>
          <a:noFill/>
          <a:ln w="9525">
            <a:noFill/>
            <a:miter lim="800000"/>
            <a:headEnd/>
            <a:tailEnd/>
          </a:ln>
        </p:spPr>
      </p:pic>
      <p:pic>
        <p:nvPicPr>
          <p:cNvPr id="5" name="Picture 2"/>
          <p:cNvPicPr>
            <a:picLocks noChangeAspect="1" noChangeArrowheads="1"/>
          </p:cNvPicPr>
          <p:nvPr/>
        </p:nvPicPr>
        <p:blipFill>
          <a:blip r:embed="rId3" cstate="print"/>
          <a:srcRect l="24443" t="30305" r="24442" b="25921"/>
          <a:stretch>
            <a:fillRect/>
          </a:stretch>
        </p:blipFill>
        <p:spPr bwMode="auto">
          <a:xfrm>
            <a:off x="-1" y="0"/>
            <a:ext cx="9144001" cy="3733800"/>
          </a:xfrm>
          <a:prstGeom prst="rect">
            <a:avLst/>
          </a:prstGeom>
          <a:noFill/>
          <a:ln w="9525">
            <a:noFill/>
            <a:miter lim="800000"/>
            <a:headEnd/>
            <a:tailEnd/>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Routing protocol</a:t>
            </a:r>
            <a:endParaRPr lang="en-US" dirty="0"/>
          </a:p>
        </p:txBody>
      </p:sp>
      <p:sp>
        <p:nvSpPr>
          <p:cNvPr id="3" name="Content Placeholder 2"/>
          <p:cNvSpPr>
            <a:spLocks noGrp="1"/>
          </p:cNvSpPr>
          <p:nvPr>
            <p:ph idx="1"/>
          </p:nvPr>
        </p:nvSpPr>
        <p:spPr/>
        <p:txBody>
          <a:bodyPr>
            <a:noAutofit/>
          </a:bodyPr>
          <a:lstStyle/>
          <a:p>
            <a:pPr algn="just"/>
            <a:r>
              <a:rPr lang="en-US" sz="2300" dirty="0" smtClean="0"/>
              <a:t>The routing protocol module in any </a:t>
            </a:r>
            <a:r>
              <a:rPr lang="en-US" sz="2300" dirty="0" err="1" smtClean="0"/>
              <a:t>QoS</a:t>
            </a:r>
            <a:r>
              <a:rPr lang="en-US" sz="2300" dirty="0" smtClean="0"/>
              <a:t> framework is used to find a path from the source to the destination and to forward the data packet to the next intermediate relay node.</a:t>
            </a:r>
          </a:p>
          <a:p>
            <a:pPr algn="just"/>
            <a:r>
              <a:rPr lang="en-US" sz="2300" dirty="0" smtClean="0"/>
              <a:t>The performance of the routing protocol, in terms of control overhead, affects the performance of the </a:t>
            </a:r>
            <a:r>
              <a:rPr lang="en-US" sz="2300" dirty="0" err="1" smtClean="0"/>
              <a:t>QoS</a:t>
            </a:r>
            <a:r>
              <a:rPr lang="en-US" sz="2300" dirty="0" smtClean="0"/>
              <a:t> framework. </a:t>
            </a:r>
          </a:p>
          <a:p>
            <a:pPr algn="just"/>
            <a:r>
              <a:rPr lang="en-US" sz="2300" dirty="0" smtClean="0"/>
              <a:t>The routing protocol should be able to track changes in the network topology with minimum control overhead. </a:t>
            </a:r>
          </a:p>
          <a:p>
            <a:pPr algn="just"/>
            <a:r>
              <a:rPr lang="en-US" sz="2300" dirty="0" smtClean="0"/>
              <a:t>The routing protocol needs to work efficiently with other components of the </a:t>
            </a:r>
            <a:r>
              <a:rPr lang="en-US" sz="2300" dirty="0" err="1" smtClean="0"/>
              <a:t>QoS</a:t>
            </a:r>
            <a:r>
              <a:rPr lang="en-US" sz="2300" dirty="0" smtClean="0"/>
              <a:t> framework such as signaling, admission control, and resource management mechanisms in order to provide end-to-end </a:t>
            </a:r>
            <a:r>
              <a:rPr lang="en-US" sz="2300" dirty="0" err="1" smtClean="0"/>
              <a:t>QoS</a:t>
            </a:r>
            <a:r>
              <a:rPr lang="en-US" sz="2300" dirty="0" smtClean="0"/>
              <a:t> guarantees.</a:t>
            </a:r>
          </a:p>
          <a:p>
            <a:pPr algn="just"/>
            <a:r>
              <a:rPr lang="en-US" sz="2300" dirty="0" smtClean="0"/>
              <a:t>These mechanisms should consume minimal resources in operation and react rapidly to changes in the network state and the flow state.</a:t>
            </a:r>
            <a:endParaRPr lang="en-US" sz="2300"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Advantages and Disadvantages</a:t>
            </a:r>
            <a:endParaRPr lang="en-US" dirty="0"/>
          </a:p>
        </p:txBody>
      </p:sp>
      <p:pic>
        <p:nvPicPr>
          <p:cNvPr id="9218" name="Picture 2"/>
          <p:cNvPicPr>
            <a:picLocks noGrp="1" noChangeAspect="1" noChangeArrowheads="1"/>
          </p:cNvPicPr>
          <p:nvPr>
            <p:ph idx="1"/>
          </p:nvPr>
        </p:nvPicPr>
        <p:blipFill>
          <a:blip r:embed="rId2" cstate="print"/>
          <a:srcRect l="26336" t="30305" r="25389" b="36023"/>
          <a:stretch>
            <a:fillRect/>
          </a:stretch>
        </p:blipFill>
        <p:spPr bwMode="auto">
          <a:xfrm>
            <a:off x="0" y="1524000"/>
            <a:ext cx="9132570" cy="3581400"/>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QoS</a:t>
            </a:r>
            <a:r>
              <a:rPr lang="en-US" dirty="0" smtClean="0"/>
              <a:t> resource reservation signaling</a:t>
            </a:r>
            <a:endParaRPr lang="en-US" dirty="0"/>
          </a:p>
        </p:txBody>
      </p:sp>
      <p:sp>
        <p:nvSpPr>
          <p:cNvPr id="3" name="Content Placeholder 2"/>
          <p:cNvSpPr>
            <a:spLocks noGrp="1"/>
          </p:cNvSpPr>
          <p:nvPr>
            <p:ph idx="1"/>
          </p:nvPr>
        </p:nvSpPr>
        <p:spPr/>
        <p:txBody>
          <a:bodyPr>
            <a:normAutofit fontScale="85000" lnSpcReduction="10000"/>
          </a:bodyPr>
          <a:lstStyle/>
          <a:p>
            <a:pPr algn="just"/>
            <a:r>
              <a:rPr lang="en-US" dirty="0" smtClean="0"/>
              <a:t>Once a path with the required </a:t>
            </a:r>
            <a:r>
              <a:rPr lang="en-US" dirty="0" err="1" smtClean="0"/>
              <a:t>QoS</a:t>
            </a:r>
            <a:r>
              <a:rPr lang="en-US" dirty="0" smtClean="0"/>
              <a:t> is found, the next step is to reserve the required resources along that path.</a:t>
            </a:r>
          </a:p>
          <a:p>
            <a:pPr algn="just"/>
            <a:r>
              <a:rPr lang="en-US" dirty="0" smtClean="0"/>
              <a:t>This is done by the resource reservation signaling protocol.</a:t>
            </a:r>
          </a:p>
          <a:p>
            <a:pPr algn="just"/>
            <a:r>
              <a:rPr lang="en-US" dirty="0" smtClean="0"/>
              <a:t>For example, for applications that require certain minimum bandwidth guarantees, signaling protocol communicates with the medium access control subsystem to find and reserve the required bandwidth.</a:t>
            </a:r>
          </a:p>
          <a:p>
            <a:pPr algn="just"/>
            <a:r>
              <a:rPr lang="en-US" dirty="0" smtClean="0"/>
              <a:t>On completion/termination of a session, the previously reserved resources are released.</a:t>
            </a: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Admission control</a:t>
            </a:r>
            <a:endParaRPr lang="en-US" dirty="0"/>
          </a:p>
        </p:txBody>
      </p:sp>
      <p:sp>
        <p:nvSpPr>
          <p:cNvPr id="3" name="Content Placeholder 2"/>
          <p:cNvSpPr>
            <a:spLocks noGrp="1"/>
          </p:cNvSpPr>
          <p:nvPr>
            <p:ph idx="1"/>
          </p:nvPr>
        </p:nvSpPr>
        <p:spPr/>
        <p:txBody>
          <a:bodyPr>
            <a:noAutofit/>
          </a:bodyPr>
          <a:lstStyle/>
          <a:p>
            <a:pPr algn="just"/>
            <a:r>
              <a:rPr lang="en-US" sz="2300" dirty="0" smtClean="0"/>
              <a:t>Even though a </a:t>
            </a:r>
            <a:r>
              <a:rPr lang="en-US" sz="2300" dirty="0" err="1" smtClean="0"/>
              <a:t>QoS</a:t>
            </a:r>
            <a:r>
              <a:rPr lang="en-US" sz="2300" dirty="0" smtClean="0"/>
              <a:t> feasible path may be available, the system needs to decide whether to actually serve the connection or not. </a:t>
            </a:r>
          </a:p>
          <a:p>
            <a:pPr algn="just"/>
            <a:r>
              <a:rPr lang="en-US" sz="2300" dirty="0" smtClean="0"/>
              <a:t>If the call is to be served, the signaling protocol reserves the resources; otherwise, the application is notified of the rejection. </a:t>
            </a:r>
          </a:p>
          <a:p>
            <a:pPr algn="just"/>
            <a:r>
              <a:rPr lang="en-US" sz="2300" dirty="0" smtClean="0"/>
              <a:t>When a new call is accepted, it should not jeopardize the </a:t>
            </a:r>
            <a:r>
              <a:rPr lang="en-US" sz="2300" dirty="0" err="1" smtClean="0"/>
              <a:t>QoS</a:t>
            </a:r>
            <a:r>
              <a:rPr lang="en-US" sz="2300" dirty="0" smtClean="0"/>
              <a:t> guarantees given to the already admitted calls. </a:t>
            </a:r>
          </a:p>
          <a:p>
            <a:pPr algn="just"/>
            <a:r>
              <a:rPr lang="en-US" sz="2300" dirty="0" smtClean="0"/>
              <a:t>A </a:t>
            </a:r>
            <a:r>
              <a:rPr lang="en-US" sz="2300" dirty="0" err="1" smtClean="0"/>
              <a:t>QoS</a:t>
            </a:r>
            <a:r>
              <a:rPr lang="en-US" sz="2300" dirty="0" smtClean="0"/>
              <a:t> framework is evaluated based on the number of </a:t>
            </a:r>
            <a:r>
              <a:rPr lang="en-US" sz="2300" dirty="0" err="1" smtClean="0"/>
              <a:t>QoS</a:t>
            </a:r>
            <a:r>
              <a:rPr lang="en-US" sz="2300" dirty="0" smtClean="0"/>
              <a:t> sessions it serves and it is represented by the average call acceptance ratio (ACAR) metric. </a:t>
            </a:r>
          </a:p>
          <a:p>
            <a:pPr algn="just"/>
            <a:r>
              <a:rPr lang="en-US" sz="2300" dirty="0" smtClean="0"/>
              <a:t>Admission control ensures that there is no perceivable degradation in the </a:t>
            </a:r>
            <a:r>
              <a:rPr lang="en-US" sz="2300" dirty="0" err="1" smtClean="0"/>
              <a:t>QoS</a:t>
            </a:r>
            <a:r>
              <a:rPr lang="en-US" sz="2300" dirty="0" smtClean="0"/>
              <a:t> being offered to the </a:t>
            </a:r>
            <a:r>
              <a:rPr lang="en-US" sz="2300" dirty="0" err="1" smtClean="0"/>
              <a:t>QoS</a:t>
            </a:r>
            <a:r>
              <a:rPr lang="en-US" sz="2300" dirty="0" smtClean="0"/>
              <a:t> sessions admitted already.</a:t>
            </a:r>
            <a:endParaRPr lang="en-US" sz="230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Packet scheduling</a:t>
            </a:r>
            <a:endParaRPr lang="en-US" dirty="0"/>
          </a:p>
        </p:txBody>
      </p:sp>
      <p:sp>
        <p:nvSpPr>
          <p:cNvPr id="3" name="Content Placeholder 2"/>
          <p:cNvSpPr>
            <a:spLocks noGrp="1"/>
          </p:cNvSpPr>
          <p:nvPr>
            <p:ph idx="1"/>
          </p:nvPr>
        </p:nvSpPr>
        <p:spPr/>
        <p:txBody>
          <a:bodyPr>
            <a:normAutofit fontScale="85000" lnSpcReduction="10000"/>
          </a:bodyPr>
          <a:lstStyle/>
          <a:p>
            <a:pPr algn="just"/>
            <a:r>
              <a:rPr lang="en-US" dirty="0" smtClean="0"/>
              <a:t>When multiple </a:t>
            </a:r>
            <a:r>
              <a:rPr lang="en-US" dirty="0" err="1" smtClean="0"/>
              <a:t>QoS</a:t>
            </a:r>
            <a:r>
              <a:rPr lang="en-US" dirty="0" smtClean="0"/>
              <a:t> connections are active at the same time through a link, the decision on which </a:t>
            </a:r>
            <a:r>
              <a:rPr lang="en-US" dirty="0" err="1" smtClean="0"/>
              <a:t>QoS</a:t>
            </a:r>
            <a:r>
              <a:rPr lang="en-US" dirty="0" smtClean="0"/>
              <a:t> flow is to be served next is made by the scheduling scheme.</a:t>
            </a:r>
          </a:p>
          <a:p>
            <a:pPr algn="just"/>
            <a:r>
              <a:rPr lang="en-US" dirty="0" smtClean="0"/>
              <a:t>For example, when multiple delay-constrained sessions are passing through a node, the scheduling mechanism decides on when to schedule the transmission of packets when packets belonging to more than one session are pending in the transmission queue of the node.</a:t>
            </a:r>
          </a:p>
          <a:p>
            <a:pPr algn="just"/>
            <a:r>
              <a:rPr lang="en-US" dirty="0" smtClean="0"/>
              <a:t>The performance of a scheduling scheme is reflected by the percentage of packets that meet their deadlines.</a:t>
            </a:r>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smtClean="0"/>
              <a:t>QoS</a:t>
            </a:r>
            <a:r>
              <a:rPr lang="en-US" b="1" dirty="0" smtClean="0"/>
              <a:t> Models</a:t>
            </a:r>
            <a:endParaRPr lang="en-US" dirty="0"/>
          </a:p>
        </p:txBody>
      </p:sp>
      <p:sp>
        <p:nvSpPr>
          <p:cNvPr id="3" name="Content Placeholder 2"/>
          <p:cNvSpPr>
            <a:spLocks noGrp="1"/>
          </p:cNvSpPr>
          <p:nvPr>
            <p:ph idx="1"/>
          </p:nvPr>
        </p:nvSpPr>
        <p:spPr/>
        <p:txBody>
          <a:bodyPr/>
          <a:lstStyle/>
          <a:p>
            <a:pPr algn="just"/>
            <a:r>
              <a:rPr lang="en-US" dirty="0" smtClean="0"/>
              <a:t>A </a:t>
            </a:r>
            <a:r>
              <a:rPr lang="en-US" dirty="0" err="1" smtClean="0"/>
              <a:t>QoS</a:t>
            </a:r>
            <a:r>
              <a:rPr lang="en-US" dirty="0" smtClean="0"/>
              <a:t> model defines the nature of service differentiation.</a:t>
            </a:r>
          </a:p>
          <a:p>
            <a:pPr algn="just"/>
            <a:r>
              <a:rPr lang="en-US" dirty="0" smtClean="0"/>
              <a:t>In wired network </a:t>
            </a:r>
            <a:r>
              <a:rPr lang="en-US" dirty="0" err="1" smtClean="0"/>
              <a:t>QoS</a:t>
            </a:r>
            <a:r>
              <a:rPr lang="en-US" dirty="0" smtClean="0"/>
              <a:t> frameworks, </a:t>
            </a:r>
            <a:r>
              <a:rPr lang="en-US" b="1" dirty="0" smtClean="0">
                <a:solidFill>
                  <a:srgbClr val="FF0000"/>
                </a:solidFill>
              </a:rPr>
              <a:t>integrated services (</a:t>
            </a:r>
            <a:r>
              <a:rPr lang="en-US" b="1" dirty="0" err="1" smtClean="0">
                <a:solidFill>
                  <a:srgbClr val="FF0000"/>
                </a:solidFill>
              </a:rPr>
              <a:t>IntServ</a:t>
            </a:r>
            <a:r>
              <a:rPr lang="en-US" b="1" dirty="0" smtClean="0">
                <a:solidFill>
                  <a:srgbClr val="FF0000"/>
                </a:solidFill>
              </a:rPr>
              <a:t>) model </a:t>
            </a:r>
            <a:r>
              <a:rPr lang="en-US" dirty="0" smtClean="0"/>
              <a:t>and the </a:t>
            </a:r>
            <a:r>
              <a:rPr lang="en-US" b="1" dirty="0" smtClean="0">
                <a:solidFill>
                  <a:srgbClr val="FF0000"/>
                </a:solidFill>
              </a:rPr>
              <a:t>differentiated services (</a:t>
            </a:r>
            <a:r>
              <a:rPr lang="en-US" b="1" dirty="0" err="1" smtClean="0">
                <a:solidFill>
                  <a:srgbClr val="FF0000"/>
                </a:solidFill>
              </a:rPr>
              <a:t>DiffServ</a:t>
            </a:r>
            <a:r>
              <a:rPr lang="en-US" b="1" dirty="0" smtClean="0">
                <a:solidFill>
                  <a:srgbClr val="FF0000"/>
                </a:solidFill>
              </a:rPr>
              <a:t>) model</a:t>
            </a:r>
            <a:r>
              <a:rPr lang="en-US" dirty="0" smtClean="0"/>
              <a:t> have been proposed.</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2343</TotalTime>
  <Words>3268</Words>
  <Application>Microsoft Office PowerPoint</Application>
  <PresentationFormat>On-screen Show (4:3)</PresentationFormat>
  <Paragraphs>194</Paragraphs>
  <Slides>50</Slides>
  <Notes>0</Notes>
  <HiddenSlides>0</HiddenSlides>
  <MMClips>0</MMClips>
  <ScaleCrop>false</ScaleCrop>
  <HeadingPairs>
    <vt:vector size="4" baseType="variant">
      <vt:variant>
        <vt:lpstr>Theme</vt:lpstr>
      </vt:variant>
      <vt:variant>
        <vt:i4>1</vt:i4>
      </vt:variant>
      <vt:variant>
        <vt:lpstr>Slide Titles</vt:lpstr>
      </vt:variant>
      <vt:variant>
        <vt:i4>50</vt:i4>
      </vt:variant>
    </vt:vector>
  </HeadingPairs>
  <TitlesOfParts>
    <vt:vector size="51" baseType="lpstr">
      <vt:lpstr>Office Theme</vt:lpstr>
      <vt:lpstr>QoS Frameworks for Ad Hoc Wireless Networks</vt:lpstr>
      <vt:lpstr>QoS Frameworks for Ad Hoc Wireless Networks</vt:lpstr>
      <vt:lpstr>QoS Frameworks for Ad Hoc Wireless Networks</vt:lpstr>
      <vt:lpstr>QoS Frameworks for Ad Hoc Wireless Networks</vt:lpstr>
      <vt:lpstr>Routing protocol</vt:lpstr>
      <vt:lpstr>QoS resource reservation signaling</vt:lpstr>
      <vt:lpstr>Admission control</vt:lpstr>
      <vt:lpstr>Packet scheduling</vt:lpstr>
      <vt:lpstr>QoS Models</vt:lpstr>
      <vt:lpstr>Integrated Services (IntServ) model</vt:lpstr>
      <vt:lpstr>Differentiated Services (DiffServ) model</vt:lpstr>
      <vt:lpstr>FQMM</vt:lpstr>
      <vt:lpstr>Flexible QoS Model for Mobile Ad Hoc Networks</vt:lpstr>
      <vt:lpstr>FQMM model</vt:lpstr>
      <vt:lpstr>Advantages and Disadvantages</vt:lpstr>
      <vt:lpstr>QoS Resource Reservation Signaling</vt:lpstr>
      <vt:lpstr>MRSVP</vt:lpstr>
      <vt:lpstr>MRSVP</vt:lpstr>
      <vt:lpstr>Limitations of Adapting MRSVP for Ad Hoc Wireless Networks</vt:lpstr>
      <vt:lpstr>INSIGNIA</vt:lpstr>
      <vt:lpstr>INSIGNIA</vt:lpstr>
      <vt:lpstr>Key components of INSIGNIA</vt:lpstr>
      <vt:lpstr>Routing module</vt:lpstr>
      <vt:lpstr>In-band signaling</vt:lpstr>
      <vt:lpstr>Admission control</vt:lpstr>
      <vt:lpstr>Packet forwarding</vt:lpstr>
      <vt:lpstr>Packet scheduling</vt:lpstr>
      <vt:lpstr>Medium access control (MAC)</vt:lpstr>
      <vt:lpstr>Operation of INSIGNIA Framework</vt:lpstr>
      <vt:lpstr>Operation of INSIGNIA Framework</vt:lpstr>
      <vt:lpstr>Releasing Resources in INSIGNIA</vt:lpstr>
      <vt:lpstr>Route Maintenance</vt:lpstr>
      <vt:lpstr>Advantages and Disadvantages</vt:lpstr>
      <vt:lpstr>INORA</vt:lpstr>
      <vt:lpstr>Coarse Feedback Scheme</vt:lpstr>
      <vt:lpstr>Coarse Feedback Scheme</vt:lpstr>
      <vt:lpstr>Coarse Feedback Scheme</vt:lpstr>
      <vt:lpstr>Class-Based Fine Feedback Scheme</vt:lpstr>
      <vt:lpstr>Class-Based Fine Feedback Scheme</vt:lpstr>
      <vt:lpstr>Class-Based Fine Feedback Scheme</vt:lpstr>
      <vt:lpstr>Advantages and Disadvantages</vt:lpstr>
      <vt:lpstr>SWAN</vt:lpstr>
      <vt:lpstr>SWAN Model</vt:lpstr>
      <vt:lpstr>SWAN Model</vt:lpstr>
      <vt:lpstr>Local Rate Control of Best-Effort Traffic</vt:lpstr>
      <vt:lpstr>Source-Based Admission Control of Real-Time Traffic</vt:lpstr>
      <vt:lpstr>Impact of Mobility and False Admission</vt:lpstr>
      <vt:lpstr>Impact of Mobility and False Admission</vt:lpstr>
      <vt:lpstr>Slide 49</vt:lpstr>
      <vt:lpstr>Advantages and Disadvantages</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AVINASH</dc:creator>
  <cp:lastModifiedBy>AVINASH</cp:lastModifiedBy>
  <cp:revision>41</cp:revision>
  <dcterms:created xsi:type="dcterms:W3CDTF">2006-08-16T00:00:00Z</dcterms:created>
  <dcterms:modified xsi:type="dcterms:W3CDTF">2022-11-24T14:30:13Z</dcterms:modified>
</cp:coreProperties>
</file>