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8" r:id="rId4"/>
    <p:sldId id="269" r:id="rId5"/>
    <p:sldId id="270" r:id="rId6"/>
    <p:sldId id="271" r:id="rId7"/>
    <p:sldId id="258" r:id="rId8"/>
    <p:sldId id="259" r:id="rId9"/>
    <p:sldId id="260" r:id="rId10"/>
    <p:sldId id="261" r:id="rId11"/>
    <p:sldId id="262" r:id="rId12"/>
    <p:sldId id="263" r:id="rId13"/>
    <p:sldId id="264" r:id="rId14"/>
    <p:sldId id="265" r:id="rId15"/>
    <p:sldId id="266" r:id="rId16"/>
    <p:sldId id="267" r:id="rId17"/>
    <p:sldId id="272" r:id="rId18"/>
    <p:sldId id="273" r:id="rId19"/>
    <p:sldId id="276" r:id="rId20"/>
    <p:sldId id="274" r:id="rId21"/>
    <p:sldId id="275"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11/18/2022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smtClean="0"/>
              <a:t>MAC Layer Solutions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p:txBody>
          <a:bodyPr/>
          <a:lstStyle/>
          <a:p>
            <a:pPr algn="just"/>
            <a:r>
              <a:rPr lang="en-US" dirty="0" smtClean="0"/>
              <a:t>A frame is split into a control phase and a data phase. </a:t>
            </a:r>
          </a:p>
          <a:p>
            <a:pPr algn="just"/>
            <a:r>
              <a:rPr lang="en-US" dirty="0" smtClean="0"/>
              <a:t>In the control phase, control functions such as frame and slot synchronization, routing, clustering, power management, code assignment, and virtual circuit (VC) setup are done.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cluster-head does the reservation for the VC by assigning the slot(s) and code(s) to be used for that connection.</a:t>
            </a:r>
          </a:p>
          <a:p>
            <a:pPr algn="just"/>
            <a:r>
              <a:rPr lang="en-US" dirty="0" smtClean="0"/>
              <a:t>In each cluster, the corresponding cluster-head maintains a power gain matrix.</a:t>
            </a:r>
          </a:p>
          <a:p>
            <a:pPr algn="just"/>
            <a:r>
              <a:rPr lang="en-US" dirty="0" smtClean="0"/>
              <a:t>The power gain matrix contains the power gain lists of all the nodes that belong to a particular cluster.</a:t>
            </a:r>
          </a:p>
          <a:p>
            <a:pPr algn="just"/>
            <a:r>
              <a:rPr lang="en-US" dirty="0" smtClean="0"/>
              <a:t>It is useful for controlling the transmission power and the code division within a cluster.</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p:txBody>
          <a:bodyPr/>
          <a:lstStyle/>
          <a:p>
            <a:pPr algn="just"/>
            <a:r>
              <a:rPr lang="en-US" dirty="0" smtClean="0"/>
              <a:t>The data phase supports both real-time and best-effort traffic. Based on the bandwidth requirement of the real-time session, a VC is set up by allocating sufficient number of slots in the data phase.</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IEEE 802.11e</a:t>
            </a:r>
            <a:endParaRPr lang="en-US" dirty="0"/>
          </a:p>
        </p:txBody>
      </p:sp>
      <p:sp>
        <p:nvSpPr>
          <p:cNvPr id="3" name="Content Placeholder 2"/>
          <p:cNvSpPr>
            <a:spLocks noGrp="1"/>
          </p:cNvSpPr>
          <p:nvPr>
            <p:ph idx="1"/>
          </p:nvPr>
        </p:nvSpPr>
        <p:spPr/>
        <p:txBody>
          <a:bodyPr/>
          <a:lstStyle/>
          <a:p>
            <a:pPr algn="just"/>
            <a:r>
              <a:rPr lang="en-US" dirty="0" smtClean="0"/>
              <a:t>IEEE 802.11 MAC Protocol</a:t>
            </a:r>
          </a:p>
          <a:p>
            <a:pPr lvl="1" algn="just"/>
            <a:r>
              <a:rPr lang="en-US" dirty="0" smtClean="0"/>
              <a:t>Distributed Coordination Function</a:t>
            </a:r>
          </a:p>
          <a:p>
            <a:pPr lvl="1" algn="just"/>
            <a:r>
              <a:rPr lang="en-US" dirty="0" smtClean="0"/>
              <a:t>Point Coordination Function</a:t>
            </a:r>
          </a:p>
          <a:p>
            <a:pPr algn="just"/>
            <a:r>
              <a:rPr lang="en-US" dirty="0" smtClean="0"/>
              <a:t>Enhanced Distributed Coordination Function</a:t>
            </a:r>
          </a:p>
          <a:p>
            <a:pPr algn="just"/>
            <a:r>
              <a:rPr lang="en-US" dirty="0" smtClean="0"/>
              <a:t>Hybrid Coordination Function</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IEEE 802.11 MAC Protocol</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802.11 MAC protocol describes how a station present in a WLAN should access the broadcast channel for transmitting data to other stations.</a:t>
            </a:r>
          </a:p>
          <a:p>
            <a:pPr algn="just"/>
            <a:r>
              <a:rPr lang="en-US" dirty="0" smtClean="0"/>
              <a:t>It supports two modes of operation, namely, distributed coordination function (DCF) and point coordination function (PCF).</a:t>
            </a:r>
          </a:p>
          <a:p>
            <a:pPr algn="just"/>
            <a:r>
              <a:rPr lang="en-US" dirty="0" smtClean="0"/>
              <a:t>The DCF mode does not use any kind of centralized control, while the PCF mode requires an access point (AP, i.e., central controller) to coordinate the activity of all nodes in its coverage area.</a:t>
            </a:r>
          </a:p>
          <a:p>
            <a:pPr algn="just"/>
            <a:r>
              <a:rPr lang="en-US" dirty="0" smtClean="0"/>
              <a:t>All implementations of the 802.11 standard for WLANs must provide the DCF mode of operation, while the PCF mode of operation is optional.</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Distributed Coordination Function</a:t>
            </a:r>
            <a:endParaRPr lang="en-US" dirty="0"/>
          </a:p>
        </p:txBody>
      </p:sp>
      <p:sp>
        <p:nvSpPr>
          <p:cNvPr id="3" name="Content Placeholder 2"/>
          <p:cNvSpPr>
            <a:spLocks noGrp="1"/>
          </p:cNvSpPr>
          <p:nvPr>
            <p:ph idx="1"/>
          </p:nvPr>
        </p:nvSpPr>
        <p:spPr>
          <a:xfrm>
            <a:off x="381000" y="1600200"/>
            <a:ext cx="8458200" cy="4525963"/>
          </a:xfrm>
        </p:spPr>
        <p:txBody>
          <a:bodyPr>
            <a:normAutofit fontScale="92500" lnSpcReduction="20000"/>
          </a:bodyPr>
          <a:lstStyle/>
          <a:p>
            <a:pPr algn="just"/>
            <a:r>
              <a:rPr lang="en-US" dirty="0" smtClean="0"/>
              <a:t>In the DCF mode, all stations are allowed to contend for the shared medium simultaneously. </a:t>
            </a:r>
          </a:p>
          <a:p>
            <a:pPr algn="just"/>
            <a:r>
              <a:rPr lang="en-US" dirty="0" smtClean="0"/>
              <a:t>CSMA/CA mechanism and random back-off scheme are used to reduce frame collisions.</a:t>
            </a:r>
          </a:p>
          <a:p>
            <a:pPr algn="just"/>
            <a:r>
              <a:rPr lang="en-US" dirty="0" smtClean="0"/>
              <a:t>Each </a:t>
            </a:r>
            <a:r>
              <a:rPr lang="en-US" dirty="0" err="1" smtClean="0"/>
              <a:t>unicast</a:t>
            </a:r>
            <a:r>
              <a:rPr lang="en-US" dirty="0" smtClean="0"/>
              <a:t> frame is acknowledged immediately after being received. </a:t>
            </a:r>
          </a:p>
          <a:p>
            <a:pPr algn="just"/>
            <a:r>
              <a:rPr lang="en-US" dirty="0" smtClean="0"/>
              <a:t>If the acknowledgment is not received within the timeout period, the data frame is retransmitted. </a:t>
            </a:r>
          </a:p>
          <a:p>
            <a:pPr algn="just"/>
            <a:r>
              <a:rPr lang="en-US" dirty="0" smtClean="0"/>
              <a:t>Broadcast frames do not require acknowledgments from the receiving stations.</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Point Coordination Function</a:t>
            </a:r>
            <a:endParaRPr lang="en-US" dirty="0"/>
          </a:p>
        </p:txBody>
      </p:sp>
      <p:sp>
        <p:nvSpPr>
          <p:cNvPr id="3" name="Content Placeholder 2"/>
          <p:cNvSpPr>
            <a:spLocks noGrp="1"/>
          </p:cNvSpPr>
          <p:nvPr>
            <p:ph idx="1"/>
          </p:nvPr>
        </p:nvSpPr>
        <p:spPr/>
        <p:txBody>
          <a:bodyPr>
            <a:normAutofit fontScale="62500" lnSpcReduction="20000"/>
          </a:bodyPr>
          <a:lstStyle/>
          <a:p>
            <a:pPr algn="just"/>
            <a:r>
              <a:rPr lang="en-US" dirty="0" smtClean="0"/>
              <a:t>The IEEE 802.11 standard incorporates an optional access method known as PCF to let stations have priority access to the wireless medium.</a:t>
            </a:r>
          </a:p>
          <a:p>
            <a:pPr algn="just"/>
            <a:r>
              <a:rPr lang="en-US" dirty="0" smtClean="0"/>
              <a:t>This access method uses a point coordinator (PC), which operates at an AP. Hence PCF is usable only in infrastructure-based network configurations.</a:t>
            </a:r>
          </a:p>
          <a:p>
            <a:pPr algn="just"/>
            <a:r>
              <a:rPr lang="en-US" dirty="0" smtClean="0"/>
              <a:t>A station which requires the PCF mode of operation sends an association message to the PC to register in its polling list and gets an association identifier (AID).</a:t>
            </a:r>
          </a:p>
          <a:p>
            <a:pPr algn="just"/>
            <a:r>
              <a:rPr lang="en-US" dirty="0" smtClean="0"/>
              <a:t>The PC polls the stations registered in its polling list in ascending order of AIDs to allow them contention-free access to the medium.</a:t>
            </a:r>
          </a:p>
          <a:p>
            <a:pPr algn="just"/>
            <a:r>
              <a:rPr lang="en-US" dirty="0" smtClean="0"/>
              <a:t>The role of the PC is to determine which station should gain access to the channel.</a:t>
            </a:r>
          </a:p>
          <a:p>
            <a:pPr algn="just"/>
            <a:r>
              <a:rPr lang="en-US" dirty="0" smtClean="0"/>
              <a:t>The stations requesting the PCF mode of operation get associated with the PC during the contention period (CP).</a:t>
            </a:r>
          </a:p>
          <a:p>
            <a:pPr algn="just"/>
            <a:r>
              <a:rPr lang="en-US" dirty="0" smtClean="0"/>
              <a:t>With PCF, the channel access alternates between the contention-free period (CFP) and the contention period (CP) for the PCF and DCF modes of operation, respectively.</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Enhanced Distributed Coordination Function</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Enhanced distributed coordination function (EDCF) provides differentiated and distributed access to the wireless medium. </a:t>
            </a:r>
          </a:p>
          <a:p>
            <a:pPr algn="just"/>
            <a:r>
              <a:rPr lang="en-US" dirty="0" smtClean="0"/>
              <a:t>Each frame from the higher layer carries its user priority (UP).</a:t>
            </a:r>
          </a:p>
          <a:p>
            <a:pPr algn="just"/>
            <a:r>
              <a:rPr lang="en-US" dirty="0" smtClean="0"/>
              <a:t>After receiving each frame, the MAC layer maps it into an access category (AC). </a:t>
            </a:r>
          </a:p>
          <a:p>
            <a:pPr algn="just"/>
            <a:r>
              <a:rPr lang="en-US" dirty="0" smtClean="0"/>
              <a:t>Each AC has a different priority of access to the wireless medium. </a:t>
            </a:r>
          </a:p>
          <a:p>
            <a:pPr algn="just"/>
            <a:r>
              <a:rPr lang="en-US" dirty="0" smtClean="0"/>
              <a:t>One or more UPs can be assigned to each AC.</a:t>
            </a:r>
          </a:p>
          <a:p>
            <a:pPr algn="just"/>
            <a:r>
              <a:rPr lang="en-US" dirty="0" smtClean="0"/>
              <a:t>EDCF channel access has up to eight </a:t>
            </a:r>
            <a:r>
              <a:rPr lang="en-US" dirty="0" err="1" smtClean="0"/>
              <a:t>Acs</a:t>
            </a:r>
            <a:r>
              <a:rPr lang="en-US" dirty="0" smtClean="0"/>
              <a:t>, to support UPs. EDCF supports eight UPs.</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Hybrid Coordination Function</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hybrid coordination function (HCF</a:t>
            </a:r>
            <a:r>
              <a:rPr lang="en-US" dirty="0" smtClean="0"/>
              <a:t>) </a:t>
            </a:r>
            <a:r>
              <a:rPr lang="en-US" dirty="0" smtClean="0"/>
              <a:t>combines features of EDCF and PCF to provide the capability of selectively handling MAC service data units (MSDUs), in a manner that has upward compatibility with both DCF and PCF.</a:t>
            </a:r>
          </a:p>
          <a:p>
            <a:pPr algn="just"/>
            <a:r>
              <a:rPr lang="en-US" dirty="0" smtClean="0"/>
              <a:t>It uses a common set of frame exchange sequences during both the CP and the CFP.</a:t>
            </a:r>
          </a:p>
          <a:p>
            <a:pPr algn="just"/>
            <a:r>
              <a:rPr lang="en-US" dirty="0" smtClean="0"/>
              <a:t>The HCF is usable only in infrastructure-based BSSs that provide </a:t>
            </a:r>
            <a:r>
              <a:rPr lang="en-US" dirty="0" err="1" smtClean="0"/>
              <a:t>QoS</a:t>
            </a:r>
            <a:r>
              <a:rPr lang="en-US" dirty="0" smtClean="0"/>
              <a:t>, that is, QBSSs.</a:t>
            </a:r>
          </a:p>
          <a:p>
            <a:pPr algn="just"/>
            <a:r>
              <a:rPr lang="en-US" dirty="0" smtClean="0"/>
              <a:t>The HCF uses a </a:t>
            </a:r>
            <a:r>
              <a:rPr lang="en-US" dirty="0" err="1" smtClean="0"/>
              <a:t>QoS</a:t>
            </a:r>
            <a:r>
              <a:rPr lang="en-US" dirty="0" smtClean="0"/>
              <a:t>-aware point coordinator, called HC, which is typically collocated with a QAP.</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Hybrid Coordination Function</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HC implements the frame exchange sequences and the MSDU handling rules defined in HCF, operating during both the CP and the CFP.</a:t>
            </a:r>
          </a:p>
          <a:p>
            <a:pPr algn="just"/>
            <a:r>
              <a:rPr lang="en-US" dirty="0" smtClean="0"/>
              <a:t>It allocates TXOPs to stations and initiates controlled contention periods for the stations to send reservation requests.</a:t>
            </a:r>
          </a:p>
          <a:p>
            <a:pPr algn="just"/>
            <a:r>
              <a:rPr lang="en-US" dirty="0" smtClean="0"/>
              <a:t>When the HC needs access to the wireless medium, it senses the medium.</a:t>
            </a:r>
          </a:p>
          <a:p>
            <a:pPr algn="just"/>
            <a:r>
              <a:rPr lang="en-US" dirty="0" smtClean="0"/>
              <a:t>If the medium remains idle for a PIFS period, it initiates MSDU deliveries.</a:t>
            </a:r>
          </a:p>
          <a:p>
            <a:pPr algn="just"/>
            <a:r>
              <a:rPr lang="en-US" dirty="0" smtClean="0"/>
              <a:t>The HC can start contention-free controlled access periods (CAPs) at any time during a CP, after the medium is determined to be idle for at least one PIFS period.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Layer Solutions</a:t>
            </a:r>
            <a:endParaRPr lang="en-US" dirty="0"/>
          </a:p>
        </p:txBody>
      </p:sp>
      <p:sp>
        <p:nvSpPr>
          <p:cNvPr id="3" name="Content Placeholder 2"/>
          <p:cNvSpPr>
            <a:spLocks noGrp="1"/>
          </p:cNvSpPr>
          <p:nvPr>
            <p:ph idx="1"/>
          </p:nvPr>
        </p:nvSpPr>
        <p:spPr/>
        <p:txBody>
          <a:bodyPr/>
          <a:lstStyle/>
          <a:p>
            <a:pPr>
              <a:buFont typeface="Wingdings" pitchFamily="2" charset="2"/>
              <a:buChar char="ü"/>
            </a:pPr>
            <a:r>
              <a:rPr lang="en-US" b="1" dirty="0" smtClean="0">
                <a:solidFill>
                  <a:srgbClr val="FF0000"/>
                </a:solidFill>
              </a:rPr>
              <a:t>Cluster TDMA</a:t>
            </a:r>
          </a:p>
          <a:p>
            <a:pPr>
              <a:buFont typeface="Wingdings" pitchFamily="2" charset="2"/>
              <a:buChar char="ü"/>
            </a:pPr>
            <a:r>
              <a:rPr lang="en-US" b="1" dirty="0" smtClean="0">
                <a:solidFill>
                  <a:srgbClr val="FF0000"/>
                </a:solidFill>
              </a:rPr>
              <a:t>802.11e</a:t>
            </a:r>
          </a:p>
          <a:p>
            <a:pPr>
              <a:buFont typeface="Wingdings" pitchFamily="2" charset="2"/>
              <a:buChar char="ü"/>
            </a:pPr>
            <a:r>
              <a:rPr lang="en-US" b="1" dirty="0" smtClean="0">
                <a:solidFill>
                  <a:srgbClr val="FF0000"/>
                </a:solidFill>
              </a:rPr>
              <a:t>DBASE</a:t>
            </a:r>
          </a:p>
          <a:p>
            <a:pPr>
              <a:buFont typeface="Wingdings" pitchFamily="2" charset="2"/>
              <a:buChar char="ü"/>
            </a:pPr>
            <a:r>
              <a:rPr lang="en-US" dirty="0" smtClean="0"/>
              <a:t>MACA/PR</a:t>
            </a:r>
          </a:p>
          <a:p>
            <a:pPr>
              <a:buFont typeface="Wingdings" pitchFamily="2" charset="2"/>
              <a:buChar char="ü"/>
            </a:pPr>
            <a:r>
              <a:rPr lang="en-US" dirty="0" smtClean="0"/>
              <a:t>RTMAC</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DBASE</a:t>
            </a:r>
            <a:endParaRPr lang="en-US" dirty="0"/>
          </a:p>
        </p:txBody>
      </p:sp>
      <p:sp>
        <p:nvSpPr>
          <p:cNvPr id="3" name="Content Placeholder 2"/>
          <p:cNvSpPr>
            <a:spLocks noGrp="1"/>
          </p:cNvSpPr>
          <p:nvPr>
            <p:ph idx="1"/>
          </p:nvPr>
        </p:nvSpPr>
        <p:spPr>
          <a:xfrm>
            <a:off x="457200" y="1600200"/>
            <a:ext cx="8229600" cy="5029200"/>
          </a:xfrm>
        </p:spPr>
        <p:txBody>
          <a:bodyPr>
            <a:normAutofit fontScale="92500" lnSpcReduction="10000"/>
          </a:bodyPr>
          <a:lstStyle/>
          <a:p>
            <a:pPr algn="just"/>
            <a:r>
              <a:rPr lang="en-US" dirty="0" smtClean="0"/>
              <a:t>The distributed bandwidth allocation/sharing/extension (DBASE) protocol supports multimedia traffic [both variable bit rate (VBR) and constant bit rate (CBR)] over ad hoc WLANs. </a:t>
            </a:r>
          </a:p>
          <a:p>
            <a:pPr algn="just"/>
            <a:r>
              <a:rPr lang="en-US" dirty="0" smtClean="0"/>
              <a:t>In an ad hoc WLAN, there is no fixed infrastructure (i.e., AP) to coordinate the activity of individual stations. </a:t>
            </a:r>
          </a:p>
          <a:p>
            <a:pPr algn="just"/>
            <a:r>
              <a:rPr lang="en-US" dirty="0" smtClean="0"/>
              <a:t>For </a:t>
            </a:r>
            <a:r>
              <a:rPr lang="en-US" dirty="0" smtClean="0"/>
              <a:t>real-time traffic (</a:t>
            </a:r>
            <a:r>
              <a:rPr lang="en-US" dirty="0" err="1" smtClean="0"/>
              <a:t>rt</a:t>
            </a:r>
            <a:r>
              <a:rPr lang="en-US" dirty="0" smtClean="0"/>
              <a:t>-traffic), a contention-based process is used in order to gain access to the channel.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DBASE</a:t>
            </a:r>
            <a:endParaRPr lang="en-US" dirty="0"/>
          </a:p>
        </p:txBody>
      </p:sp>
      <p:sp>
        <p:nvSpPr>
          <p:cNvPr id="3" name="Content Placeholder 2"/>
          <p:cNvSpPr>
            <a:spLocks noGrp="1"/>
          </p:cNvSpPr>
          <p:nvPr>
            <p:ph idx="1"/>
          </p:nvPr>
        </p:nvSpPr>
        <p:spPr>
          <a:xfrm>
            <a:off x="457200" y="1600200"/>
            <a:ext cx="8229600" cy="5029200"/>
          </a:xfrm>
        </p:spPr>
        <p:txBody>
          <a:bodyPr>
            <a:normAutofit lnSpcReduction="10000"/>
          </a:bodyPr>
          <a:lstStyle/>
          <a:p>
            <a:pPr algn="just"/>
            <a:r>
              <a:rPr lang="en-US" dirty="0" smtClean="0"/>
              <a:t>Once a station gains channel access, a reservation-based process is used to transmit the subsequent frames. </a:t>
            </a:r>
          </a:p>
          <a:p>
            <a:pPr algn="just"/>
            <a:r>
              <a:rPr lang="en-US" dirty="0" smtClean="0"/>
              <a:t>The non-real time stations (</a:t>
            </a:r>
            <a:r>
              <a:rPr lang="en-US" dirty="0" err="1" smtClean="0"/>
              <a:t>nrt</a:t>
            </a:r>
            <a:r>
              <a:rPr lang="en-US" dirty="0" smtClean="0"/>
              <a:t>-stations) regulate their accesses to the channel according to the standard CSMA/CA protocol used in 802.11 DCF. </a:t>
            </a:r>
          </a:p>
          <a:p>
            <a:pPr algn="just"/>
            <a:r>
              <a:rPr lang="en-US" dirty="0" smtClean="0"/>
              <a:t>The DBASE protocol permits real-time stations (</a:t>
            </a:r>
            <a:r>
              <a:rPr lang="en-US" dirty="0" err="1" smtClean="0"/>
              <a:t>rt</a:t>
            </a:r>
            <a:r>
              <a:rPr lang="en-US" dirty="0" smtClean="0"/>
              <a:t>-stations) to acquire excess bandwidth on </a:t>
            </a:r>
            <a:r>
              <a:rPr lang="en-US" smtClean="0"/>
              <a:t>demand</a:t>
            </a:r>
            <a:r>
              <a:rPr lang="en-US" smtClean="0"/>
              <a:t>.</a:t>
            </a:r>
            <a:endParaRPr lang="en-US"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Layer Solutions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MAC protocol determines which node should transmit next on the broadcast channel when several nodes are competing for transmission on that channel. </a:t>
            </a:r>
          </a:p>
          <a:p>
            <a:pPr algn="just"/>
            <a:r>
              <a:rPr lang="en-US" dirty="0" smtClean="0"/>
              <a:t>The existing MAC protocols for ad hoc wireless networks use channel sensing and random back-off schemes, making them suitable for best-effort data traffic.</a:t>
            </a:r>
          </a:p>
          <a:p>
            <a:pPr algn="just"/>
            <a:r>
              <a:rPr lang="en-US" dirty="0" smtClean="0"/>
              <a:t>Real-time traffic (such as voice and video) requires bandwidth guarantees. </a:t>
            </a:r>
          </a:p>
          <a:p>
            <a:pPr algn="just"/>
            <a:r>
              <a:rPr lang="en-US" dirty="0" smtClean="0"/>
              <a:t>Supporting real-time traffic in these networks is a very challenging task.</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Layer Solutions</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In most cases, ad hoc wireless networks share a common radio channel operating in the ISM band or in military bands.</a:t>
            </a:r>
          </a:p>
          <a:p>
            <a:pPr algn="just"/>
            <a:r>
              <a:rPr lang="en-US" dirty="0" smtClean="0"/>
              <a:t>The most widely deployed medium access technology is the IEEE 802.11 standard.</a:t>
            </a:r>
          </a:p>
          <a:p>
            <a:pPr algn="just"/>
            <a:r>
              <a:rPr lang="en-US" dirty="0" smtClean="0"/>
              <a:t>The 802.11 standard has </a:t>
            </a:r>
            <a:r>
              <a:rPr lang="en-US" b="1" dirty="0" smtClean="0">
                <a:solidFill>
                  <a:srgbClr val="FF0000"/>
                </a:solidFill>
              </a:rPr>
              <a:t>two</a:t>
            </a:r>
            <a:r>
              <a:rPr lang="en-US" dirty="0" smtClean="0"/>
              <a:t> modes of operation: </a:t>
            </a:r>
            <a:r>
              <a:rPr lang="en-US" b="1" dirty="0" smtClean="0">
                <a:solidFill>
                  <a:srgbClr val="FF0000"/>
                </a:solidFill>
              </a:rPr>
              <a:t>a distributed coordination function (DCF)</a:t>
            </a:r>
            <a:r>
              <a:rPr lang="en-US" b="1" dirty="0" smtClean="0"/>
              <a:t> </a:t>
            </a:r>
            <a:r>
              <a:rPr lang="en-US" b="1" dirty="0" smtClean="0">
                <a:solidFill>
                  <a:srgbClr val="FF0000"/>
                </a:solidFill>
              </a:rPr>
              <a:t>mode</a:t>
            </a:r>
            <a:r>
              <a:rPr lang="en-US" dirty="0" smtClean="0"/>
              <a:t> and </a:t>
            </a:r>
            <a:r>
              <a:rPr lang="en-US" b="1" dirty="0" smtClean="0">
                <a:solidFill>
                  <a:srgbClr val="FF0000"/>
                </a:solidFill>
              </a:rPr>
              <a:t>a point coordination function (PCF) mode</a:t>
            </a:r>
            <a:r>
              <a:rPr lang="en-US" dirty="0" smtClean="0"/>
              <a:t>.</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Layer Solutions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DCF mode provides best-effort service, while the PCF mode has been designed to provide real-time traffic support in infrastructure-based wireless network configurations.</a:t>
            </a:r>
          </a:p>
          <a:p>
            <a:pPr algn="just"/>
            <a:r>
              <a:rPr lang="en-US" dirty="0" smtClean="0"/>
              <a:t>Due to lack of fixed infrastructure support, the PCF mode of operation is ruled out in ad hoc wireless networks.</a:t>
            </a:r>
          </a:p>
          <a:p>
            <a:pPr algn="just"/>
            <a:r>
              <a:rPr lang="en-US" dirty="0" smtClean="0"/>
              <a:t>Currently the IEEE 802.11 Task Group e (</a:t>
            </a:r>
            <a:r>
              <a:rPr lang="en-US" dirty="0" err="1" smtClean="0"/>
              <a:t>TGe</a:t>
            </a:r>
            <a:r>
              <a:rPr lang="en-US" dirty="0" smtClean="0"/>
              <a:t>) is enhancing the legacy 802.11 standard to support real-time traffic.</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MAC Layer Solutions</a:t>
            </a:r>
            <a:endParaRPr lang="en-US" dirty="0"/>
          </a:p>
        </p:txBody>
      </p:sp>
      <p:sp>
        <p:nvSpPr>
          <p:cNvPr id="3" name="Content Placeholder 2"/>
          <p:cNvSpPr>
            <a:spLocks noGrp="1"/>
          </p:cNvSpPr>
          <p:nvPr>
            <p:ph idx="1"/>
          </p:nvPr>
        </p:nvSpPr>
        <p:spPr/>
        <p:txBody>
          <a:bodyPr>
            <a:normAutofit/>
          </a:bodyPr>
          <a:lstStyle/>
          <a:p>
            <a:pPr algn="just"/>
            <a:r>
              <a:rPr lang="en-US" dirty="0" smtClean="0"/>
              <a:t>The upcoming 802.11e standard has two other modes of operation, namely, enhanced DCF (EDCF) and hybrid coordination function (HCF) to support </a:t>
            </a:r>
            <a:r>
              <a:rPr lang="en-US" dirty="0" err="1" smtClean="0"/>
              <a:t>QoS</a:t>
            </a:r>
            <a:r>
              <a:rPr lang="en-US" dirty="0" smtClean="0"/>
              <a:t> in both infrastructure-based and infrastructure-less network configurations.</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p:txBody>
          <a:bodyPr>
            <a:noAutofit/>
          </a:bodyPr>
          <a:lstStyle/>
          <a:p>
            <a:pPr algn="just"/>
            <a:r>
              <a:rPr lang="en-US" sz="2400" b="1" dirty="0" err="1" smtClean="0">
                <a:solidFill>
                  <a:srgbClr val="FF0000"/>
                </a:solidFill>
              </a:rPr>
              <a:t>Gerla</a:t>
            </a:r>
            <a:r>
              <a:rPr lang="en-US" sz="2400" b="1" dirty="0" smtClean="0">
                <a:solidFill>
                  <a:srgbClr val="FF0000"/>
                </a:solidFill>
              </a:rPr>
              <a:t> and Tsai </a:t>
            </a:r>
            <a:r>
              <a:rPr lang="en-US" sz="2400" dirty="0" smtClean="0"/>
              <a:t>proposed Cluster TDMA for supporting real-time traffic in ad hoc wireless networks. </a:t>
            </a:r>
          </a:p>
          <a:p>
            <a:pPr algn="just"/>
            <a:r>
              <a:rPr lang="en-US" sz="2400" dirty="0" smtClean="0"/>
              <a:t>In bandwidth-constrained ad hoc wireless networks, the limited resources available need to be managed efficiently. </a:t>
            </a:r>
          </a:p>
          <a:p>
            <a:pPr algn="just"/>
            <a:r>
              <a:rPr lang="en-US" sz="2400" dirty="0" smtClean="0"/>
              <a:t>To achieve this goal, a dynamic clustering scheme is used in </a:t>
            </a:r>
            <a:r>
              <a:rPr lang="en-US" sz="2400" b="1" dirty="0" smtClean="0">
                <a:solidFill>
                  <a:srgbClr val="FF0000"/>
                </a:solidFill>
              </a:rPr>
              <a:t>Cluster TDMA</a:t>
            </a:r>
            <a:r>
              <a:rPr lang="en-US" sz="2400" dirty="0" smtClean="0"/>
              <a:t>.</a:t>
            </a:r>
          </a:p>
          <a:p>
            <a:pPr algn="just"/>
            <a:r>
              <a:rPr lang="en-US" sz="2400" dirty="0" smtClean="0"/>
              <a:t>In this clustering approach, nodes are split into different groups. </a:t>
            </a:r>
          </a:p>
          <a:p>
            <a:pPr algn="just"/>
            <a:r>
              <a:rPr lang="en-US" sz="2400" dirty="0" smtClean="0"/>
              <a:t>Each group has a cluster-head (elected by members of that group), which acts as a regional broadcast node and as a local coordinator to enhance the channel throughput.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Every node within a cluster is one hop away from the cluster-head. </a:t>
            </a:r>
          </a:p>
          <a:p>
            <a:pPr algn="just"/>
            <a:r>
              <a:rPr lang="en-US" dirty="0" smtClean="0"/>
              <a:t>The formation of clusters and selection of cluster-heads are done in a distributed manner. </a:t>
            </a:r>
          </a:p>
          <a:p>
            <a:pPr algn="just"/>
            <a:r>
              <a:rPr lang="en-US" dirty="0" smtClean="0"/>
              <a:t>Clustering algorithms split the nodes into clusters so that they are interconnected and cover all the nodes. </a:t>
            </a:r>
          </a:p>
          <a:p>
            <a:pPr algn="just"/>
            <a:r>
              <a:rPr lang="en-US" dirty="0" smtClean="0"/>
              <a:t>Three such algorithms used are lowest-ID algorithm, highest-degree (degree refers to the number of neighbors which are within transmission range of a node) algorithm, and least cluster change (LCC) algorithm.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Cluster TDMA</a:t>
            </a:r>
            <a:endParaRPr lang="en-US" dirty="0"/>
          </a:p>
        </p:txBody>
      </p:sp>
      <p:sp>
        <p:nvSpPr>
          <p:cNvPr id="3" name="Content Placeholder 2"/>
          <p:cNvSpPr>
            <a:spLocks noGrp="1"/>
          </p:cNvSpPr>
          <p:nvPr>
            <p:ph idx="1"/>
          </p:nvPr>
        </p:nvSpPr>
        <p:spPr>
          <a:xfrm>
            <a:off x="457200" y="1600200"/>
            <a:ext cx="8229600" cy="4953000"/>
          </a:xfrm>
        </p:spPr>
        <p:txBody>
          <a:bodyPr>
            <a:normAutofit fontScale="92500" lnSpcReduction="10000"/>
          </a:bodyPr>
          <a:lstStyle/>
          <a:p>
            <a:pPr algn="just"/>
            <a:r>
              <a:rPr lang="en-US" dirty="0" smtClean="0"/>
              <a:t>In the lowest-ID algorithm, a node becomes a cluster-head if it has the lowest ID among all its neighbors.</a:t>
            </a:r>
          </a:p>
          <a:p>
            <a:pPr algn="just"/>
            <a:r>
              <a:rPr lang="en-US" dirty="0" smtClean="0"/>
              <a:t>In the highest-degree algorithm, a node with a degree greater than the degrees of all its neighbors becomes the cluster-head.</a:t>
            </a:r>
          </a:p>
          <a:p>
            <a:pPr algn="just"/>
            <a:r>
              <a:rPr lang="en-US" dirty="0" smtClean="0"/>
              <a:t>In the LCC algorithm, cluster-head change occurs only if a change in network causes two cluster-heads to come into one cluster or one of the nodes moves out of the range of all the cluster-heads.</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4043</TotalTime>
  <Words>1499</Words>
  <Application>Microsoft Office PowerPoint</Application>
  <PresentationFormat>On-screen Show (4:3)</PresentationFormat>
  <Paragraphs>98</Paragraphs>
  <Slides>21</Slides>
  <Notes>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MAC Layer Solutions</vt:lpstr>
      <vt:lpstr>MAC Layer Solutions</vt:lpstr>
      <vt:lpstr>MAC Layer Solutions</vt:lpstr>
      <vt:lpstr>MAC Layer Solutions</vt:lpstr>
      <vt:lpstr>MAC Layer Solutions</vt:lpstr>
      <vt:lpstr>MAC Layer Solutions</vt:lpstr>
      <vt:lpstr>Cluster TDMA</vt:lpstr>
      <vt:lpstr>Cluster TDMA</vt:lpstr>
      <vt:lpstr>Cluster TDMA</vt:lpstr>
      <vt:lpstr>Cluster TDMA</vt:lpstr>
      <vt:lpstr>Cluster TDMA</vt:lpstr>
      <vt:lpstr>Cluster TDMA</vt:lpstr>
      <vt:lpstr>IEEE 802.11e</vt:lpstr>
      <vt:lpstr>IEEE 802.11 MAC Protocol</vt:lpstr>
      <vt:lpstr>Distributed Coordination Function</vt:lpstr>
      <vt:lpstr>Point Coordination Function</vt:lpstr>
      <vt:lpstr>Enhanced Distributed Coordination Function</vt:lpstr>
      <vt:lpstr>Hybrid Coordination Function</vt:lpstr>
      <vt:lpstr>Hybrid Coordination Function</vt:lpstr>
      <vt:lpstr>DBASE</vt:lpstr>
      <vt:lpstr>DBASE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MAC Layer Solutions</dc:title>
  <dc:creator>AVINASH</dc:creator>
  <cp:lastModifiedBy>AVINASH</cp:lastModifiedBy>
  <cp:revision>20</cp:revision>
  <dcterms:created xsi:type="dcterms:W3CDTF">2006-08-16T00:00:00Z</dcterms:created>
  <dcterms:modified xsi:type="dcterms:W3CDTF">2022-11-19T08:41:30Z</dcterms:modified>
</cp:coreProperties>
</file>