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71" r:id="rId6"/>
    <p:sldId id="260" r:id="rId7"/>
    <p:sldId id="269" r:id="rId8"/>
    <p:sldId id="268" r:id="rId9"/>
    <p:sldId id="261" r:id="rId10"/>
    <p:sldId id="262" r:id="rId11"/>
    <p:sldId id="263" r:id="rId12"/>
    <p:sldId id="264" r:id="rId13"/>
    <p:sldId id="270" r:id="rId14"/>
    <p:sldId id="265" r:id="rId15"/>
    <p:sldId id="266" r:id="rId16"/>
    <p:sldId id="267"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UNIT-IV</a:t>
            </a:r>
            <a:endParaRPr lang="en-US" dirty="0"/>
          </a:p>
        </p:txBody>
      </p:sp>
      <p:sp>
        <p:nvSpPr>
          <p:cNvPr id="3" name="Subtitle 2"/>
          <p:cNvSpPr>
            <a:spLocks noGrp="1"/>
          </p:cNvSpPr>
          <p:nvPr>
            <p:ph type="subTitle" idx="1"/>
          </p:nvPr>
        </p:nvSpPr>
        <p:spPr/>
        <p:txBody>
          <a:bodyPr>
            <a:normAutofit/>
          </a:bodyPr>
          <a:lstStyle/>
          <a:p>
            <a:r>
              <a:rPr lang="en-IN" sz="4000" b="1" dirty="0" smtClean="0">
                <a:solidFill>
                  <a:schemeClr val="tx1"/>
                </a:solidFill>
              </a:rPr>
              <a:t>Quality Of Service In Ad Hoc Wireless Networks</a:t>
            </a:r>
            <a:endParaRPr lang="en-US" sz="4000" dirty="0">
              <a:solidFill>
                <a:schemeClr val="tx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Autofit/>
          </a:bodyPr>
          <a:lstStyle/>
          <a:p>
            <a:pPr algn="just"/>
            <a:r>
              <a:rPr lang="en-US" sz="2400" dirty="0" smtClean="0"/>
              <a:t>The end-to-end bandwidth of a path is equal to the bandwidth of the bottleneck link (i.e., the link having minimum bandwidth among all the links of a path). </a:t>
            </a:r>
          </a:p>
          <a:p>
            <a:pPr algn="just"/>
            <a:r>
              <a:rPr lang="en-US" sz="2400" dirty="0" smtClean="0"/>
              <a:t>The end-to-end delay of a path is equal to the sum of delays of all the links of a path. </a:t>
            </a:r>
          </a:p>
          <a:p>
            <a:pPr algn="just"/>
            <a:r>
              <a:rPr lang="en-US" sz="2400" dirty="0" smtClean="0"/>
              <a:t>Clearly, path 3 is not optimal in terms of hop count and/or end-to-end delay parameters, while path 1 is optimal in terms of both hop count and end-to-end delay parameters. </a:t>
            </a:r>
          </a:p>
          <a:p>
            <a:pPr algn="just"/>
            <a:r>
              <a:rPr lang="en-US" sz="2400" dirty="0" smtClean="0"/>
              <a:t>Hence, </a:t>
            </a:r>
            <a:r>
              <a:rPr lang="en-US" sz="2400" dirty="0" err="1" smtClean="0"/>
              <a:t>QoS</a:t>
            </a:r>
            <a:r>
              <a:rPr lang="en-US" sz="2400" dirty="0" smtClean="0"/>
              <a:t> routing has to select a suitable path that meets the </a:t>
            </a:r>
            <a:r>
              <a:rPr lang="en-US" sz="2400" dirty="0" err="1" smtClean="0"/>
              <a:t>QoS</a:t>
            </a:r>
            <a:r>
              <a:rPr lang="en-US" sz="2400" dirty="0" smtClean="0"/>
              <a:t> constraints specified in the service request made by the user.</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err="1" smtClean="0"/>
              <a:t>QoS</a:t>
            </a:r>
            <a:r>
              <a:rPr lang="en-US" dirty="0" smtClean="0"/>
              <a:t> provisioning often requires negotiation between host and network, call admission control, resource reservation, and priority scheduling of packets.</a:t>
            </a:r>
          </a:p>
          <a:p>
            <a:pPr algn="just"/>
            <a:r>
              <a:rPr lang="en-US" dirty="0" err="1" smtClean="0"/>
              <a:t>QoS</a:t>
            </a:r>
            <a:r>
              <a:rPr lang="en-US" dirty="0" smtClean="0"/>
              <a:t> can be rendered in ad hoc wireless networks through several ways, namely, per flow, per link, or per node. </a:t>
            </a:r>
          </a:p>
          <a:p>
            <a:pPr algn="just"/>
            <a:r>
              <a:rPr lang="en-US" dirty="0" smtClean="0"/>
              <a:t>In ad hoc wireless networks, the boundary between the service provider (network) and the user (host) is not defined clearly, thus making it essential to have better coordination among the hosts to achieve </a:t>
            </a:r>
            <a:r>
              <a:rPr lang="en-US" dirty="0" err="1" smtClean="0"/>
              <a:t>QoS</a:t>
            </a:r>
            <a:r>
              <a:rPr lang="en-US" dirty="0" smtClean="0"/>
              <a:t>.</a:t>
            </a:r>
          </a:p>
          <a:p>
            <a:pPr algn="just"/>
            <a:r>
              <a:rPr lang="en-US" dirty="0" smtClean="0"/>
              <a:t>Characteristics of ad hoc wireless networks such as lack of central coordination, mobility of hosts, and limited availability of resources make </a:t>
            </a:r>
            <a:r>
              <a:rPr lang="en-US" dirty="0" err="1" smtClean="0"/>
              <a:t>QoS</a:t>
            </a:r>
            <a:r>
              <a:rPr lang="en-US" dirty="0" smtClean="0"/>
              <a:t> provisioning very challenging.</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Real-Time Traffic Support in Ad Hoc Wireless Networks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Real-time applications require mechanisms that guarantee bounded delay and delay jitter.</a:t>
            </a:r>
          </a:p>
          <a:p>
            <a:pPr algn="just"/>
            <a:r>
              <a:rPr lang="en-US" dirty="0" smtClean="0"/>
              <a:t>The end-to-end delay in packet delivery includes- </a:t>
            </a:r>
          </a:p>
          <a:p>
            <a:pPr lvl="1" algn="just"/>
            <a:r>
              <a:rPr lang="en-US" dirty="0" smtClean="0"/>
              <a:t>queuing delay at the source and intermediate nodes</a:t>
            </a:r>
          </a:p>
          <a:p>
            <a:pPr lvl="1" algn="just"/>
            <a:r>
              <a:rPr lang="en-US" dirty="0" smtClean="0"/>
              <a:t>processing time at the intermediate nodes</a:t>
            </a:r>
          </a:p>
          <a:p>
            <a:pPr lvl="1" algn="just"/>
            <a:r>
              <a:rPr lang="en-US" dirty="0" smtClean="0"/>
              <a:t>propagation duration over multiple hops from the source node to the destination node.</a:t>
            </a:r>
          </a:p>
          <a:p>
            <a:pPr algn="just"/>
            <a:r>
              <a:rPr lang="en-US" dirty="0" smtClean="0"/>
              <a:t>Real-time applications can be classified as </a:t>
            </a:r>
            <a:r>
              <a:rPr lang="en-US" b="1" dirty="0" smtClean="0">
                <a:solidFill>
                  <a:srgbClr val="FF0000"/>
                </a:solidFill>
              </a:rPr>
              <a:t>hard real-time applications and soft real-time applications.</a:t>
            </a:r>
            <a:endParaRPr lang="en-US" b="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Hard real-time application</a:t>
            </a:r>
            <a:endParaRPr lang="en-US" dirty="0"/>
          </a:p>
        </p:txBody>
      </p:sp>
      <p:sp>
        <p:nvSpPr>
          <p:cNvPr id="3" name="Content Placeholder 2"/>
          <p:cNvSpPr>
            <a:spLocks noGrp="1"/>
          </p:cNvSpPr>
          <p:nvPr>
            <p:ph idx="1"/>
          </p:nvPr>
        </p:nvSpPr>
        <p:spPr/>
        <p:txBody>
          <a:bodyPr>
            <a:normAutofit fontScale="85000" lnSpcReduction="20000"/>
          </a:bodyPr>
          <a:lstStyle/>
          <a:p>
            <a:pPr algn="just"/>
            <a:r>
              <a:rPr lang="en-US" dirty="0" smtClean="0"/>
              <a:t>A hard real-time application requires strict </a:t>
            </a:r>
            <a:r>
              <a:rPr lang="en-US" dirty="0" err="1" smtClean="0"/>
              <a:t>QoS</a:t>
            </a:r>
            <a:r>
              <a:rPr lang="en-US" dirty="0" smtClean="0"/>
              <a:t> guarantees. </a:t>
            </a:r>
          </a:p>
          <a:p>
            <a:pPr algn="just"/>
            <a:r>
              <a:rPr lang="en-US" dirty="0" smtClean="0"/>
              <a:t>Some of the hard real-time applications include nuclear reactor control systems, air traffic control systems, and missile control systems. </a:t>
            </a:r>
          </a:p>
          <a:p>
            <a:pPr algn="just"/>
            <a:r>
              <a:rPr lang="en-US" dirty="0" smtClean="0"/>
              <a:t>In these applications, failure to meet the required delay constraints may lead to disastrous results.</a:t>
            </a:r>
          </a:p>
          <a:p>
            <a:pPr algn="just"/>
            <a:r>
              <a:rPr lang="en-US" dirty="0" smtClean="0"/>
              <a:t>Providing hard real-time guarantees in ad hoc wireless networks is extremely difficult due to reasons such as the unrestricted mobility of nodes, dynamically varying network topology, time-varying channel capacity, and the presence of hidden terminals.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Soft real-time applications</a:t>
            </a:r>
            <a:endParaRPr lang="en-US" dirty="0"/>
          </a:p>
        </p:txBody>
      </p:sp>
      <p:sp>
        <p:nvSpPr>
          <p:cNvPr id="3" name="Content Placeholder 2"/>
          <p:cNvSpPr>
            <a:spLocks noGrp="1"/>
          </p:cNvSpPr>
          <p:nvPr>
            <p:ph idx="1"/>
          </p:nvPr>
        </p:nvSpPr>
        <p:spPr/>
        <p:txBody>
          <a:bodyPr>
            <a:noAutofit/>
          </a:bodyPr>
          <a:lstStyle/>
          <a:p>
            <a:pPr algn="just"/>
            <a:r>
              <a:rPr lang="en-US" sz="2800" dirty="0" smtClean="0"/>
              <a:t>Soft real-time applications can tolerate degradation in the guaranteed </a:t>
            </a:r>
            <a:r>
              <a:rPr lang="en-US" sz="2800" dirty="0" err="1" smtClean="0"/>
              <a:t>QoS</a:t>
            </a:r>
            <a:r>
              <a:rPr lang="en-US" sz="2800" dirty="0" smtClean="0"/>
              <a:t> to a certain extent. </a:t>
            </a:r>
          </a:p>
          <a:p>
            <a:pPr algn="just"/>
            <a:r>
              <a:rPr lang="en-US" sz="2800" dirty="0" smtClean="0"/>
              <a:t>Some of the soft real-time applications are voice telephony, video-on-demand, and video conferencing. </a:t>
            </a:r>
          </a:p>
          <a:p>
            <a:pPr algn="just"/>
            <a:r>
              <a:rPr lang="en-US" sz="2800" dirty="0" smtClean="0"/>
              <a:t>In these applications, the loss of data and variation in delay and delay jitter may degrade the service but do not produce hazardous results. </a:t>
            </a:r>
          </a:p>
          <a:p>
            <a:pPr algn="just"/>
            <a:r>
              <a:rPr lang="en-US" sz="2800" dirty="0" smtClean="0"/>
              <a:t>Research community is currently focusing on providing </a:t>
            </a:r>
            <a:r>
              <a:rPr lang="en-US" sz="2800" dirty="0" err="1" smtClean="0"/>
              <a:t>QoS</a:t>
            </a:r>
            <a:r>
              <a:rPr lang="en-US" sz="2800" dirty="0" smtClean="0"/>
              <a:t> support for applications that require soft real-time guarantees.</a:t>
            </a:r>
            <a:endParaRPr lang="en-US"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QoS</a:t>
            </a:r>
            <a:r>
              <a:rPr lang="en-US" b="1" dirty="0" smtClean="0"/>
              <a:t> Parameters in Ad Hoc Wireless Networks</a:t>
            </a:r>
            <a:endParaRPr lang="en-US" dirty="0"/>
          </a:p>
        </p:txBody>
      </p:sp>
      <p:sp>
        <p:nvSpPr>
          <p:cNvPr id="3" name="Content Placeholder 2"/>
          <p:cNvSpPr>
            <a:spLocks noGrp="1"/>
          </p:cNvSpPr>
          <p:nvPr>
            <p:ph idx="1"/>
          </p:nvPr>
        </p:nvSpPr>
        <p:spPr>
          <a:xfrm>
            <a:off x="457200" y="1447800"/>
            <a:ext cx="8229600" cy="5257800"/>
          </a:xfrm>
        </p:spPr>
        <p:txBody>
          <a:bodyPr>
            <a:noAutofit/>
          </a:bodyPr>
          <a:lstStyle/>
          <a:p>
            <a:pPr algn="just"/>
            <a:r>
              <a:rPr lang="en-US" sz="2400" dirty="0" smtClean="0"/>
              <a:t>As different applications have different requirements, the services required by them and the associated </a:t>
            </a:r>
            <a:r>
              <a:rPr lang="en-US" sz="2400" dirty="0" err="1" smtClean="0"/>
              <a:t>QoS</a:t>
            </a:r>
            <a:r>
              <a:rPr lang="en-US" sz="2400" dirty="0" smtClean="0"/>
              <a:t> parameters differ from application to application. </a:t>
            </a:r>
          </a:p>
          <a:p>
            <a:pPr algn="just"/>
            <a:r>
              <a:rPr lang="en-US" sz="2400" dirty="0" smtClean="0"/>
              <a:t>For example, In </a:t>
            </a:r>
            <a:r>
              <a:rPr lang="en-US" sz="2400" dirty="0" smtClean="0">
                <a:solidFill>
                  <a:srgbClr val="FF0000"/>
                </a:solidFill>
              </a:rPr>
              <a:t>multimedia applications, bandwidth, delay jitter, and delay</a:t>
            </a:r>
            <a:r>
              <a:rPr lang="en-US" sz="2400" dirty="0" smtClean="0"/>
              <a:t> are the key </a:t>
            </a:r>
            <a:r>
              <a:rPr lang="en-US" sz="2400" dirty="0" err="1" smtClean="0"/>
              <a:t>QoS</a:t>
            </a:r>
            <a:r>
              <a:rPr lang="en-US" sz="2400" dirty="0" smtClean="0"/>
              <a:t> parameters.</a:t>
            </a:r>
          </a:p>
          <a:p>
            <a:pPr algn="just"/>
            <a:r>
              <a:rPr lang="en-US" sz="2400" dirty="0" smtClean="0"/>
              <a:t>In military applications have stringent security requirements. </a:t>
            </a:r>
          </a:p>
          <a:p>
            <a:pPr algn="just"/>
            <a:r>
              <a:rPr lang="en-US" sz="2400" dirty="0" smtClean="0"/>
              <a:t>For applications such as </a:t>
            </a:r>
            <a:r>
              <a:rPr lang="en-US" sz="2400" dirty="0" smtClean="0">
                <a:solidFill>
                  <a:srgbClr val="FF0000"/>
                </a:solidFill>
              </a:rPr>
              <a:t>emergency search-and-rescue operations availability of the network </a:t>
            </a:r>
            <a:r>
              <a:rPr lang="en-US" sz="2400" dirty="0" smtClean="0"/>
              <a:t>is the key </a:t>
            </a:r>
            <a:r>
              <a:rPr lang="en-US" sz="2400" dirty="0" err="1" smtClean="0"/>
              <a:t>QoS</a:t>
            </a:r>
            <a:r>
              <a:rPr lang="en-US" sz="2400" dirty="0" smtClean="0"/>
              <a:t> parameter. </a:t>
            </a:r>
          </a:p>
          <a:p>
            <a:pPr algn="just"/>
            <a:r>
              <a:rPr lang="en-US" sz="2400" dirty="0" smtClean="0"/>
              <a:t>Applications such as </a:t>
            </a:r>
            <a:r>
              <a:rPr lang="en-US" sz="2400" dirty="0" smtClean="0">
                <a:solidFill>
                  <a:srgbClr val="FF0000"/>
                </a:solidFill>
              </a:rPr>
              <a:t>group communication </a:t>
            </a:r>
            <a:r>
              <a:rPr lang="en-US" sz="2400" dirty="0" smtClean="0"/>
              <a:t>in a conference hall require that the transmissions among nodes consume as little energy as possible (</a:t>
            </a:r>
            <a:r>
              <a:rPr lang="en-US" sz="2400" dirty="0" smtClean="0">
                <a:solidFill>
                  <a:srgbClr val="FF0000"/>
                </a:solidFill>
              </a:rPr>
              <a:t>battery life </a:t>
            </a:r>
            <a:r>
              <a:rPr lang="en-US" sz="2400" dirty="0" smtClean="0"/>
              <a:t>is the key </a:t>
            </a:r>
            <a:r>
              <a:rPr lang="en-US" sz="2400" dirty="0" err="1" smtClean="0"/>
              <a:t>QoS</a:t>
            </a:r>
            <a:r>
              <a:rPr lang="en-US" sz="2400" dirty="0" smtClean="0"/>
              <a:t> parameter here).</a:t>
            </a:r>
            <a:endParaRPr lang="en-US" sz="24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err="1" smtClean="0"/>
              <a:t>QoS</a:t>
            </a:r>
            <a:r>
              <a:rPr lang="en-US" b="1" dirty="0" smtClean="0"/>
              <a:t> Parameters in Ad Hoc Wireless Networks</a:t>
            </a:r>
            <a:endParaRPr lang="en-US" dirty="0"/>
          </a:p>
        </p:txBody>
      </p:sp>
      <p:sp>
        <p:nvSpPr>
          <p:cNvPr id="3" name="Content Placeholder 2"/>
          <p:cNvSpPr>
            <a:spLocks noGrp="1"/>
          </p:cNvSpPr>
          <p:nvPr>
            <p:ph idx="1"/>
          </p:nvPr>
        </p:nvSpPr>
        <p:spPr/>
        <p:txBody>
          <a:bodyPr>
            <a:normAutofit/>
          </a:bodyPr>
          <a:lstStyle/>
          <a:p>
            <a:pPr algn="just"/>
            <a:r>
              <a:rPr lang="en-US" dirty="0" smtClean="0"/>
              <a:t>Unlike traditional wired networks, where the </a:t>
            </a:r>
            <a:r>
              <a:rPr lang="en-US" dirty="0" err="1" smtClean="0"/>
              <a:t>QoS</a:t>
            </a:r>
            <a:r>
              <a:rPr lang="en-US" dirty="0" smtClean="0"/>
              <a:t> parameters are mainly characterized by the requirements of multimedia traffic, in ad hoc wireless networks the </a:t>
            </a:r>
            <a:r>
              <a:rPr lang="en-US" dirty="0" err="1" smtClean="0"/>
              <a:t>QoS</a:t>
            </a:r>
            <a:r>
              <a:rPr lang="en-US" dirty="0" smtClean="0"/>
              <a:t> requirements are more influenced by the resource constraints of the nodes.</a:t>
            </a:r>
          </a:p>
          <a:p>
            <a:pPr algn="just"/>
            <a:r>
              <a:rPr lang="en-US" dirty="0" smtClean="0"/>
              <a:t>Some of the resource constraints are battery charge, processing power, and buffer space.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SYLLABUS</a:t>
            </a:r>
            <a:endParaRPr lang="en-US" dirty="0"/>
          </a:p>
        </p:txBody>
      </p:sp>
      <p:sp>
        <p:nvSpPr>
          <p:cNvPr id="3" name="Content Placeholder 2"/>
          <p:cNvSpPr>
            <a:spLocks noGrp="1"/>
          </p:cNvSpPr>
          <p:nvPr>
            <p:ph idx="1"/>
          </p:nvPr>
        </p:nvSpPr>
        <p:spPr/>
        <p:txBody>
          <a:bodyPr/>
          <a:lstStyle/>
          <a:p>
            <a:pPr algn="just">
              <a:buFont typeface="Wingdings" pitchFamily="2" charset="2"/>
              <a:buChar char="Ø"/>
            </a:pPr>
            <a:r>
              <a:rPr lang="en-IN" dirty="0" smtClean="0"/>
              <a:t>Introduction</a:t>
            </a:r>
          </a:p>
          <a:p>
            <a:pPr algn="just">
              <a:buFont typeface="Wingdings" pitchFamily="2" charset="2"/>
              <a:buChar char="Ø"/>
            </a:pPr>
            <a:r>
              <a:rPr lang="en-IN" dirty="0" smtClean="0"/>
              <a:t>Issues and Challenges in Providing QOS in Ad Hoc Wireless Networks</a:t>
            </a:r>
          </a:p>
          <a:p>
            <a:pPr algn="just">
              <a:buFont typeface="Wingdings" pitchFamily="2" charset="2"/>
              <a:buChar char="Ø"/>
            </a:pPr>
            <a:r>
              <a:rPr lang="en-IN" dirty="0" smtClean="0"/>
              <a:t>Classifications of </a:t>
            </a:r>
            <a:r>
              <a:rPr lang="en-IN" dirty="0" err="1" smtClean="0"/>
              <a:t>QoS</a:t>
            </a:r>
            <a:r>
              <a:rPr lang="en-IN" dirty="0" smtClean="0"/>
              <a:t> Solutions</a:t>
            </a:r>
          </a:p>
          <a:p>
            <a:pPr algn="just">
              <a:buFont typeface="Wingdings" pitchFamily="2" charset="2"/>
              <a:buChar char="Ø"/>
            </a:pPr>
            <a:r>
              <a:rPr lang="en-IN" dirty="0" smtClean="0"/>
              <a:t>MAC Layer Solutions</a:t>
            </a:r>
          </a:p>
          <a:p>
            <a:pPr algn="just">
              <a:buFont typeface="Wingdings" pitchFamily="2" charset="2"/>
              <a:buChar char="Ø"/>
            </a:pPr>
            <a:r>
              <a:rPr lang="en-IN" dirty="0" smtClean="0"/>
              <a:t>Network Layer Solutions</a:t>
            </a:r>
          </a:p>
          <a:p>
            <a:pPr algn="just">
              <a:buFont typeface="Wingdings" pitchFamily="2" charset="2"/>
              <a:buChar char="Ø"/>
            </a:pPr>
            <a:r>
              <a:rPr lang="en-IN" dirty="0" err="1" smtClean="0"/>
              <a:t>QoS</a:t>
            </a:r>
            <a:r>
              <a:rPr lang="en-IN" dirty="0" smtClean="0"/>
              <a:t> Frameworks for Ad Hoc Wireless Networks</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dirty="0" smtClean="0"/>
              <a:t>Introduction</a:t>
            </a:r>
            <a:endParaRPr lang="en-US" dirty="0"/>
          </a:p>
        </p:txBody>
      </p:sp>
      <p:sp>
        <p:nvSpPr>
          <p:cNvPr id="3" name="Content Placeholder 2"/>
          <p:cNvSpPr>
            <a:spLocks noGrp="1"/>
          </p:cNvSpPr>
          <p:nvPr>
            <p:ph idx="1"/>
          </p:nvPr>
        </p:nvSpPr>
        <p:spPr/>
        <p:txBody>
          <a:bodyPr/>
          <a:lstStyle/>
          <a:p>
            <a:pPr algn="just">
              <a:buFont typeface="Wingdings" pitchFamily="2" charset="2"/>
              <a:buChar char="Ø"/>
            </a:pPr>
            <a:r>
              <a:rPr lang="en-US" dirty="0" smtClean="0"/>
              <a:t>Real-Time Traffic Support in Ad Hoc Wireless Networks</a:t>
            </a:r>
          </a:p>
          <a:p>
            <a:pPr algn="just">
              <a:buFont typeface="Wingdings" pitchFamily="2" charset="2"/>
              <a:buChar char="Ø"/>
            </a:pPr>
            <a:r>
              <a:rPr lang="en-US" dirty="0" err="1" smtClean="0"/>
              <a:t>QoS</a:t>
            </a:r>
            <a:r>
              <a:rPr lang="en-US" dirty="0" smtClean="0"/>
              <a:t> Parameters in Ad Hoc Wireless Networks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3" name="Content Placeholder 2"/>
          <p:cNvSpPr>
            <a:spLocks noGrp="1"/>
          </p:cNvSpPr>
          <p:nvPr>
            <p:ph idx="1"/>
          </p:nvPr>
        </p:nvSpPr>
        <p:spPr/>
        <p:txBody>
          <a:bodyPr>
            <a:noAutofit/>
          </a:bodyPr>
          <a:lstStyle/>
          <a:p>
            <a:pPr algn="just"/>
            <a:r>
              <a:rPr lang="en-US" b="1" dirty="0" err="1" smtClean="0">
                <a:solidFill>
                  <a:srgbClr val="FF0000"/>
                </a:solidFill>
              </a:rPr>
              <a:t>QoS</a:t>
            </a:r>
            <a:r>
              <a:rPr lang="en-US" dirty="0" smtClean="0"/>
              <a:t> – A set of service requirements that are met by the network while transferring a packet stream from a source to a destination.</a:t>
            </a:r>
          </a:p>
          <a:p>
            <a:pPr algn="just"/>
            <a:r>
              <a:rPr lang="en-US" dirty="0" smtClean="0"/>
              <a:t>It is the performance level of a service offered by the network to the user. </a:t>
            </a:r>
          </a:p>
          <a:p>
            <a:pPr algn="just"/>
            <a:r>
              <a:rPr lang="en-US" dirty="0" smtClean="0"/>
              <a:t>The goal of </a:t>
            </a:r>
            <a:r>
              <a:rPr lang="en-US" dirty="0" err="1" smtClean="0"/>
              <a:t>QoS</a:t>
            </a:r>
            <a:r>
              <a:rPr lang="en-US" dirty="0" smtClean="0"/>
              <a:t> provisioning is to achieve a more deterministic network behavior, so that information carried by the network can be better delivered and network resources can be better utilized</a:t>
            </a:r>
            <a:r>
              <a:rPr lang="en-US" dirty="0" smtClean="0"/>
              <a:t>.</a:t>
            </a:r>
            <a:endParaRPr lang="en-US"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3" name="Content Placeholder 2"/>
          <p:cNvSpPr>
            <a:spLocks noGrp="1"/>
          </p:cNvSpPr>
          <p:nvPr>
            <p:ph idx="1"/>
          </p:nvPr>
        </p:nvSpPr>
        <p:spPr/>
        <p:txBody>
          <a:bodyPr>
            <a:noAutofit/>
          </a:bodyPr>
          <a:lstStyle/>
          <a:p>
            <a:pPr algn="just"/>
            <a:r>
              <a:rPr lang="en-US" sz="2800" dirty="0" smtClean="0"/>
              <a:t>A </a:t>
            </a:r>
            <a:r>
              <a:rPr lang="en-US" sz="2800" dirty="0" smtClean="0"/>
              <a:t>network or a service provider can offer different kinds of services to the users. </a:t>
            </a:r>
          </a:p>
          <a:p>
            <a:pPr algn="just"/>
            <a:r>
              <a:rPr lang="en-US" sz="2800" dirty="0" smtClean="0"/>
              <a:t>A </a:t>
            </a:r>
            <a:r>
              <a:rPr lang="en-US" sz="2800" b="1" dirty="0" smtClean="0">
                <a:solidFill>
                  <a:srgbClr val="FF0000"/>
                </a:solidFill>
              </a:rPr>
              <a:t>service</a:t>
            </a:r>
            <a:r>
              <a:rPr lang="en-US" sz="2800" dirty="0" smtClean="0"/>
              <a:t> can be characterized by a set of measurable </a:t>
            </a:r>
            <a:r>
              <a:rPr lang="en-US" sz="2800" dirty="0" err="1" smtClean="0"/>
              <a:t>prespecified</a:t>
            </a:r>
            <a:r>
              <a:rPr lang="en-US" sz="2800" dirty="0" smtClean="0"/>
              <a:t> service requirements such as minimum bandwidth, maximum delay, and maximum packet loss rate.</a:t>
            </a:r>
          </a:p>
          <a:p>
            <a:pPr algn="just"/>
            <a:r>
              <a:rPr lang="en-US" sz="2800" dirty="0" smtClean="0"/>
              <a:t>After accepting a service request from the user, the network has to ensure that the service requirements of the user’s flow are met, as per the agreement, throughout the duration of the flow.</a:t>
            </a:r>
            <a:endParaRPr lang="en-US"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3" name="Content Placeholder 2"/>
          <p:cNvSpPr>
            <a:spLocks noGrp="1"/>
          </p:cNvSpPr>
          <p:nvPr>
            <p:ph idx="1"/>
          </p:nvPr>
        </p:nvSpPr>
        <p:spPr/>
        <p:txBody>
          <a:bodyPr>
            <a:noAutofit/>
          </a:bodyPr>
          <a:lstStyle/>
          <a:p>
            <a:pPr algn="just"/>
            <a:r>
              <a:rPr lang="en-US" sz="2800" dirty="0" smtClean="0"/>
              <a:t>After receiving a service request from the user, the first task is to find a suitable loop-free path from the source to the destination that will have the necessary resources available to meet the </a:t>
            </a:r>
            <a:r>
              <a:rPr lang="en-US" sz="2800" dirty="0" err="1" smtClean="0"/>
              <a:t>QoS</a:t>
            </a:r>
            <a:r>
              <a:rPr lang="en-US" sz="2800" dirty="0" smtClean="0"/>
              <a:t> requirements of the desired service.</a:t>
            </a:r>
          </a:p>
          <a:p>
            <a:pPr algn="just"/>
            <a:r>
              <a:rPr lang="en-US" sz="2800" dirty="0" smtClean="0"/>
              <a:t>This process is known as </a:t>
            </a:r>
            <a:r>
              <a:rPr lang="en-US" sz="2800" dirty="0" err="1" smtClean="0">
                <a:solidFill>
                  <a:srgbClr val="FF0000"/>
                </a:solidFill>
              </a:rPr>
              <a:t>QoS</a:t>
            </a:r>
            <a:r>
              <a:rPr lang="en-US" sz="2800" dirty="0" smtClean="0">
                <a:solidFill>
                  <a:srgbClr val="FF0000"/>
                </a:solidFill>
              </a:rPr>
              <a:t> routing</a:t>
            </a:r>
            <a:r>
              <a:rPr lang="en-US" sz="2800" dirty="0" smtClean="0"/>
              <a:t>. </a:t>
            </a:r>
          </a:p>
          <a:p>
            <a:pPr algn="just"/>
            <a:r>
              <a:rPr lang="en-US" sz="2800" dirty="0" smtClean="0"/>
              <a:t>After finding a suitable path, a resource reservation protocol is employed to reserve necessary resources along that path. </a:t>
            </a:r>
          </a:p>
          <a:p>
            <a:pPr algn="just"/>
            <a:r>
              <a:rPr lang="en-US" sz="2800" dirty="0" err="1" smtClean="0"/>
              <a:t>QoS</a:t>
            </a:r>
            <a:r>
              <a:rPr lang="en-US" sz="2800" dirty="0" smtClean="0"/>
              <a:t> guarantees can be provided only with appropriate resource reservation techniques.</a:t>
            </a:r>
            <a:endParaRPr lang="en-US" sz="28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Introduction</a:t>
            </a:r>
            <a:endParaRPr lang="en-US" dirty="0"/>
          </a:p>
        </p:txBody>
      </p:sp>
      <p:sp>
        <p:nvSpPr>
          <p:cNvPr id="3" name="Content Placeholder 2"/>
          <p:cNvSpPr>
            <a:spLocks noGrp="1"/>
          </p:cNvSpPr>
          <p:nvPr>
            <p:ph idx="1"/>
          </p:nvPr>
        </p:nvSpPr>
        <p:spPr/>
        <p:txBody>
          <a:bodyPr>
            <a:noAutofit/>
          </a:bodyPr>
          <a:lstStyle/>
          <a:p>
            <a:pPr algn="just"/>
            <a:r>
              <a:rPr lang="en-US" sz="2800" dirty="0" smtClean="0"/>
              <a:t>Consider the network shown in below figure. </a:t>
            </a:r>
          </a:p>
          <a:p>
            <a:pPr algn="just"/>
            <a:r>
              <a:rPr lang="en-US" sz="2800" dirty="0" smtClean="0"/>
              <a:t>The attributes of each link are shown in a </a:t>
            </a:r>
            <a:r>
              <a:rPr lang="en-US" sz="2800" dirty="0" err="1" smtClean="0"/>
              <a:t>tuple</a:t>
            </a:r>
            <a:r>
              <a:rPr lang="en-US" sz="2800" dirty="0" smtClean="0"/>
              <a:t> &lt;BW,D&gt;, where BW and D represent available bandwidth in Mbps and delay in milliseconds. </a:t>
            </a:r>
          </a:p>
          <a:p>
            <a:pPr algn="just"/>
            <a:r>
              <a:rPr lang="en-US" sz="2800" dirty="0" smtClean="0"/>
              <a:t>Suppose a packet-flow from node B to node G requires a bandwidth guarantee of 4 Mbps.</a:t>
            </a:r>
          </a:p>
          <a:p>
            <a:pPr algn="just"/>
            <a:r>
              <a:rPr lang="en-US" sz="2800" dirty="0" err="1" smtClean="0"/>
              <a:t>QoS</a:t>
            </a:r>
            <a:r>
              <a:rPr lang="en-US" sz="2800" dirty="0" smtClean="0"/>
              <a:t> routing searches for a path that has sufficient bandwidth to meet the bandwidth requirement of the flow. </a:t>
            </a:r>
          </a:p>
          <a:p>
            <a:pPr algn="just"/>
            <a:r>
              <a:rPr lang="en-US" sz="2800" dirty="0" smtClean="0"/>
              <a:t>Here, six paths are available between nodes B and G as shown in below table.</a:t>
            </a:r>
            <a:endParaRPr lang="en-US"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b="1" dirty="0" smtClean="0"/>
              <a:t>An example of </a:t>
            </a:r>
            <a:r>
              <a:rPr lang="en-US" sz="2800" b="1" dirty="0" err="1" smtClean="0"/>
              <a:t>QoS</a:t>
            </a:r>
            <a:r>
              <a:rPr lang="en-US" sz="2800" b="1" dirty="0" smtClean="0"/>
              <a:t> routing in ad hoc wireless network</a:t>
            </a:r>
            <a:endParaRPr lang="en-US" sz="2800" b="1" dirty="0"/>
          </a:p>
        </p:txBody>
      </p:sp>
      <p:pic>
        <p:nvPicPr>
          <p:cNvPr id="1026" name="Picture 2"/>
          <p:cNvPicPr>
            <a:picLocks noGrp="1" noChangeAspect="1" noChangeArrowheads="1"/>
          </p:cNvPicPr>
          <p:nvPr>
            <p:ph idx="1"/>
          </p:nvPr>
        </p:nvPicPr>
        <p:blipFill>
          <a:blip r:embed="rId2" cstate="print"/>
          <a:srcRect r="4286"/>
          <a:stretch>
            <a:fillRect/>
          </a:stretch>
        </p:blipFill>
        <p:spPr bwMode="auto">
          <a:xfrm>
            <a:off x="652515" y="1219200"/>
            <a:ext cx="7958085" cy="563880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smtClean="0"/>
              <a:t>Available paths from node </a:t>
            </a:r>
            <a:r>
              <a:rPr lang="en-US" sz="3600" b="1" dirty="0" smtClean="0">
                <a:solidFill>
                  <a:srgbClr val="FF0000"/>
                </a:solidFill>
              </a:rPr>
              <a:t>B</a:t>
            </a:r>
            <a:r>
              <a:rPr lang="en-US" sz="3600" b="1" dirty="0" smtClean="0"/>
              <a:t> to node </a:t>
            </a:r>
            <a:r>
              <a:rPr lang="en-US" sz="3600" b="1" dirty="0" smtClean="0">
                <a:solidFill>
                  <a:srgbClr val="FF0000"/>
                </a:solidFill>
              </a:rPr>
              <a:t>G</a:t>
            </a:r>
            <a:endParaRPr lang="en-US" sz="3600" b="1" dirty="0">
              <a:solidFill>
                <a:srgbClr val="FF0000"/>
              </a:solidFill>
            </a:endParaRPr>
          </a:p>
        </p:txBody>
      </p:sp>
      <p:pic>
        <p:nvPicPr>
          <p:cNvPr id="2050" name="Picture 2"/>
          <p:cNvPicPr>
            <a:picLocks noGrp="1" noChangeAspect="1" noChangeArrowheads="1"/>
          </p:cNvPicPr>
          <p:nvPr>
            <p:ph idx="1"/>
          </p:nvPr>
        </p:nvPicPr>
        <p:blipFill>
          <a:blip r:embed="rId2" cstate="print"/>
          <a:srcRect/>
          <a:stretch>
            <a:fillRect/>
          </a:stretch>
        </p:blipFill>
        <p:spPr bwMode="auto">
          <a:xfrm>
            <a:off x="457200" y="1828800"/>
            <a:ext cx="8350811" cy="2590800"/>
          </a:xfrm>
          <a:prstGeom prst="rect">
            <a:avLst/>
          </a:prstGeom>
          <a:noFill/>
          <a:ln w="9525">
            <a:noFill/>
            <a:miter lim="800000"/>
            <a:headEnd/>
            <a:tailEnd/>
          </a:ln>
        </p:spPr>
      </p:pic>
      <p:sp>
        <p:nvSpPr>
          <p:cNvPr id="5" name="TextBox 4"/>
          <p:cNvSpPr txBox="1"/>
          <p:nvPr/>
        </p:nvSpPr>
        <p:spPr>
          <a:xfrm>
            <a:off x="304800" y="4648200"/>
            <a:ext cx="8534400" cy="1200329"/>
          </a:xfrm>
          <a:prstGeom prst="rect">
            <a:avLst/>
          </a:prstGeom>
          <a:noFill/>
        </p:spPr>
        <p:txBody>
          <a:bodyPr wrap="square" rtlCol="0">
            <a:spAutoFit/>
          </a:bodyPr>
          <a:lstStyle/>
          <a:p>
            <a:pPr marL="120650" algn="just"/>
            <a:r>
              <a:rPr lang="en-US" sz="2400" dirty="0" err="1" smtClean="0">
                <a:solidFill>
                  <a:srgbClr val="FF0000"/>
                </a:solidFill>
              </a:rPr>
              <a:t>QoS</a:t>
            </a:r>
            <a:r>
              <a:rPr lang="en-US" sz="2400" dirty="0" smtClean="0">
                <a:solidFill>
                  <a:srgbClr val="FF0000"/>
                </a:solidFill>
              </a:rPr>
              <a:t> routing selects path 3 (i.e., B → C → F → G) because, out of the available paths, path 3 alone meets the bandwidth constraint of 4 Mbps for the flow.</a:t>
            </a:r>
            <a:endParaRPr lang="en-US" sz="24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3241</TotalTime>
  <Words>1071</Words>
  <Application>Microsoft Office PowerPoint</Application>
  <PresentationFormat>On-screen Show (4:3)</PresentationFormat>
  <Paragraphs>70</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UNIT-IV</vt:lpstr>
      <vt:lpstr>SYLLABUS</vt:lpstr>
      <vt:lpstr>Introduction</vt:lpstr>
      <vt:lpstr>Introduction</vt:lpstr>
      <vt:lpstr>Introduction</vt:lpstr>
      <vt:lpstr>Introduction</vt:lpstr>
      <vt:lpstr>Introduction</vt:lpstr>
      <vt:lpstr>An example of QoS routing in ad hoc wireless network</vt:lpstr>
      <vt:lpstr>Available paths from node B to node G</vt:lpstr>
      <vt:lpstr>Introduction</vt:lpstr>
      <vt:lpstr>Introduction</vt:lpstr>
      <vt:lpstr>Real-Time Traffic Support in Ad Hoc Wireless Networks</vt:lpstr>
      <vt:lpstr>Hard real-time application</vt:lpstr>
      <vt:lpstr>Soft real-time applications</vt:lpstr>
      <vt:lpstr>QoS Parameters in Ad Hoc Wireless Networks</vt:lpstr>
      <vt:lpstr>QoS Parameters in Ad Hoc Wireless Networks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Quality Of Service In Ad Hoc Wireless Networks</dc:title>
  <dc:creator>AVINASH</dc:creator>
  <cp:lastModifiedBy>AVINASH</cp:lastModifiedBy>
  <cp:revision>33</cp:revision>
  <dcterms:created xsi:type="dcterms:W3CDTF">2006-08-16T00:00:00Z</dcterms:created>
  <dcterms:modified xsi:type="dcterms:W3CDTF">2022-11-15T03:59:44Z</dcterms:modified>
</cp:coreProperties>
</file>