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60"/>
  </p:handoutMasterIdLst>
  <p:sldIdLst>
    <p:sldId id="256" r:id="rId2"/>
    <p:sldId id="257" r:id="rId3"/>
    <p:sldId id="258" r:id="rId4"/>
    <p:sldId id="259" r:id="rId5"/>
    <p:sldId id="260" r:id="rId6"/>
    <p:sldId id="263" r:id="rId7"/>
    <p:sldId id="261" r:id="rId8"/>
    <p:sldId id="262" r:id="rId9"/>
    <p:sldId id="264" r:id="rId10"/>
    <p:sldId id="265" r:id="rId11"/>
    <p:sldId id="266" r:id="rId12"/>
    <p:sldId id="267" r:id="rId13"/>
    <p:sldId id="268" r:id="rId14"/>
    <p:sldId id="269" r:id="rId15"/>
    <p:sldId id="276" r:id="rId16"/>
    <p:sldId id="277" r:id="rId17"/>
    <p:sldId id="278" r:id="rId18"/>
    <p:sldId id="279" r:id="rId19"/>
    <p:sldId id="270" r:id="rId20"/>
    <p:sldId id="271" r:id="rId21"/>
    <p:sldId id="272" r:id="rId22"/>
    <p:sldId id="273" r:id="rId23"/>
    <p:sldId id="274" r:id="rId24"/>
    <p:sldId id="275" r:id="rId25"/>
    <p:sldId id="281" r:id="rId26"/>
    <p:sldId id="280"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3" r:id="rId58"/>
    <p:sldId id="312" r:id="rId5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BACCD3-AD91-4E52-B569-4A73FD60334F}" type="datetimeFigureOut">
              <a:rPr lang="en-US" smtClean="0"/>
              <a:t>11/21/2022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389263B-A411-4E99-A562-5987B84A6D1D}"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11/20/2022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11/20/2022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11/20/2022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11/20/2022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11/20/2022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11/20/2022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dirty="0" smtClean="0"/>
              <a:t>Network Layer Solutions</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Predictive Location-Based </a:t>
            </a:r>
            <a:r>
              <a:rPr lang="en-US" b="1" dirty="0" err="1" smtClean="0"/>
              <a:t>QoS</a:t>
            </a:r>
            <a:r>
              <a:rPr lang="en-US" b="1" dirty="0" smtClean="0"/>
              <a:t> Routing Protocol</a:t>
            </a:r>
            <a:endParaRPr lang="en-US" dirty="0"/>
          </a:p>
        </p:txBody>
      </p:sp>
      <p:sp>
        <p:nvSpPr>
          <p:cNvPr id="3" name="Content Placeholder 2"/>
          <p:cNvSpPr>
            <a:spLocks noGrp="1"/>
          </p:cNvSpPr>
          <p:nvPr>
            <p:ph idx="1"/>
          </p:nvPr>
        </p:nvSpPr>
        <p:spPr/>
        <p:txBody>
          <a:bodyPr>
            <a:noAutofit/>
          </a:bodyPr>
          <a:lstStyle/>
          <a:p>
            <a:pPr algn="just"/>
            <a:r>
              <a:rPr lang="en-US" sz="2300" dirty="0" smtClean="0"/>
              <a:t>The predictive location-based </a:t>
            </a:r>
            <a:r>
              <a:rPr lang="en-US" sz="2300" dirty="0" err="1" smtClean="0"/>
              <a:t>QoS</a:t>
            </a:r>
            <a:r>
              <a:rPr lang="en-US" sz="2300" dirty="0" smtClean="0"/>
              <a:t> routing protocol (PLBQR)  is based on the prediction of the location of nodes in ad hoc wireless networks. </a:t>
            </a:r>
          </a:p>
          <a:p>
            <a:pPr algn="just"/>
            <a:r>
              <a:rPr lang="en-US" sz="2300" dirty="0" smtClean="0"/>
              <a:t>The prediction scheme overcomes to some extent the problem arising due to the presence of stale routing information. </a:t>
            </a:r>
          </a:p>
          <a:p>
            <a:pPr algn="just"/>
            <a:r>
              <a:rPr lang="en-US" sz="2300" b="1" dirty="0" smtClean="0">
                <a:solidFill>
                  <a:srgbClr val="FF0000"/>
                </a:solidFill>
              </a:rPr>
              <a:t>No resources are reserved </a:t>
            </a:r>
            <a:r>
              <a:rPr lang="en-US" sz="2300" dirty="0" smtClean="0"/>
              <a:t>along the path from the source to the destination, but </a:t>
            </a:r>
            <a:r>
              <a:rPr lang="en-US" sz="2300" b="1" dirty="0" err="1" smtClean="0">
                <a:solidFill>
                  <a:srgbClr val="FF0000"/>
                </a:solidFill>
              </a:rPr>
              <a:t>QoS</a:t>
            </a:r>
            <a:r>
              <a:rPr lang="en-US" sz="2300" b="1" dirty="0" smtClean="0">
                <a:solidFill>
                  <a:srgbClr val="FF0000"/>
                </a:solidFill>
              </a:rPr>
              <a:t>-aware admission control is performed</a:t>
            </a:r>
            <a:r>
              <a:rPr lang="en-US" sz="2300" dirty="0" smtClean="0"/>
              <a:t>. </a:t>
            </a:r>
          </a:p>
          <a:p>
            <a:pPr algn="just"/>
            <a:r>
              <a:rPr lang="en-US" sz="2300" dirty="0" smtClean="0"/>
              <a:t>The network does its best to support the </a:t>
            </a:r>
            <a:r>
              <a:rPr lang="en-US" sz="2300" dirty="0" err="1" smtClean="0"/>
              <a:t>QoS</a:t>
            </a:r>
            <a:r>
              <a:rPr lang="en-US" sz="2300" dirty="0" smtClean="0"/>
              <a:t> requirements of the connection as specified by the application. </a:t>
            </a:r>
          </a:p>
          <a:p>
            <a:pPr algn="just"/>
            <a:r>
              <a:rPr lang="en-US" sz="2300" b="1" dirty="0" smtClean="0">
                <a:solidFill>
                  <a:srgbClr val="FF0000"/>
                </a:solidFill>
              </a:rPr>
              <a:t>The </a:t>
            </a:r>
            <a:r>
              <a:rPr lang="en-US" sz="2300" b="1" dirty="0" err="1" smtClean="0">
                <a:solidFill>
                  <a:srgbClr val="FF0000"/>
                </a:solidFill>
              </a:rPr>
              <a:t>QoS</a:t>
            </a:r>
            <a:r>
              <a:rPr lang="en-US" sz="2300" b="1" dirty="0" smtClean="0">
                <a:solidFill>
                  <a:srgbClr val="FF0000"/>
                </a:solidFill>
              </a:rPr>
              <a:t> routing protocol takes the help of an update protocol and location and delay prediction schemes. </a:t>
            </a:r>
          </a:p>
          <a:p>
            <a:pPr algn="just"/>
            <a:r>
              <a:rPr lang="en-US" sz="2300" b="1" dirty="0" smtClean="0">
                <a:solidFill>
                  <a:srgbClr val="FF0000"/>
                </a:solidFill>
              </a:rPr>
              <a:t>The update protocol aids each node in broadcasting its geographic location and resource information to its neighbors.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Predictive Location-Based </a:t>
            </a:r>
            <a:r>
              <a:rPr lang="en-US" b="1" dirty="0" err="1" smtClean="0"/>
              <a:t>QoS</a:t>
            </a:r>
            <a:r>
              <a:rPr lang="en-US" b="1" dirty="0" smtClean="0"/>
              <a:t> Routing Protocol</a:t>
            </a:r>
            <a:endParaRPr lang="en-US" dirty="0"/>
          </a:p>
        </p:txBody>
      </p:sp>
      <p:sp>
        <p:nvSpPr>
          <p:cNvPr id="3" name="Content Placeholder 2"/>
          <p:cNvSpPr>
            <a:spLocks noGrp="1"/>
          </p:cNvSpPr>
          <p:nvPr>
            <p:ph idx="1"/>
          </p:nvPr>
        </p:nvSpPr>
        <p:spPr/>
        <p:txBody>
          <a:bodyPr>
            <a:noAutofit/>
          </a:bodyPr>
          <a:lstStyle/>
          <a:p>
            <a:pPr algn="just"/>
            <a:r>
              <a:rPr lang="en-US" sz="2300" dirty="0" smtClean="0"/>
              <a:t>Using the update messages received from the neighbors, each node updates its own view of the network topology. </a:t>
            </a:r>
          </a:p>
          <a:p>
            <a:pPr algn="just"/>
            <a:r>
              <a:rPr lang="en-US" sz="2300" b="1" dirty="0" smtClean="0">
                <a:solidFill>
                  <a:srgbClr val="FF0000"/>
                </a:solidFill>
              </a:rPr>
              <a:t>The update protocol has two types of update messages, namely, Type 1 update and Type 2 update. </a:t>
            </a:r>
          </a:p>
          <a:p>
            <a:pPr algn="just"/>
            <a:r>
              <a:rPr lang="en-US" sz="2300" b="1" dirty="0" smtClean="0">
                <a:solidFill>
                  <a:srgbClr val="FF0000"/>
                </a:solidFill>
              </a:rPr>
              <a:t>Each node generates a Type 1 update message periodically. </a:t>
            </a:r>
          </a:p>
          <a:p>
            <a:pPr algn="just"/>
            <a:r>
              <a:rPr lang="en-US" sz="2300" b="1" dirty="0" smtClean="0">
                <a:solidFill>
                  <a:srgbClr val="FF0000"/>
                </a:solidFill>
              </a:rPr>
              <a:t>A Type 2 update message is generated when there is a considerable change in the node’s velocity or direction of motion. </a:t>
            </a:r>
          </a:p>
          <a:p>
            <a:pPr algn="just"/>
            <a:r>
              <a:rPr lang="en-US" sz="2300" b="1" dirty="0" smtClean="0">
                <a:solidFill>
                  <a:srgbClr val="FF0000"/>
                </a:solidFill>
              </a:rPr>
              <a:t>From its recent update messages, each node can calculate an expected geographical location where it should be located at a particular instant and then periodically checks if it has deviated by a distance greater than δ from this expected location. </a:t>
            </a:r>
          </a:p>
          <a:p>
            <a:pPr algn="just"/>
            <a:r>
              <a:rPr lang="en-US" sz="2300" b="1" dirty="0" smtClean="0">
                <a:solidFill>
                  <a:srgbClr val="FF0000"/>
                </a:solidFill>
              </a:rPr>
              <a:t>If it has deviated, a Type 2 update message is generated.</a:t>
            </a:r>
            <a:endParaRPr lang="en-US" sz="2300" b="1" dirty="0">
              <a:solidFill>
                <a:srgbClr val="FF00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Trigger-Based Distributed </a:t>
            </a:r>
            <a:r>
              <a:rPr lang="en-US" b="1" dirty="0" err="1" smtClean="0"/>
              <a:t>QoS</a:t>
            </a:r>
            <a:r>
              <a:rPr lang="en-US" b="1" dirty="0" smtClean="0"/>
              <a:t> Routing Protocol</a:t>
            </a:r>
            <a:endParaRPr lang="en-US" dirty="0"/>
          </a:p>
        </p:txBody>
      </p:sp>
      <p:sp>
        <p:nvSpPr>
          <p:cNvPr id="3" name="Content Placeholder 2"/>
          <p:cNvSpPr>
            <a:spLocks noGrp="1"/>
          </p:cNvSpPr>
          <p:nvPr>
            <p:ph idx="1"/>
          </p:nvPr>
        </p:nvSpPr>
        <p:spPr/>
        <p:txBody>
          <a:bodyPr>
            <a:noAutofit/>
          </a:bodyPr>
          <a:lstStyle/>
          <a:p>
            <a:pPr algn="just"/>
            <a:r>
              <a:rPr lang="en-US" sz="2800" dirty="0" smtClean="0"/>
              <a:t>The trigger-based (on-demand) distributed </a:t>
            </a:r>
            <a:r>
              <a:rPr lang="en-US" sz="2800" dirty="0" err="1" smtClean="0"/>
              <a:t>QoS</a:t>
            </a:r>
            <a:r>
              <a:rPr lang="en-US" sz="2800" dirty="0" smtClean="0"/>
              <a:t> routing (TDR) protocol was proposed for supporting real-time applications in ad hoc wireless networks. </a:t>
            </a:r>
          </a:p>
          <a:p>
            <a:pPr algn="just"/>
            <a:r>
              <a:rPr lang="en-US" sz="2800" dirty="0" smtClean="0"/>
              <a:t>It operates in a distributed fashion. </a:t>
            </a:r>
          </a:p>
          <a:p>
            <a:pPr algn="just"/>
            <a:r>
              <a:rPr lang="en-US" sz="2800" b="1" dirty="0" smtClean="0">
                <a:solidFill>
                  <a:srgbClr val="FF0000"/>
                </a:solidFill>
              </a:rPr>
              <a:t>Every node maintains only the local neighborhood information to reduce computation overhead and storage overhead. </a:t>
            </a:r>
          </a:p>
          <a:p>
            <a:pPr algn="just"/>
            <a:r>
              <a:rPr lang="en-US" sz="2800" b="1" dirty="0" smtClean="0">
                <a:solidFill>
                  <a:srgbClr val="FF0000"/>
                </a:solidFill>
              </a:rPr>
              <a:t>To reduce control overhead, nodes maintain only the active routes.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Trigger-Based Distributed </a:t>
            </a:r>
            <a:r>
              <a:rPr lang="en-US" b="1" dirty="0" err="1" smtClean="0"/>
              <a:t>QoS</a:t>
            </a:r>
            <a:r>
              <a:rPr lang="en-US" b="1" dirty="0" smtClean="0"/>
              <a:t> Routing Protocol</a:t>
            </a:r>
            <a:endParaRPr lang="en-US" dirty="0"/>
          </a:p>
        </p:txBody>
      </p:sp>
      <p:sp>
        <p:nvSpPr>
          <p:cNvPr id="3" name="Content Placeholder 2"/>
          <p:cNvSpPr>
            <a:spLocks noGrp="1"/>
          </p:cNvSpPr>
          <p:nvPr>
            <p:ph idx="1"/>
          </p:nvPr>
        </p:nvSpPr>
        <p:spPr/>
        <p:txBody>
          <a:bodyPr>
            <a:noAutofit/>
          </a:bodyPr>
          <a:lstStyle/>
          <a:p>
            <a:pPr algn="just"/>
            <a:r>
              <a:rPr lang="en-US" sz="2400" b="1" dirty="0" smtClean="0">
                <a:solidFill>
                  <a:srgbClr val="FF0000"/>
                </a:solidFill>
              </a:rPr>
              <a:t>When a link failure is imminent, TDR utilizes the global positioning system-based (GPS) location information of the destination to localize the reroute queries only to certain neighbors of the nodes along the source-to-destination active route. </a:t>
            </a:r>
          </a:p>
          <a:p>
            <a:pPr algn="just"/>
            <a:r>
              <a:rPr lang="en-US" sz="2400" dirty="0" smtClean="0"/>
              <a:t>For a quick rerouting with reduced control overhead, </a:t>
            </a:r>
            <a:r>
              <a:rPr lang="en-US" sz="2400" b="1" dirty="0" smtClean="0">
                <a:solidFill>
                  <a:srgbClr val="FF0000"/>
                </a:solidFill>
              </a:rPr>
              <a:t>rerouting is attempted from the location of an imminent link failure, called intermediate node-initiated rerouting (INIR). </a:t>
            </a:r>
          </a:p>
          <a:p>
            <a:pPr algn="just"/>
            <a:r>
              <a:rPr lang="en-US" sz="2400" dirty="0" smtClean="0"/>
              <a:t>If INIR fails, then in order to keep the flow state disruption to a minimum, </a:t>
            </a:r>
            <a:r>
              <a:rPr lang="en-US" sz="2400" b="1" dirty="0" smtClean="0">
                <a:solidFill>
                  <a:srgbClr val="FF0000"/>
                </a:solidFill>
              </a:rPr>
              <a:t>rerouting is attempted from the source</a:t>
            </a:r>
            <a:r>
              <a:rPr lang="en-US" sz="2400" dirty="0" smtClean="0"/>
              <a:t>, which is termed source-initiated rerouting (SIRR).</a:t>
            </a:r>
            <a:endParaRPr lang="en-US" sz="2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Database Management</a:t>
            </a:r>
            <a:endParaRPr lang="en-US" dirty="0"/>
          </a:p>
        </p:txBody>
      </p:sp>
      <p:sp>
        <p:nvSpPr>
          <p:cNvPr id="3" name="Content Placeholder 2"/>
          <p:cNvSpPr>
            <a:spLocks noGrp="1"/>
          </p:cNvSpPr>
          <p:nvPr>
            <p:ph idx="1"/>
          </p:nvPr>
        </p:nvSpPr>
        <p:spPr/>
        <p:txBody>
          <a:bodyPr/>
          <a:lstStyle/>
          <a:p>
            <a:pPr algn="just"/>
            <a:r>
              <a:rPr lang="en-US" dirty="0" smtClean="0"/>
              <a:t>All nodes in the network maintain the local neighborhood information.</a:t>
            </a:r>
          </a:p>
          <a:p>
            <a:pPr algn="just"/>
            <a:r>
              <a:rPr lang="en-US" dirty="0" smtClean="0">
                <a:solidFill>
                  <a:srgbClr val="FF0000"/>
                </a:solidFill>
              </a:rPr>
              <a:t>For each neighbor, every node maintains received power level, current geographic coordinates, velocity, and direction of motion in the database</a:t>
            </a:r>
            <a:r>
              <a:rPr lang="en-US" dirty="0" smtClean="0"/>
              <a:t>.</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Activity-Based Database</a:t>
            </a:r>
            <a:endParaRPr lang="en-US" dirty="0"/>
          </a:p>
        </p:txBody>
      </p:sp>
      <p:pic>
        <p:nvPicPr>
          <p:cNvPr id="3074" name="Picture 2"/>
          <p:cNvPicPr>
            <a:picLocks noGrp="1" noChangeAspect="1" noChangeArrowheads="1"/>
          </p:cNvPicPr>
          <p:nvPr>
            <p:ph idx="1"/>
          </p:nvPr>
        </p:nvPicPr>
        <p:blipFill>
          <a:blip r:embed="rId2" cstate="print"/>
          <a:srcRect l="25389" t="38723" r="26336" b="14135"/>
          <a:stretch>
            <a:fillRect/>
          </a:stretch>
        </p:blipFill>
        <p:spPr bwMode="auto">
          <a:xfrm>
            <a:off x="0" y="1219199"/>
            <a:ext cx="9144000" cy="502023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Routing Protocol</a:t>
            </a:r>
            <a:endParaRPr lang="en-US" dirty="0"/>
          </a:p>
        </p:txBody>
      </p:sp>
      <p:pic>
        <p:nvPicPr>
          <p:cNvPr id="5122" name="Picture 2"/>
          <p:cNvPicPr>
            <a:picLocks noGrp="1" noChangeAspect="1" noChangeArrowheads="1"/>
          </p:cNvPicPr>
          <p:nvPr>
            <p:ph idx="1"/>
          </p:nvPr>
        </p:nvPicPr>
        <p:blipFill>
          <a:blip r:embed="rId2" cstate="print"/>
          <a:srcRect l="25389" t="30305" r="24442" b="22554"/>
          <a:stretch>
            <a:fillRect/>
          </a:stretch>
        </p:blipFill>
        <p:spPr bwMode="auto">
          <a:xfrm>
            <a:off x="0" y="1295400"/>
            <a:ext cx="9086850"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Routing Protocol</a:t>
            </a:r>
            <a:endParaRPr lang="en-US" dirty="0"/>
          </a:p>
        </p:txBody>
      </p:sp>
      <p:pic>
        <p:nvPicPr>
          <p:cNvPr id="6146" name="Picture 2"/>
          <p:cNvPicPr>
            <a:picLocks noGrp="1" noChangeAspect="1" noChangeArrowheads="1"/>
          </p:cNvPicPr>
          <p:nvPr>
            <p:ph idx="1"/>
          </p:nvPr>
        </p:nvPicPr>
        <p:blipFill>
          <a:blip r:embed="rId2" cstate="print"/>
          <a:srcRect l="26336" t="30087" r="24442" b="25921"/>
          <a:stretch>
            <a:fillRect/>
          </a:stretch>
        </p:blipFill>
        <p:spPr bwMode="auto">
          <a:xfrm>
            <a:off x="0" y="1371600"/>
            <a:ext cx="9098844"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Advantages and Disadvantages</a:t>
            </a:r>
            <a:endParaRPr lang="en-US" dirty="0"/>
          </a:p>
        </p:txBody>
      </p:sp>
      <p:pic>
        <p:nvPicPr>
          <p:cNvPr id="4098" name="Picture 2"/>
          <p:cNvPicPr>
            <a:picLocks noGrp="1" noChangeAspect="1" noChangeArrowheads="1"/>
          </p:cNvPicPr>
          <p:nvPr>
            <p:ph idx="1"/>
          </p:nvPr>
        </p:nvPicPr>
        <p:blipFill>
          <a:blip r:embed="rId2" cstate="print"/>
          <a:srcRect l="26336" t="30305" r="33908" b="41073"/>
          <a:stretch>
            <a:fillRect/>
          </a:stretch>
        </p:blipFill>
        <p:spPr bwMode="auto">
          <a:xfrm>
            <a:off x="0" y="1524000"/>
            <a:ext cx="9036424" cy="3657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b="1" dirty="0" err="1" smtClean="0"/>
              <a:t>QoS</a:t>
            </a:r>
            <a:r>
              <a:rPr lang="en-US" sz="2800" b="1" dirty="0" smtClean="0"/>
              <a:t>-Enabled Ad Hoc On-Demand Distance Vector</a:t>
            </a:r>
            <a:br>
              <a:rPr lang="en-US" sz="2800" b="1" dirty="0" smtClean="0"/>
            </a:br>
            <a:r>
              <a:rPr lang="en-US" sz="2800" b="1" dirty="0" smtClean="0"/>
              <a:t>Routing Protocol</a:t>
            </a:r>
            <a:endParaRPr lang="en-US" sz="2800" dirty="0"/>
          </a:p>
        </p:txBody>
      </p:sp>
      <p:sp>
        <p:nvSpPr>
          <p:cNvPr id="3" name="Content Placeholder 2"/>
          <p:cNvSpPr>
            <a:spLocks noGrp="1"/>
          </p:cNvSpPr>
          <p:nvPr>
            <p:ph idx="1"/>
          </p:nvPr>
        </p:nvSpPr>
        <p:spPr/>
        <p:txBody>
          <a:bodyPr/>
          <a:lstStyle/>
          <a:p>
            <a:pPr algn="just"/>
            <a:r>
              <a:rPr lang="en-US" dirty="0" smtClean="0"/>
              <a:t>To provide </a:t>
            </a:r>
            <a:r>
              <a:rPr lang="en-US" dirty="0" err="1" smtClean="0"/>
              <a:t>QoS</a:t>
            </a:r>
            <a:r>
              <a:rPr lang="en-US" dirty="0" smtClean="0"/>
              <a:t>, packet formats have been modified in order to specify the service requirements which must be met by the nodes forwarding a </a:t>
            </a:r>
            <a:r>
              <a:rPr lang="en-US" dirty="0" err="1" smtClean="0"/>
              <a:t>RouteRequest</a:t>
            </a:r>
            <a:r>
              <a:rPr lang="en-US" dirty="0" smtClean="0"/>
              <a:t> or a </a:t>
            </a:r>
            <a:r>
              <a:rPr lang="en-US" dirty="0" err="1" smtClean="0"/>
              <a:t>RouteReply</a:t>
            </a:r>
            <a:r>
              <a:rPr lang="en-US" dirty="0" smtClean="0"/>
              <a:t>.</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Layer Solutions</a:t>
            </a:r>
            <a:endParaRPr lang="en-US" dirty="0"/>
          </a:p>
        </p:txBody>
      </p:sp>
      <p:sp>
        <p:nvSpPr>
          <p:cNvPr id="3" name="Content Placeholder 2"/>
          <p:cNvSpPr>
            <a:spLocks noGrp="1"/>
          </p:cNvSpPr>
          <p:nvPr>
            <p:ph idx="1"/>
          </p:nvPr>
        </p:nvSpPr>
        <p:spPr/>
        <p:txBody>
          <a:bodyPr>
            <a:normAutofit fontScale="85000" lnSpcReduction="10000"/>
          </a:bodyPr>
          <a:lstStyle/>
          <a:p>
            <a:pPr algn="just">
              <a:buFont typeface="Wingdings" pitchFamily="2" charset="2"/>
              <a:buChar char="Ø"/>
            </a:pPr>
            <a:r>
              <a:rPr lang="en-US" dirty="0" err="1" smtClean="0"/>
              <a:t>QoS</a:t>
            </a:r>
            <a:r>
              <a:rPr lang="en-US" dirty="0" smtClean="0"/>
              <a:t> Routing Protocols</a:t>
            </a:r>
          </a:p>
          <a:p>
            <a:pPr algn="just">
              <a:buFont typeface="Wingdings" pitchFamily="2" charset="2"/>
              <a:buChar char="Ø"/>
            </a:pPr>
            <a:r>
              <a:rPr lang="en-US" dirty="0" smtClean="0"/>
              <a:t>Ticket-Based </a:t>
            </a:r>
            <a:r>
              <a:rPr lang="en-US" dirty="0" err="1" smtClean="0"/>
              <a:t>QoS</a:t>
            </a:r>
            <a:r>
              <a:rPr lang="en-US" dirty="0" smtClean="0"/>
              <a:t> Routing Protocol</a:t>
            </a:r>
          </a:p>
          <a:p>
            <a:pPr algn="just">
              <a:buFont typeface="Wingdings" pitchFamily="2" charset="2"/>
              <a:buChar char="Ø"/>
            </a:pPr>
            <a:r>
              <a:rPr lang="en-US" dirty="0" smtClean="0"/>
              <a:t>Predictive Location-Based </a:t>
            </a:r>
            <a:r>
              <a:rPr lang="en-US" dirty="0" err="1" smtClean="0"/>
              <a:t>QoS</a:t>
            </a:r>
            <a:r>
              <a:rPr lang="en-US" dirty="0" smtClean="0"/>
              <a:t> Routing Protocol</a:t>
            </a:r>
          </a:p>
          <a:p>
            <a:pPr algn="just">
              <a:buFont typeface="Wingdings" pitchFamily="2" charset="2"/>
              <a:buChar char="Ø"/>
            </a:pPr>
            <a:r>
              <a:rPr lang="en-US" dirty="0" smtClean="0"/>
              <a:t>Trigger-Based Distributed </a:t>
            </a:r>
            <a:r>
              <a:rPr lang="en-US" dirty="0" err="1" smtClean="0"/>
              <a:t>QoS</a:t>
            </a:r>
            <a:r>
              <a:rPr lang="en-US" dirty="0" smtClean="0"/>
              <a:t> Routing Protocol</a:t>
            </a:r>
          </a:p>
          <a:p>
            <a:pPr algn="just">
              <a:buFont typeface="Wingdings" pitchFamily="2" charset="2"/>
              <a:buChar char="Ø"/>
            </a:pPr>
            <a:r>
              <a:rPr lang="en-US" dirty="0" err="1" smtClean="0"/>
              <a:t>QoS</a:t>
            </a:r>
            <a:r>
              <a:rPr lang="en-US" dirty="0" smtClean="0"/>
              <a:t>-Enabled Ad Hoc On-Demand Distance Vector Routing Protocol</a:t>
            </a:r>
          </a:p>
          <a:p>
            <a:pPr algn="just">
              <a:buFont typeface="Wingdings" pitchFamily="2" charset="2"/>
              <a:buChar char="Ø"/>
            </a:pPr>
            <a:r>
              <a:rPr lang="en-US" dirty="0" smtClean="0"/>
              <a:t>Bandwidth Routing Protocol</a:t>
            </a:r>
          </a:p>
          <a:p>
            <a:pPr algn="just">
              <a:buFont typeface="Wingdings" pitchFamily="2" charset="2"/>
              <a:buChar char="Ø"/>
            </a:pPr>
            <a:r>
              <a:rPr lang="en-US" dirty="0" smtClean="0"/>
              <a:t>On-Demand </a:t>
            </a:r>
            <a:r>
              <a:rPr lang="en-US" dirty="0" err="1" smtClean="0"/>
              <a:t>QoS</a:t>
            </a:r>
            <a:r>
              <a:rPr lang="en-US" dirty="0" smtClean="0"/>
              <a:t> Routing Protocol</a:t>
            </a:r>
          </a:p>
          <a:p>
            <a:pPr algn="just">
              <a:buFont typeface="Wingdings" pitchFamily="2" charset="2"/>
              <a:buChar char="Ø"/>
            </a:pPr>
            <a:r>
              <a:rPr lang="en-US" dirty="0" smtClean="0"/>
              <a:t>On-Demand Link-State Multipath </a:t>
            </a:r>
            <a:r>
              <a:rPr lang="en-US" dirty="0" err="1" smtClean="0"/>
              <a:t>QoS</a:t>
            </a:r>
            <a:r>
              <a:rPr lang="en-US" dirty="0" smtClean="0"/>
              <a:t> Routing Protocol</a:t>
            </a:r>
          </a:p>
          <a:p>
            <a:pPr algn="just">
              <a:buFont typeface="Wingdings" pitchFamily="2" charset="2"/>
              <a:buChar char="Ø"/>
            </a:pPr>
            <a:r>
              <a:rPr lang="en-US" dirty="0" smtClean="0"/>
              <a:t>Asynchronous Slot Allocation Strategies</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pt-BR" b="1" dirty="0" smtClean="0">
                <a:solidFill>
                  <a:srgbClr val="FF0000"/>
                </a:solidFill>
              </a:rPr>
              <a:t>QoS Extensions to AODV Protocol</a:t>
            </a:r>
            <a:endParaRPr lang="en-US" b="1" dirty="0">
              <a:solidFill>
                <a:srgbClr val="FF0000"/>
              </a:solidFill>
            </a:endParaRPr>
          </a:p>
        </p:txBody>
      </p:sp>
      <p:sp>
        <p:nvSpPr>
          <p:cNvPr id="3" name="Content Placeholder 2"/>
          <p:cNvSpPr>
            <a:spLocks noGrp="1"/>
          </p:cNvSpPr>
          <p:nvPr>
            <p:ph idx="1"/>
          </p:nvPr>
        </p:nvSpPr>
        <p:spPr/>
        <p:txBody>
          <a:bodyPr>
            <a:normAutofit fontScale="85000" lnSpcReduction="20000"/>
          </a:bodyPr>
          <a:lstStyle/>
          <a:p>
            <a:pPr algn="just"/>
            <a:r>
              <a:rPr lang="en-US" dirty="0" smtClean="0">
                <a:solidFill>
                  <a:srgbClr val="FF0000"/>
                </a:solidFill>
              </a:rPr>
              <a:t>Several modifications have been carried out for the routing table structure and </a:t>
            </a:r>
            <a:r>
              <a:rPr lang="en-US" dirty="0" err="1" smtClean="0">
                <a:solidFill>
                  <a:srgbClr val="FF0000"/>
                </a:solidFill>
              </a:rPr>
              <a:t>RouteRequest</a:t>
            </a:r>
            <a:r>
              <a:rPr lang="en-US" dirty="0" smtClean="0">
                <a:solidFill>
                  <a:srgbClr val="FF0000"/>
                </a:solidFill>
              </a:rPr>
              <a:t> and </a:t>
            </a:r>
            <a:r>
              <a:rPr lang="en-US" dirty="0" err="1" smtClean="0">
                <a:solidFill>
                  <a:srgbClr val="FF0000"/>
                </a:solidFill>
              </a:rPr>
              <a:t>RouteReply</a:t>
            </a:r>
            <a:r>
              <a:rPr lang="en-US" dirty="0" smtClean="0">
                <a:solidFill>
                  <a:srgbClr val="FF0000"/>
                </a:solidFill>
              </a:rPr>
              <a:t> messages in order to support </a:t>
            </a:r>
            <a:r>
              <a:rPr lang="en-US" dirty="0" err="1" smtClean="0">
                <a:solidFill>
                  <a:srgbClr val="FF0000"/>
                </a:solidFill>
              </a:rPr>
              <a:t>QoS</a:t>
            </a:r>
            <a:r>
              <a:rPr lang="en-US" dirty="0" smtClean="0">
                <a:solidFill>
                  <a:srgbClr val="FF0000"/>
                </a:solidFill>
              </a:rPr>
              <a:t> routing</a:t>
            </a:r>
            <a:r>
              <a:rPr lang="en-US" dirty="0" smtClean="0"/>
              <a:t>. </a:t>
            </a:r>
          </a:p>
          <a:p>
            <a:pPr algn="just"/>
            <a:r>
              <a:rPr lang="en-US" dirty="0" smtClean="0"/>
              <a:t>Each routing table entry corresponds to a different destination node.</a:t>
            </a:r>
          </a:p>
          <a:p>
            <a:pPr algn="just"/>
            <a:r>
              <a:rPr lang="en-US" b="1" dirty="0" smtClean="0">
                <a:solidFill>
                  <a:srgbClr val="FF0000"/>
                </a:solidFill>
              </a:rPr>
              <a:t>The following fields are appended to each routing table entry:</a:t>
            </a:r>
          </a:p>
          <a:p>
            <a:pPr algn="just">
              <a:buFont typeface="Wingdings" pitchFamily="2" charset="2"/>
              <a:buChar char="Ø"/>
            </a:pPr>
            <a:r>
              <a:rPr lang="en-US" b="1" dirty="0" smtClean="0">
                <a:solidFill>
                  <a:srgbClr val="FF0000"/>
                </a:solidFill>
              </a:rPr>
              <a:t>Maximum delay</a:t>
            </a:r>
          </a:p>
          <a:p>
            <a:pPr algn="just">
              <a:buFont typeface="Wingdings" pitchFamily="2" charset="2"/>
              <a:buChar char="Ø"/>
            </a:pPr>
            <a:r>
              <a:rPr lang="en-US" b="1" dirty="0" smtClean="0">
                <a:solidFill>
                  <a:srgbClr val="FF0000"/>
                </a:solidFill>
              </a:rPr>
              <a:t>Minimum available bandwidth</a:t>
            </a:r>
          </a:p>
          <a:p>
            <a:pPr algn="just">
              <a:buFont typeface="Wingdings" pitchFamily="2" charset="2"/>
              <a:buChar char="Ø"/>
            </a:pPr>
            <a:r>
              <a:rPr lang="en-US" b="1" dirty="0" smtClean="0">
                <a:solidFill>
                  <a:srgbClr val="FF0000"/>
                </a:solidFill>
              </a:rPr>
              <a:t>List of sources requesting delay guarantees</a:t>
            </a:r>
          </a:p>
          <a:p>
            <a:pPr algn="just">
              <a:buFont typeface="Wingdings" pitchFamily="2" charset="2"/>
              <a:buChar char="Ø"/>
            </a:pPr>
            <a:r>
              <a:rPr lang="en-US" b="1" dirty="0" smtClean="0">
                <a:solidFill>
                  <a:srgbClr val="FF0000"/>
                </a:solidFill>
              </a:rPr>
              <a:t>List of sources requesting bandwidth guarantees</a:t>
            </a:r>
            <a:endParaRPr lang="en-US" b="1" dirty="0">
              <a:solidFill>
                <a:srgbClr val="FF00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Maximum Delay Extension Field</a:t>
            </a:r>
            <a:endParaRPr lang="en-US" dirty="0"/>
          </a:p>
        </p:txBody>
      </p:sp>
      <p:pic>
        <p:nvPicPr>
          <p:cNvPr id="1026" name="Picture 2"/>
          <p:cNvPicPr>
            <a:picLocks noGrp="1" noChangeAspect="1" noChangeArrowheads="1"/>
          </p:cNvPicPr>
          <p:nvPr>
            <p:ph idx="1"/>
          </p:nvPr>
        </p:nvPicPr>
        <p:blipFill>
          <a:blip r:embed="rId2" cstate="print"/>
          <a:srcRect l="26110" t="39670" r="24905" b="16766"/>
          <a:stretch>
            <a:fillRect/>
          </a:stretch>
        </p:blipFill>
        <p:spPr bwMode="auto">
          <a:xfrm>
            <a:off x="0" y="1295400"/>
            <a:ext cx="9144000"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Minimum Bandwidth Extension Field</a:t>
            </a:r>
            <a:endParaRPr lang="en-US" dirty="0"/>
          </a:p>
        </p:txBody>
      </p:sp>
      <p:pic>
        <p:nvPicPr>
          <p:cNvPr id="2050" name="Picture 2"/>
          <p:cNvPicPr>
            <a:picLocks noGrp="1" noChangeAspect="1" noChangeArrowheads="1"/>
          </p:cNvPicPr>
          <p:nvPr>
            <p:ph idx="1"/>
          </p:nvPr>
        </p:nvPicPr>
        <p:blipFill>
          <a:blip r:embed="rId2" cstate="print"/>
          <a:srcRect l="26214" t="33672" r="24198" b="17503"/>
          <a:stretch>
            <a:fillRect/>
          </a:stretch>
        </p:blipFill>
        <p:spPr bwMode="auto">
          <a:xfrm>
            <a:off x="0" y="1295399"/>
            <a:ext cx="9144000" cy="506185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List of Sources Requesting </a:t>
            </a:r>
            <a:r>
              <a:rPr lang="en-US" b="1" dirty="0" err="1" smtClean="0"/>
              <a:t>QoS</a:t>
            </a:r>
            <a:r>
              <a:rPr lang="en-US" b="1" dirty="0" smtClean="0"/>
              <a:t> Guarantees</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solidFill>
                  <a:srgbClr val="FF0000"/>
                </a:solidFill>
              </a:rPr>
              <a:t>A </a:t>
            </a:r>
            <a:r>
              <a:rPr lang="en-US" dirty="0" err="1" smtClean="0">
                <a:solidFill>
                  <a:srgbClr val="FF0000"/>
                </a:solidFill>
              </a:rPr>
              <a:t>QoSLost</a:t>
            </a:r>
            <a:r>
              <a:rPr lang="en-US" dirty="0" smtClean="0">
                <a:solidFill>
                  <a:srgbClr val="FF0000"/>
                </a:solidFill>
              </a:rPr>
              <a:t> message is generated when an intermediate node experiences an increase in node traversal time or a decrease in the link capacity. </a:t>
            </a:r>
          </a:p>
          <a:p>
            <a:pPr algn="just"/>
            <a:r>
              <a:rPr lang="en-US" dirty="0" smtClean="0">
                <a:solidFill>
                  <a:srgbClr val="FF0000"/>
                </a:solidFill>
              </a:rPr>
              <a:t>The </a:t>
            </a:r>
            <a:r>
              <a:rPr lang="en-US" dirty="0" err="1" smtClean="0">
                <a:solidFill>
                  <a:srgbClr val="FF0000"/>
                </a:solidFill>
              </a:rPr>
              <a:t>QoSLost</a:t>
            </a:r>
            <a:r>
              <a:rPr lang="en-US" dirty="0" smtClean="0">
                <a:solidFill>
                  <a:srgbClr val="FF0000"/>
                </a:solidFill>
              </a:rPr>
              <a:t> message is forwarded to all sources potentially affected by the change</a:t>
            </a:r>
            <a:r>
              <a:rPr lang="en-US" dirty="0" smtClean="0"/>
              <a:t> in the </a:t>
            </a:r>
            <a:r>
              <a:rPr lang="en-US" dirty="0" err="1" smtClean="0"/>
              <a:t>QoS</a:t>
            </a:r>
            <a:r>
              <a:rPr lang="en-US" dirty="0" smtClean="0"/>
              <a:t> parameter.</a:t>
            </a:r>
          </a:p>
          <a:p>
            <a:pPr algn="just"/>
            <a:r>
              <a:rPr lang="en-US" dirty="0" smtClean="0"/>
              <a:t>These are the sources to which </a:t>
            </a:r>
            <a:r>
              <a:rPr lang="en-US" dirty="0" err="1" smtClean="0"/>
              <a:t>RouteReplys</a:t>
            </a:r>
            <a:r>
              <a:rPr lang="en-US" dirty="0" smtClean="0"/>
              <a:t> with </a:t>
            </a:r>
            <a:r>
              <a:rPr lang="en-US" dirty="0" err="1" smtClean="0"/>
              <a:t>QoS</a:t>
            </a:r>
            <a:r>
              <a:rPr lang="en-US" dirty="0" smtClean="0"/>
              <a:t> extension have been forwarded by the node earlier.</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Advantages and Disadvantages</a:t>
            </a:r>
            <a:endParaRPr lang="en-US" dirty="0"/>
          </a:p>
        </p:txBody>
      </p:sp>
      <p:sp>
        <p:nvSpPr>
          <p:cNvPr id="3" name="Content Placeholder 2"/>
          <p:cNvSpPr>
            <a:spLocks noGrp="1"/>
          </p:cNvSpPr>
          <p:nvPr>
            <p:ph idx="1"/>
          </p:nvPr>
        </p:nvSpPr>
        <p:spPr/>
        <p:txBody>
          <a:bodyPr>
            <a:noAutofit/>
          </a:bodyPr>
          <a:lstStyle/>
          <a:p>
            <a:pPr algn="just">
              <a:buFont typeface="Wingdings" pitchFamily="2" charset="2"/>
              <a:buChar char="Ø"/>
            </a:pPr>
            <a:r>
              <a:rPr lang="en-US" sz="2200" b="1" dirty="0" smtClean="0">
                <a:solidFill>
                  <a:srgbClr val="FF0000"/>
                </a:solidFill>
              </a:rPr>
              <a:t>Advantages</a:t>
            </a:r>
          </a:p>
          <a:p>
            <a:pPr algn="just"/>
            <a:r>
              <a:rPr lang="en-US" sz="2200" dirty="0" smtClean="0"/>
              <a:t>The advantage of </a:t>
            </a:r>
            <a:r>
              <a:rPr lang="en-US" sz="2200" dirty="0" err="1" smtClean="0"/>
              <a:t>QoS</a:t>
            </a:r>
            <a:r>
              <a:rPr lang="en-US" sz="2200" dirty="0" smtClean="0"/>
              <a:t> AODV protocol is the </a:t>
            </a:r>
            <a:r>
              <a:rPr lang="en-US" sz="2200" dirty="0" smtClean="0">
                <a:solidFill>
                  <a:srgbClr val="FF0000"/>
                </a:solidFill>
              </a:rPr>
              <a:t>simplicity of extension of the AODV protocol that can potentially enable </a:t>
            </a:r>
            <a:r>
              <a:rPr lang="en-US" sz="2200" dirty="0" err="1" smtClean="0">
                <a:solidFill>
                  <a:srgbClr val="FF0000"/>
                </a:solidFill>
              </a:rPr>
              <a:t>QoS</a:t>
            </a:r>
            <a:r>
              <a:rPr lang="en-US" sz="2200" dirty="0" smtClean="0">
                <a:solidFill>
                  <a:srgbClr val="FF0000"/>
                </a:solidFill>
              </a:rPr>
              <a:t> provisioning</a:t>
            </a:r>
            <a:r>
              <a:rPr lang="en-US" sz="2200" dirty="0" smtClean="0"/>
              <a:t>. </a:t>
            </a:r>
          </a:p>
          <a:p>
            <a:pPr algn="just">
              <a:buFont typeface="Wingdings" pitchFamily="2" charset="2"/>
              <a:buChar char="Ø"/>
            </a:pPr>
            <a:r>
              <a:rPr lang="en-US" sz="2200" b="1" dirty="0" smtClean="0">
                <a:solidFill>
                  <a:srgbClr val="FF0000"/>
                </a:solidFill>
              </a:rPr>
              <a:t>Disadvantages</a:t>
            </a:r>
          </a:p>
          <a:p>
            <a:pPr algn="just"/>
            <a:r>
              <a:rPr lang="en-US" sz="2200" dirty="0" smtClean="0"/>
              <a:t>As </a:t>
            </a:r>
            <a:r>
              <a:rPr lang="en-US" sz="2200" dirty="0" smtClean="0">
                <a:solidFill>
                  <a:srgbClr val="FF0000"/>
                </a:solidFill>
              </a:rPr>
              <a:t>no resources are reserved along the path </a:t>
            </a:r>
            <a:r>
              <a:rPr lang="en-US" sz="2200" dirty="0" smtClean="0"/>
              <a:t>from the source to the destination, this protocol is </a:t>
            </a:r>
            <a:r>
              <a:rPr lang="en-US" sz="2200" dirty="0" smtClean="0">
                <a:solidFill>
                  <a:srgbClr val="FF0000"/>
                </a:solidFill>
              </a:rPr>
              <a:t>not suitable for applications that require hard </a:t>
            </a:r>
            <a:r>
              <a:rPr lang="en-US" sz="2200" dirty="0" err="1" smtClean="0">
                <a:solidFill>
                  <a:srgbClr val="FF0000"/>
                </a:solidFill>
              </a:rPr>
              <a:t>QoS</a:t>
            </a:r>
            <a:r>
              <a:rPr lang="en-US" sz="2200" dirty="0" smtClean="0">
                <a:solidFill>
                  <a:srgbClr val="FF0000"/>
                </a:solidFill>
              </a:rPr>
              <a:t> guarantees. </a:t>
            </a:r>
          </a:p>
          <a:p>
            <a:pPr algn="just"/>
            <a:r>
              <a:rPr lang="en-US" sz="2200" dirty="0" smtClean="0"/>
              <a:t>Further, node traversal time is only the processing time for the packet, so </a:t>
            </a:r>
            <a:r>
              <a:rPr lang="en-US" sz="2200" dirty="0" smtClean="0">
                <a:solidFill>
                  <a:srgbClr val="FF0000"/>
                </a:solidFill>
              </a:rPr>
              <a:t>the major part of the delay at a node is contributed by packet queuing and contention at the MAC layer not the packet processing time</a:t>
            </a:r>
            <a:r>
              <a:rPr lang="en-US" sz="2200" dirty="0" smtClean="0"/>
              <a: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Bandwidth Routing Protocol</a:t>
            </a:r>
            <a:endParaRPr lang="en-US" dirty="0"/>
          </a:p>
        </p:txBody>
      </p:sp>
      <p:sp>
        <p:nvSpPr>
          <p:cNvPr id="3" name="Content Placeholder 2"/>
          <p:cNvSpPr>
            <a:spLocks noGrp="1"/>
          </p:cNvSpPr>
          <p:nvPr>
            <p:ph idx="1"/>
          </p:nvPr>
        </p:nvSpPr>
        <p:spPr/>
        <p:txBody>
          <a:bodyPr>
            <a:normAutofit/>
          </a:bodyPr>
          <a:lstStyle/>
          <a:p>
            <a:pPr algn="just"/>
            <a:r>
              <a:rPr lang="en-US" dirty="0" smtClean="0"/>
              <a:t>The bandwidth routing (BR) </a:t>
            </a:r>
            <a:r>
              <a:rPr lang="en-US" dirty="0" smtClean="0"/>
              <a:t>protocol </a:t>
            </a:r>
            <a:r>
              <a:rPr lang="en-US" dirty="0" smtClean="0"/>
              <a:t>consists of an end-to-end path </a:t>
            </a:r>
            <a:r>
              <a:rPr lang="en-US" dirty="0" smtClean="0"/>
              <a:t>bandwidth calculation </a:t>
            </a:r>
            <a:r>
              <a:rPr lang="en-US" dirty="0" smtClean="0"/>
              <a:t>algorithm to inform the source node of the available bandwidth to </a:t>
            </a:r>
            <a:r>
              <a:rPr lang="en-US" dirty="0" smtClean="0"/>
              <a:t>any destination </a:t>
            </a:r>
            <a:r>
              <a:rPr lang="en-US" dirty="0" smtClean="0"/>
              <a:t>in the ad hoc network, a bandwidth reservation algorithm to reserve </a:t>
            </a:r>
            <a:r>
              <a:rPr lang="en-US" dirty="0" smtClean="0"/>
              <a:t>a sufficient </a:t>
            </a:r>
            <a:r>
              <a:rPr lang="en-US" dirty="0" smtClean="0"/>
              <a:t>number of free slots for the </a:t>
            </a:r>
            <a:r>
              <a:rPr lang="en-US" dirty="0" err="1" smtClean="0"/>
              <a:t>QoS</a:t>
            </a:r>
            <a:r>
              <a:rPr lang="en-US" dirty="0" smtClean="0"/>
              <a:t> flow, and a standby routing algorithm </a:t>
            </a:r>
            <a:r>
              <a:rPr lang="en-US" dirty="0" smtClean="0"/>
              <a:t>to reestablish </a:t>
            </a:r>
            <a:r>
              <a:rPr lang="en-US" dirty="0" smtClean="0"/>
              <a:t>the </a:t>
            </a:r>
            <a:r>
              <a:rPr lang="en-US" dirty="0" err="1" smtClean="0"/>
              <a:t>QoS</a:t>
            </a:r>
            <a:r>
              <a:rPr lang="en-US" dirty="0" smtClean="0"/>
              <a:t> flow in case of path </a:t>
            </a:r>
            <a:r>
              <a:rPr lang="en-US" dirty="0" smtClean="0"/>
              <a:t>breaks.</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Bandwidth Routing Protocol</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The goal of the bandwidth routing algorithm is to find a shortest path satisfying the bandwidth requirement</a:t>
            </a:r>
            <a:r>
              <a:rPr lang="en-US" dirty="0" smtClean="0"/>
              <a:t>.</a:t>
            </a:r>
          </a:p>
          <a:p>
            <a:pPr algn="just"/>
            <a:r>
              <a:rPr lang="en-US" dirty="0" smtClean="0"/>
              <a:t>O</a:t>
            </a:r>
            <a:r>
              <a:rPr lang="en-US" dirty="0" smtClean="0"/>
              <a:t>nly </a:t>
            </a:r>
            <a:r>
              <a:rPr lang="en-US" dirty="0" smtClean="0"/>
              <a:t>bandwidth is considered to be the </a:t>
            </a:r>
            <a:r>
              <a:rPr lang="en-US" dirty="0" err="1" smtClean="0"/>
              <a:t>QoS</a:t>
            </a:r>
            <a:r>
              <a:rPr lang="en-US" dirty="0" smtClean="0"/>
              <a:t> parameter</a:t>
            </a:r>
            <a:r>
              <a:rPr lang="en-US" dirty="0" smtClean="0"/>
              <a:t>.</a:t>
            </a:r>
          </a:p>
          <a:p>
            <a:pPr algn="just"/>
            <a:r>
              <a:rPr lang="en-US" dirty="0" smtClean="0"/>
              <a:t>In TDMA-based networks</a:t>
            </a:r>
            <a:r>
              <a:rPr lang="en-US" dirty="0" smtClean="0"/>
              <a:t>, bandwidth is measured in terms of the number of free slots available </a:t>
            </a:r>
            <a:r>
              <a:rPr lang="en-US" dirty="0" smtClean="0"/>
              <a:t>at a </a:t>
            </a:r>
            <a:r>
              <a:rPr lang="en-US" dirty="0" smtClean="0"/>
              <a:t>node</a:t>
            </a:r>
            <a:r>
              <a:rPr lang="en-US" dirty="0" smtClean="0"/>
              <a:t>.</a:t>
            </a:r>
          </a:p>
          <a:p>
            <a:pPr algn="just"/>
            <a:r>
              <a:rPr lang="en-US" dirty="0" smtClean="0"/>
              <a:t>Each frame is divided into two </a:t>
            </a:r>
            <a:r>
              <a:rPr lang="en-US" dirty="0" smtClean="0"/>
              <a:t>phases, namely</a:t>
            </a:r>
            <a:r>
              <a:rPr lang="en-US" dirty="0" smtClean="0"/>
              <a:t>, the control phase and the data phase</a:t>
            </a:r>
            <a:r>
              <a:rPr lang="en-US" dirty="0" smtClean="0"/>
              <a:t>.</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Bandwidth Routing Protocol</a:t>
            </a:r>
            <a:endParaRPr lang="en-US" dirty="0"/>
          </a:p>
        </p:txBody>
      </p:sp>
      <p:sp>
        <p:nvSpPr>
          <p:cNvPr id="3" name="Content Placeholder 2"/>
          <p:cNvSpPr>
            <a:spLocks noGrp="1"/>
          </p:cNvSpPr>
          <p:nvPr>
            <p:ph idx="1"/>
          </p:nvPr>
        </p:nvSpPr>
        <p:spPr/>
        <p:txBody>
          <a:bodyPr>
            <a:noAutofit/>
          </a:bodyPr>
          <a:lstStyle/>
          <a:p>
            <a:pPr algn="just"/>
            <a:r>
              <a:rPr lang="en-US" sz="2400" dirty="0" smtClean="0"/>
              <a:t>The control phase is used to </a:t>
            </a:r>
            <a:r>
              <a:rPr lang="en-US" sz="2400" dirty="0" smtClean="0"/>
              <a:t>perform the </a:t>
            </a:r>
            <a:r>
              <a:rPr lang="en-US" sz="2400" dirty="0" smtClean="0"/>
              <a:t>control functions such as slot and frame synchronization, virtual circuit (</a:t>
            </a:r>
            <a:r>
              <a:rPr lang="en-US" sz="2400" dirty="0" smtClean="0"/>
              <a:t>VC) setup</a:t>
            </a:r>
            <a:r>
              <a:rPr lang="en-US" sz="2400" dirty="0" smtClean="0"/>
              <a:t>, and routing. </a:t>
            </a:r>
            <a:endParaRPr lang="en-US" sz="2400" dirty="0" smtClean="0"/>
          </a:p>
          <a:p>
            <a:pPr algn="just"/>
            <a:r>
              <a:rPr lang="en-US" sz="2400" dirty="0" smtClean="0"/>
              <a:t>For </a:t>
            </a:r>
            <a:r>
              <a:rPr lang="en-US" sz="2400" dirty="0" smtClean="0"/>
              <a:t>each node, a slot is assigned in the control phase for it to broadcast </a:t>
            </a:r>
            <a:r>
              <a:rPr lang="en-US" sz="2400" dirty="0" smtClean="0"/>
              <a:t>its routing </a:t>
            </a:r>
            <a:r>
              <a:rPr lang="en-US" sz="2400" dirty="0" smtClean="0"/>
              <a:t>information and slot requirements. </a:t>
            </a:r>
            <a:endParaRPr lang="en-US" sz="2400" dirty="0" smtClean="0"/>
          </a:p>
          <a:p>
            <a:pPr algn="just"/>
            <a:r>
              <a:rPr lang="en-US" sz="2400" dirty="0" smtClean="0"/>
              <a:t>At </a:t>
            </a:r>
            <a:r>
              <a:rPr lang="en-US" sz="2400" dirty="0" smtClean="0"/>
              <a:t>the end of the control phase, </a:t>
            </a:r>
            <a:r>
              <a:rPr lang="en-US" sz="2400" dirty="0" smtClean="0"/>
              <a:t>each node </a:t>
            </a:r>
            <a:r>
              <a:rPr lang="en-US" sz="2400" dirty="0" smtClean="0"/>
              <a:t>knows about the channel reservations made by its neighbors</a:t>
            </a:r>
            <a:r>
              <a:rPr lang="en-US" sz="2400" dirty="0" smtClean="0"/>
              <a:t>.</a:t>
            </a:r>
          </a:p>
          <a:p>
            <a:pPr algn="just"/>
            <a:r>
              <a:rPr lang="en-US" sz="2400" dirty="0" smtClean="0"/>
              <a:t>The data phase is used for transmission/reception of data packets</a:t>
            </a:r>
            <a:r>
              <a:rPr lang="en-US" sz="2400" dirty="0" smtClean="0"/>
              <a:t>.</a:t>
            </a:r>
          </a:p>
          <a:p>
            <a:pPr algn="just"/>
            <a:r>
              <a:rPr lang="en-US" sz="2400" dirty="0" smtClean="0"/>
              <a:t>The BR protocol assumes a half-duplex CDMA over-TDMA system in which only one packet can be transmitted in a given slot</a:t>
            </a:r>
            <a:r>
              <a:rPr lang="en-US" sz="2400" dirty="0" smtClean="0"/>
              <a:t>.</a:t>
            </a:r>
            <a:endParaRPr lang="en-US" sz="2400"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Bandwidth </a:t>
            </a:r>
            <a:r>
              <a:rPr lang="en-US" b="1" dirty="0" smtClean="0"/>
              <a:t>Calculation</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Since </a:t>
            </a:r>
            <a:r>
              <a:rPr lang="en-US" dirty="0" smtClean="0"/>
              <a:t>the network is multi-hop in nature, the free slots recorded at each node </a:t>
            </a:r>
            <a:r>
              <a:rPr lang="en-US" dirty="0" smtClean="0"/>
              <a:t>may be </a:t>
            </a:r>
            <a:r>
              <a:rPr lang="en-US" dirty="0" smtClean="0"/>
              <a:t>different</a:t>
            </a:r>
            <a:r>
              <a:rPr lang="en-US" dirty="0" smtClean="0"/>
              <a:t>.</a:t>
            </a:r>
          </a:p>
          <a:p>
            <a:pPr algn="just"/>
            <a:r>
              <a:rPr lang="en-US" dirty="0" smtClean="0">
                <a:solidFill>
                  <a:srgbClr val="FF0000"/>
                </a:solidFill>
              </a:rPr>
              <a:t>The </a:t>
            </a:r>
            <a:r>
              <a:rPr lang="en-US" dirty="0" smtClean="0">
                <a:solidFill>
                  <a:srgbClr val="FF0000"/>
                </a:solidFill>
              </a:rPr>
              <a:t>set of common free slots between two adjacent nodes </a:t>
            </a:r>
            <a:r>
              <a:rPr lang="en-US" dirty="0" smtClean="0">
                <a:solidFill>
                  <a:srgbClr val="FF0000"/>
                </a:solidFill>
              </a:rPr>
              <a:t>denotes the </a:t>
            </a:r>
            <a:r>
              <a:rPr lang="en-US" dirty="0" smtClean="0">
                <a:solidFill>
                  <a:srgbClr val="FF0000"/>
                </a:solidFill>
              </a:rPr>
              <a:t>link bandwidth between them</a:t>
            </a:r>
            <a:r>
              <a:rPr lang="en-US" dirty="0" smtClean="0">
                <a:solidFill>
                  <a:srgbClr val="FF0000"/>
                </a:solidFill>
              </a:rPr>
              <a:t>.</a:t>
            </a:r>
          </a:p>
          <a:p>
            <a:pPr algn="just"/>
            <a:r>
              <a:rPr lang="en-US" dirty="0" smtClean="0"/>
              <a:t>The </a:t>
            </a:r>
            <a:r>
              <a:rPr lang="en-US" dirty="0" smtClean="0"/>
              <a:t>path bandwidth between two nodes </a:t>
            </a:r>
            <a:r>
              <a:rPr lang="en-US" dirty="0" smtClean="0"/>
              <a:t>is the </a:t>
            </a:r>
            <a:r>
              <a:rPr lang="en-US" dirty="0" smtClean="0"/>
              <a:t>maximum bandwidth available in the path between </a:t>
            </a:r>
            <a:r>
              <a:rPr lang="en-US" dirty="0" smtClean="0"/>
              <a:t>them.</a:t>
            </a:r>
          </a:p>
          <a:p>
            <a:pPr algn="just"/>
            <a:r>
              <a:rPr lang="en-US" dirty="0" smtClean="0"/>
              <a:t>If </a:t>
            </a:r>
            <a:r>
              <a:rPr lang="en-US" dirty="0" smtClean="0"/>
              <a:t>the two </a:t>
            </a:r>
            <a:r>
              <a:rPr lang="en-US" dirty="0" smtClean="0"/>
              <a:t>nodes are </a:t>
            </a:r>
            <a:r>
              <a:rPr lang="en-US" dirty="0" smtClean="0"/>
              <a:t>adjacent, the path bandwidth between them equals their link bandwidth.</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srcRect l="19426" t="26938" r="19426"/>
          <a:stretch>
            <a:fillRect/>
          </a:stretch>
        </p:blipFill>
        <p:spPr bwMode="auto">
          <a:xfrm>
            <a:off x="1295400" y="0"/>
            <a:ext cx="6637411"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 Layer Solutions</a:t>
            </a:r>
            <a:endParaRPr lang="en-US" dirty="0"/>
          </a:p>
        </p:txBody>
      </p:sp>
      <p:sp>
        <p:nvSpPr>
          <p:cNvPr id="3" name="Content Placeholder 2"/>
          <p:cNvSpPr>
            <a:spLocks noGrp="1"/>
          </p:cNvSpPr>
          <p:nvPr>
            <p:ph idx="1"/>
          </p:nvPr>
        </p:nvSpPr>
        <p:spPr/>
        <p:txBody>
          <a:bodyPr/>
          <a:lstStyle/>
          <a:p>
            <a:pPr algn="just"/>
            <a:r>
              <a:rPr lang="en-US" dirty="0" smtClean="0"/>
              <a:t>The bandwidth reservation and real-time traffic support capability of MAC protocols can ensure reservation at the link level only, </a:t>
            </a:r>
            <a:r>
              <a:rPr lang="en-US" b="1" dirty="0" smtClean="0">
                <a:solidFill>
                  <a:srgbClr val="FF0000"/>
                </a:solidFill>
              </a:rPr>
              <a:t>the network layer support for ensuring end-to-end resource negotiation, reservation, and reconfiguration is very essential IN AWN</a:t>
            </a:r>
            <a:r>
              <a:rPr lang="en-US" dirty="0" smtClean="0"/>
              <a:t>.</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Bandwidth </a:t>
            </a:r>
            <a:r>
              <a:rPr lang="en-US" b="1" dirty="0" smtClean="0"/>
              <a:t>Calculation</a:t>
            </a:r>
            <a:endParaRPr lang="en-US" dirty="0"/>
          </a:p>
        </p:txBody>
      </p:sp>
      <p:sp>
        <p:nvSpPr>
          <p:cNvPr id="3" name="Content Placeholder 2"/>
          <p:cNvSpPr>
            <a:spLocks noGrp="1"/>
          </p:cNvSpPr>
          <p:nvPr>
            <p:ph idx="1"/>
          </p:nvPr>
        </p:nvSpPr>
        <p:spPr>
          <a:xfrm>
            <a:off x="0" y="1600200"/>
            <a:ext cx="9144000" cy="4525963"/>
          </a:xfrm>
        </p:spPr>
        <p:txBody>
          <a:bodyPr>
            <a:normAutofit lnSpcReduction="10000"/>
          </a:bodyPr>
          <a:lstStyle/>
          <a:p>
            <a:pPr algn="just"/>
            <a:r>
              <a:rPr lang="en-US" dirty="0" err="1" smtClean="0"/>
              <a:t>pathBW</a:t>
            </a:r>
            <a:r>
              <a:rPr lang="en-US" dirty="0" smtClean="0"/>
              <a:t>(S,A</a:t>
            </a:r>
            <a:r>
              <a:rPr lang="en-US" dirty="0" smtClean="0"/>
              <a:t>)</a:t>
            </a:r>
            <a:r>
              <a:rPr lang="en-US" dirty="0" smtClean="0"/>
              <a:t> = </a:t>
            </a:r>
            <a:r>
              <a:rPr lang="en-US" dirty="0" err="1" smtClean="0"/>
              <a:t>linkBW</a:t>
            </a:r>
            <a:r>
              <a:rPr lang="en-US" dirty="0" smtClean="0"/>
              <a:t>(A</a:t>
            </a:r>
            <a:r>
              <a:rPr lang="en-US" dirty="0" smtClean="0"/>
              <a:t>, S), which is four slots. The four slots are {2, 5, 6, 7</a:t>
            </a:r>
            <a:r>
              <a:rPr lang="en-US" dirty="0" smtClean="0"/>
              <a:t>}.</a:t>
            </a:r>
          </a:p>
          <a:p>
            <a:pPr algn="just"/>
            <a:r>
              <a:rPr lang="en-US" dirty="0" err="1" smtClean="0"/>
              <a:t>pathBW</a:t>
            </a:r>
            <a:r>
              <a:rPr lang="en-US" dirty="0" smtClean="0"/>
              <a:t>(S,B): Since </a:t>
            </a:r>
            <a:r>
              <a:rPr lang="en-US" dirty="0" err="1" smtClean="0"/>
              <a:t>pathBW</a:t>
            </a:r>
            <a:r>
              <a:rPr lang="en-US" dirty="0" smtClean="0"/>
              <a:t>(S,A) = </a:t>
            </a:r>
            <a:r>
              <a:rPr lang="en-US" dirty="0" err="1" smtClean="0"/>
              <a:t>linkBW</a:t>
            </a:r>
            <a:r>
              <a:rPr lang="en-US" dirty="0" smtClean="0"/>
              <a:t>(A,B) = {2, 5, 6, 7}, </a:t>
            </a:r>
            <a:r>
              <a:rPr lang="en-US" dirty="0" smtClean="0"/>
              <a:t>we  assign </a:t>
            </a:r>
            <a:r>
              <a:rPr lang="en-US" dirty="0" smtClean="0"/>
              <a:t>slots {6, 7} on link(S, A) and slots {2, 5} on link(A, B</a:t>
            </a:r>
            <a:r>
              <a:rPr lang="en-US" dirty="0" smtClean="0"/>
              <a:t>).</a:t>
            </a:r>
          </a:p>
          <a:p>
            <a:pPr algn="just"/>
            <a:r>
              <a:rPr lang="en-US" dirty="0" err="1" smtClean="0"/>
              <a:t>pathBW</a:t>
            </a:r>
            <a:r>
              <a:rPr lang="en-US" dirty="0" smtClean="0"/>
              <a:t>(S, C): since </a:t>
            </a:r>
            <a:r>
              <a:rPr lang="en-US" dirty="0" err="1" smtClean="0"/>
              <a:t>linkBW</a:t>
            </a:r>
            <a:r>
              <a:rPr lang="en-US" dirty="0" smtClean="0"/>
              <a:t>(B,C)={4,5,8}, we assign slot [4, 8] to link(B, C).</a:t>
            </a:r>
          </a:p>
          <a:p>
            <a:pPr algn="just"/>
            <a:r>
              <a:rPr lang="en-US" dirty="0" err="1" smtClean="0"/>
              <a:t>pathBW</a:t>
            </a:r>
            <a:r>
              <a:rPr lang="en-US" dirty="0" smtClean="0"/>
              <a:t>(S,D): Since BW(C,D)={3,5,8} we assign slot [3, 5] on link(C, D) to get two slots for </a:t>
            </a:r>
            <a:r>
              <a:rPr lang="en-US" dirty="0" err="1" smtClean="0"/>
              <a:t>pathBW</a:t>
            </a:r>
            <a:r>
              <a:rPr lang="en-US" dirty="0" smtClean="0"/>
              <a:t>(S,D</a:t>
            </a:r>
            <a:r>
              <a:rPr lang="en-US" dirty="0" smtClean="0"/>
              <a:t>).</a:t>
            </a:r>
          </a:p>
          <a:p>
            <a:pPr algn="just"/>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Slot Assignment</a:t>
            </a:r>
            <a:endParaRPr lang="en-US" dirty="0"/>
          </a:p>
        </p:txBody>
      </p:sp>
      <p:pic>
        <p:nvPicPr>
          <p:cNvPr id="2050" name="Picture 2"/>
          <p:cNvPicPr>
            <a:picLocks noGrp="1" noChangeAspect="1" noChangeArrowheads="1"/>
          </p:cNvPicPr>
          <p:nvPr>
            <p:ph idx="1"/>
          </p:nvPr>
        </p:nvPicPr>
        <p:blipFill>
          <a:blip r:embed="rId2" cstate="print"/>
          <a:srcRect l="25389" t="39551" r="24442" b="12452"/>
          <a:stretch>
            <a:fillRect/>
          </a:stretch>
        </p:blipFill>
        <p:spPr bwMode="auto">
          <a:xfrm>
            <a:off x="-1" y="1447800"/>
            <a:ext cx="9066441" cy="487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Standby Routing Mechanism</a:t>
            </a:r>
            <a:endParaRPr lang="en-US" dirty="0"/>
          </a:p>
        </p:txBody>
      </p:sp>
      <p:pic>
        <p:nvPicPr>
          <p:cNvPr id="3074" name="Picture 2"/>
          <p:cNvPicPr>
            <a:picLocks noGrp="1" noChangeAspect="1" noChangeArrowheads="1"/>
          </p:cNvPicPr>
          <p:nvPr>
            <p:ph idx="1"/>
          </p:nvPr>
        </p:nvPicPr>
        <p:blipFill>
          <a:blip r:embed="rId2" cstate="print"/>
          <a:srcRect l="25389" t="37040" r="25389" b="12452"/>
          <a:stretch>
            <a:fillRect/>
          </a:stretch>
        </p:blipFill>
        <p:spPr bwMode="auto">
          <a:xfrm>
            <a:off x="0" y="1295400"/>
            <a:ext cx="9113520" cy="5257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Advantages and Disadvantages</a:t>
            </a:r>
            <a:endParaRPr lang="en-US" dirty="0"/>
          </a:p>
        </p:txBody>
      </p:sp>
      <p:pic>
        <p:nvPicPr>
          <p:cNvPr id="4098" name="Picture 2"/>
          <p:cNvPicPr>
            <a:picLocks noGrp="1" noChangeAspect="1" noChangeArrowheads="1"/>
          </p:cNvPicPr>
          <p:nvPr>
            <p:ph idx="1"/>
          </p:nvPr>
        </p:nvPicPr>
        <p:blipFill>
          <a:blip r:embed="rId2" cstate="print"/>
          <a:srcRect l="26336" t="28622" r="24442" b="25921"/>
          <a:stretch>
            <a:fillRect/>
          </a:stretch>
        </p:blipFill>
        <p:spPr bwMode="auto">
          <a:xfrm>
            <a:off x="0" y="1524000"/>
            <a:ext cx="9098845" cy="472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On-Demand </a:t>
            </a:r>
            <a:r>
              <a:rPr lang="en-US" b="1" dirty="0" err="1" smtClean="0"/>
              <a:t>QoS</a:t>
            </a:r>
            <a:r>
              <a:rPr lang="en-US" b="1" dirty="0" smtClean="0"/>
              <a:t> Routing Protocol</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In OQR </a:t>
            </a:r>
            <a:r>
              <a:rPr lang="en-US" dirty="0" smtClean="0"/>
              <a:t>routing </a:t>
            </a:r>
            <a:r>
              <a:rPr lang="en-US" dirty="0" smtClean="0"/>
              <a:t>is on-demand </a:t>
            </a:r>
            <a:r>
              <a:rPr lang="en-US" dirty="0" smtClean="0"/>
              <a:t>in nature</a:t>
            </a:r>
            <a:r>
              <a:rPr lang="en-US" dirty="0" smtClean="0"/>
              <a:t>, so </a:t>
            </a:r>
            <a:r>
              <a:rPr lang="en-US" dirty="0" smtClean="0"/>
              <a:t>there is no need to exchange control information </a:t>
            </a:r>
            <a:r>
              <a:rPr lang="en-US" dirty="0" smtClean="0"/>
              <a:t>periodically and </a:t>
            </a:r>
            <a:r>
              <a:rPr lang="en-US" dirty="0" smtClean="0"/>
              <a:t>maintain routing tables at each node</a:t>
            </a:r>
            <a:r>
              <a:rPr lang="en-US" dirty="0" smtClean="0"/>
              <a:t>.</a:t>
            </a:r>
          </a:p>
          <a:p>
            <a:pPr algn="just"/>
            <a:r>
              <a:rPr lang="en-US" dirty="0" smtClean="0"/>
              <a:t>OQR similar </a:t>
            </a:r>
            <a:r>
              <a:rPr lang="en-US" dirty="0" smtClean="0"/>
              <a:t>to the bandwidth routing (</a:t>
            </a:r>
            <a:r>
              <a:rPr lang="en-US" dirty="0" smtClean="0"/>
              <a:t>BR) protocol</a:t>
            </a:r>
            <a:r>
              <a:rPr lang="en-US" dirty="0" smtClean="0"/>
              <a:t>, the network is time-slotted and bandwidth is the key </a:t>
            </a:r>
            <a:r>
              <a:rPr lang="en-US" dirty="0" err="1" smtClean="0"/>
              <a:t>QoS</a:t>
            </a:r>
            <a:r>
              <a:rPr lang="en-US" dirty="0" smtClean="0"/>
              <a:t> parameter.</a:t>
            </a:r>
          </a:p>
          <a:p>
            <a:pPr algn="just"/>
            <a:r>
              <a:rPr lang="en-US" dirty="0" smtClean="0"/>
              <a:t>The path bandwidth calculation algorithm proposed in BR is used to measure </a:t>
            </a:r>
            <a:r>
              <a:rPr lang="en-US" dirty="0" smtClean="0"/>
              <a:t>the available </a:t>
            </a:r>
            <a:r>
              <a:rPr lang="en-US" dirty="0" smtClean="0"/>
              <a:t>end-to-end bandwidth.</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Route Discovery</a:t>
            </a:r>
            <a:endParaRPr lang="en-US" dirty="0"/>
          </a:p>
        </p:txBody>
      </p:sp>
      <p:pic>
        <p:nvPicPr>
          <p:cNvPr id="5122" name="Picture 2"/>
          <p:cNvPicPr>
            <a:picLocks noGrp="1" noChangeAspect="1" noChangeArrowheads="1"/>
          </p:cNvPicPr>
          <p:nvPr>
            <p:ph idx="1"/>
          </p:nvPr>
        </p:nvPicPr>
        <p:blipFill>
          <a:blip r:embed="rId2" cstate="print"/>
          <a:srcRect l="27175" t="38723" r="26084" b="20774"/>
          <a:stretch>
            <a:fillRect/>
          </a:stretch>
        </p:blipFill>
        <p:spPr bwMode="auto">
          <a:xfrm>
            <a:off x="0" y="1295399"/>
            <a:ext cx="9144000" cy="4454769"/>
          </a:xfrm>
          <a:prstGeom prst="rect">
            <a:avLst/>
          </a:prstGeom>
          <a:noFill/>
          <a:ln w="9525">
            <a:noFill/>
            <a:miter lim="800000"/>
            <a:headEnd/>
            <a:tailEnd/>
          </a:ln>
        </p:spPr>
      </p:pic>
      <p:sp>
        <p:nvSpPr>
          <p:cNvPr id="5" name="TextBox 4"/>
          <p:cNvSpPr txBox="1"/>
          <p:nvPr/>
        </p:nvSpPr>
        <p:spPr>
          <a:xfrm>
            <a:off x="1295400" y="6019800"/>
            <a:ext cx="5867400" cy="523220"/>
          </a:xfrm>
          <a:prstGeom prst="rect">
            <a:avLst/>
          </a:prstGeom>
          <a:noFill/>
        </p:spPr>
        <p:txBody>
          <a:bodyPr wrap="square" rtlCol="0">
            <a:spAutoFit/>
          </a:bodyPr>
          <a:lstStyle/>
          <a:p>
            <a:r>
              <a:rPr lang="en-US" sz="2800" b="1" dirty="0" smtClean="0">
                <a:solidFill>
                  <a:srgbClr val="FF0000"/>
                </a:solidFill>
              </a:rPr>
              <a:t>QRREQ=</a:t>
            </a:r>
            <a:r>
              <a:rPr lang="en-US" sz="2800" b="1" dirty="0" err="1" smtClean="0">
                <a:solidFill>
                  <a:srgbClr val="FF0000"/>
                </a:solidFill>
              </a:rPr>
              <a:t>QoS</a:t>
            </a:r>
            <a:r>
              <a:rPr lang="en-US" sz="2800" b="1" dirty="0" smtClean="0">
                <a:solidFill>
                  <a:srgbClr val="FF0000"/>
                </a:solidFill>
              </a:rPr>
              <a:t> Route Request</a:t>
            </a:r>
            <a:endParaRPr lang="en-US" sz="2800" b="1" dirty="0">
              <a:solidFill>
                <a:srgbClr val="FF0000"/>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Bandwidth Reservation</a:t>
            </a:r>
            <a:endParaRPr lang="en-US" dirty="0"/>
          </a:p>
        </p:txBody>
      </p:sp>
      <p:pic>
        <p:nvPicPr>
          <p:cNvPr id="6146" name="Picture 2"/>
          <p:cNvPicPr>
            <a:picLocks noGrp="1" noChangeAspect="1" noChangeArrowheads="1"/>
          </p:cNvPicPr>
          <p:nvPr>
            <p:ph idx="1"/>
          </p:nvPr>
        </p:nvPicPr>
        <p:blipFill>
          <a:blip r:embed="rId2" cstate="print"/>
          <a:srcRect l="27282" t="35356" r="24442" b="24237"/>
          <a:stretch>
            <a:fillRect/>
          </a:stretch>
        </p:blipFill>
        <p:spPr bwMode="auto">
          <a:xfrm>
            <a:off x="0" y="1295400"/>
            <a:ext cx="9067800" cy="426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Reservation Failure</a:t>
            </a:r>
            <a:endParaRPr lang="en-US" dirty="0"/>
          </a:p>
        </p:txBody>
      </p:sp>
      <p:pic>
        <p:nvPicPr>
          <p:cNvPr id="7170" name="Picture 2"/>
          <p:cNvPicPr>
            <a:picLocks noGrp="1" noChangeAspect="1" noChangeArrowheads="1"/>
          </p:cNvPicPr>
          <p:nvPr>
            <p:ph idx="1"/>
          </p:nvPr>
        </p:nvPicPr>
        <p:blipFill>
          <a:blip r:embed="rId2" cstate="print"/>
          <a:srcRect l="28229" t="35356" r="24442" b="25921"/>
          <a:stretch>
            <a:fillRect/>
          </a:stretch>
        </p:blipFill>
        <p:spPr bwMode="auto">
          <a:xfrm>
            <a:off x="0" y="1600200"/>
            <a:ext cx="9110870" cy="4191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Route Maintenance</a:t>
            </a:r>
            <a:endParaRPr lang="en-US" dirty="0"/>
          </a:p>
        </p:txBody>
      </p:sp>
      <p:pic>
        <p:nvPicPr>
          <p:cNvPr id="8194" name="Picture 2"/>
          <p:cNvPicPr>
            <a:picLocks noGrp="1" noChangeAspect="1" noChangeArrowheads="1"/>
          </p:cNvPicPr>
          <p:nvPr>
            <p:ph idx="1"/>
          </p:nvPr>
        </p:nvPicPr>
        <p:blipFill>
          <a:blip r:embed="rId2" cstate="print"/>
          <a:srcRect l="27482" t="50376" r="29175" b="35004"/>
          <a:stretch>
            <a:fillRect/>
          </a:stretch>
        </p:blipFill>
        <p:spPr bwMode="auto">
          <a:xfrm>
            <a:off x="0" y="3276600"/>
            <a:ext cx="8839200" cy="1676400"/>
          </a:xfrm>
          <a:prstGeom prst="rect">
            <a:avLst/>
          </a:prstGeom>
          <a:noFill/>
          <a:ln w="9525">
            <a:noFill/>
            <a:miter lim="800000"/>
            <a:headEnd/>
            <a:tailEnd/>
          </a:ln>
        </p:spPr>
      </p:pic>
      <p:sp>
        <p:nvSpPr>
          <p:cNvPr id="6" name="TextBox 5"/>
          <p:cNvSpPr txBox="1"/>
          <p:nvPr/>
        </p:nvSpPr>
        <p:spPr>
          <a:xfrm>
            <a:off x="381000" y="1828800"/>
            <a:ext cx="8610600" cy="1384995"/>
          </a:xfrm>
          <a:prstGeom prst="rect">
            <a:avLst/>
          </a:prstGeom>
          <a:noFill/>
        </p:spPr>
        <p:txBody>
          <a:bodyPr wrap="square" rtlCol="0">
            <a:spAutoFit/>
          </a:bodyPr>
          <a:lstStyle/>
          <a:p>
            <a:pPr algn="just"/>
            <a:r>
              <a:rPr lang="en-US" sz="2800" dirty="0" smtClean="0"/>
              <a:t>When a route breaks, the </a:t>
            </a:r>
            <a:r>
              <a:rPr lang="en-US" sz="2800" dirty="0" smtClean="0"/>
              <a:t>upstream node </a:t>
            </a:r>
            <a:r>
              <a:rPr lang="en-US" sz="2800" dirty="0" smtClean="0"/>
              <a:t>sends a </a:t>
            </a:r>
            <a:r>
              <a:rPr lang="en-US" sz="2800" dirty="0" err="1" smtClean="0"/>
              <a:t>RouteBroken</a:t>
            </a:r>
            <a:r>
              <a:rPr lang="en-US" sz="2800" dirty="0" smtClean="0"/>
              <a:t> </a:t>
            </a:r>
            <a:r>
              <a:rPr lang="en-US" sz="2800" dirty="0" smtClean="0"/>
              <a:t>packet to the source, </a:t>
            </a:r>
            <a:r>
              <a:rPr lang="en-US" sz="2800" dirty="0" smtClean="0"/>
              <a:t>the </a:t>
            </a:r>
            <a:r>
              <a:rPr lang="en-US" sz="2800" dirty="0" smtClean="0"/>
              <a:t>downstream </a:t>
            </a:r>
            <a:r>
              <a:rPr lang="en-US" sz="2800" dirty="0" smtClean="0"/>
              <a:t>node sends a  </a:t>
            </a:r>
            <a:r>
              <a:rPr lang="en-US" sz="2800" dirty="0" err="1" smtClean="0"/>
              <a:t>RouteBroken</a:t>
            </a:r>
            <a:r>
              <a:rPr lang="en-US" sz="2800" dirty="0" smtClean="0"/>
              <a:t> packet to the destination.</a:t>
            </a:r>
            <a:endParaRPr lang="en-US" sz="28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Advantages and Disadvantages</a:t>
            </a:r>
            <a:endParaRPr lang="en-US" dirty="0"/>
          </a:p>
        </p:txBody>
      </p:sp>
      <p:pic>
        <p:nvPicPr>
          <p:cNvPr id="9218" name="Picture 2"/>
          <p:cNvPicPr>
            <a:picLocks noGrp="1" noChangeAspect="1" noChangeArrowheads="1"/>
          </p:cNvPicPr>
          <p:nvPr>
            <p:ph idx="1"/>
          </p:nvPr>
        </p:nvPicPr>
        <p:blipFill>
          <a:blip r:embed="rId2" cstate="print"/>
          <a:srcRect l="25389" t="63978" r="37695" b="14135"/>
          <a:stretch>
            <a:fillRect/>
          </a:stretch>
        </p:blipFill>
        <p:spPr bwMode="auto">
          <a:xfrm>
            <a:off x="0" y="1676400"/>
            <a:ext cx="891540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err="1" smtClean="0"/>
              <a:t>QoS</a:t>
            </a:r>
            <a:r>
              <a:rPr lang="en-US" dirty="0" smtClean="0"/>
              <a:t> Routing Protocols</a:t>
            </a:r>
            <a:endParaRPr lang="en-US" dirty="0"/>
          </a:p>
        </p:txBody>
      </p:sp>
      <p:sp>
        <p:nvSpPr>
          <p:cNvPr id="3" name="Content Placeholder 2"/>
          <p:cNvSpPr>
            <a:spLocks noGrp="1"/>
          </p:cNvSpPr>
          <p:nvPr>
            <p:ph idx="1"/>
          </p:nvPr>
        </p:nvSpPr>
        <p:spPr/>
        <p:txBody>
          <a:bodyPr>
            <a:normAutofit fontScale="92500"/>
          </a:bodyPr>
          <a:lstStyle/>
          <a:p>
            <a:pPr algn="just"/>
            <a:r>
              <a:rPr lang="en-US" dirty="0" err="1" smtClean="0"/>
              <a:t>QoS</a:t>
            </a:r>
            <a:r>
              <a:rPr lang="en-US" dirty="0" smtClean="0"/>
              <a:t> routing protocols search for routes with sufficient resources in order to satisfy the </a:t>
            </a:r>
            <a:r>
              <a:rPr lang="en-US" dirty="0" err="1" smtClean="0"/>
              <a:t>QoS</a:t>
            </a:r>
            <a:r>
              <a:rPr lang="en-US" dirty="0" smtClean="0"/>
              <a:t> requirements of a flow.</a:t>
            </a:r>
          </a:p>
          <a:p>
            <a:pPr algn="just"/>
            <a:r>
              <a:rPr lang="en-US" dirty="0" smtClean="0"/>
              <a:t>The information regarding the availability of resources is managed by a resource management module which assists the </a:t>
            </a:r>
            <a:r>
              <a:rPr lang="en-US" dirty="0" err="1" smtClean="0"/>
              <a:t>QoS</a:t>
            </a:r>
            <a:r>
              <a:rPr lang="en-US" dirty="0" smtClean="0"/>
              <a:t> routing protocol in its search for </a:t>
            </a:r>
            <a:r>
              <a:rPr lang="en-US" dirty="0" err="1" smtClean="0"/>
              <a:t>QoS</a:t>
            </a:r>
            <a:r>
              <a:rPr lang="en-US" dirty="0" smtClean="0"/>
              <a:t> feasible paths. </a:t>
            </a:r>
          </a:p>
          <a:p>
            <a:pPr algn="just"/>
            <a:r>
              <a:rPr lang="en-US" dirty="0" smtClean="0"/>
              <a:t>The </a:t>
            </a:r>
            <a:r>
              <a:rPr lang="en-US" dirty="0" err="1" smtClean="0"/>
              <a:t>QoS</a:t>
            </a:r>
            <a:r>
              <a:rPr lang="en-US" dirty="0" smtClean="0"/>
              <a:t> routing protocol should find paths that consume minimum resources.</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On-Demand </a:t>
            </a:r>
            <a:r>
              <a:rPr lang="en-US" b="1" dirty="0" smtClean="0"/>
              <a:t>Link-State Multipath </a:t>
            </a:r>
            <a:r>
              <a:rPr lang="en-US" b="1" dirty="0" err="1" smtClean="0"/>
              <a:t>QoS</a:t>
            </a:r>
            <a:r>
              <a:rPr lang="en-US" b="1" dirty="0" smtClean="0"/>
              <a:t> Routing Protocol</a:t>
            </a:r>
            <a:endParaRPr lang="en-US" dirty="0"/>
          </a:p>
        </p:txBody>
      </p:sp>
      <p:pic>
        <p:nvPicPr>
          <p:cNvPr id="10242" name="Picture 2"/>
          <p:cNvPicPr>
            <a:picLocks noGrp="1" noChangeAspect="1" noChangeArrowheads="1"/>
          </p:cNvPicPr>
          <p:nvPr>
            <p:ph idx="1"/>
          </p:nvPr>
        </p:nvPicPr>
        <p:blipFill>
          <a:blip r:embed="rId2" cstate="print"/>
          <a:srcRect l="25650" t="35356" r="28489" b="12452"/>
          <a:stretch>
            <a:fillRect/>
          </a:stretch>
        </p:blipFill>
        <p:spPr bwMode="auto">
          <a:xfrm>
            <a:off x="0" y="1371600"/>
            <a:ext cx="9144000" cy="5486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On-Demand Link-State Discovery</a:t>
            </a:r>
            <a:endParaRPr lang="en-US" dirty="0"/>
          </a:p>
        </p:txBody>
      </p:sp>
      <p:sp>
        <p:nvSpPr>
          <p:cNvPr id="3" name="Content Placeholder 2"/>
          <p:cNvSpPr>
            <a:spLocks noGrp="1"/>
          </p:cNvSpPr>
          <p:nvPr>
            <p:ph idx="1"/>
          </p:nvPr>
        </p:nvSpPr>
        <p:spPr/>
        <p:txBody>
          <a:bodyPr/>
          <a:lstStyle/>
          <a:p>
            <a:endParaRPr lang="en-US"/>
          </a:p>
        </p:txBody>
      </p:sp>
      <p:pic>
        <p:nvPicPr>
          <p:cNvPr id="11266" name="Picture 2"/>
          <p:cNvPicPr>
            <a:picLocks noChangeAspect="1" noChangeArrowheads="1"/>
          </p:cNvPicPr>
          <p:nvPr/>
        </p:nvPicPr>
        <p:blipFill>
          <a:blip r:embed="rId2" cstate="print"/>
          <a:srcRect l="25183" t="36836" r="23865" b="9375"/>
          <a:stretch>
            <a:fillRect/>
          </a:stretch>
        </p:blipFill>
        <p:spPr bwMode="auto">
          <a:xfrm>
            <a:off x="-1" y="1447800"/>
            <a:ext cx="9115425" cy="5410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Unipath</a:t>
            </a:r>
            <a:r>
              <a:rPr lang="en-US" b="1" dirty="0" smtClean="0"/>
              <a:t> Discovery</a:t>
            </a:r>
            <a:endParaRPr lang="en-US" dirty="0"/>
          </a:p>
        </p:txBody>
      </p:sp>
      <p:pic>
        <p:nvPicPr>
          <p:cNvPr id="12290" name="Picture 2"/>
          <p:cNvPicPr>
            <a:picLocks noGrp="1" noChangeAspect="1" noChangeArrowheads="1"/>
          </p:cNvPicPr>
          <p:nvPr>
            <p:ph idx="1"/>
          </p:nvPr>
        </p:nvPicPr>
        <p:blipFill>
          <a:blip r:embed="rId2" cstate="print"/>
          <a:srcRect l="28755" t="34607" r="25809" b="26482"/>
          <a:stretch>
            <a:fillRect/>
          </a:stretch>
        </p:blipFill>
        <p:spPr bwMode="auto">
          <a:xfrm>
            <a:off x="0" y="1295400"/>
            <a:ext cx="9020908" cy="4343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Unipath</a:t>
            </a:r>
            <a:r>
              <a:rPr lang="en-US" dirty="0" smtClean="0"/>
              <a:t> discovery, an example</a:t>
            </a:r>
            <a:endParaRPr lang="en-US" dirty="0"/>
          </a:p>
        </p:txBody>
      </p:sp>
      <p:pic>
        <p:nvPicPr>
          <p:cNvPr id="13314" name="Picture 2"/>
          <p:cNvPicPr>
            <a:picLocks noGrp="1" noChangeAspect="1" noChangeArrowheads="1"/>
          </p:cNvPicPr>
          <p:nvPr>
            <p:ph idx="1"/>
          </p:nvPr>
        </p:nvPicPr>
        <p:blipFill>
          <a:blip r:embed="rId2" cstate="print"/>
          <a:srcRect l="25684" t="42296" r="26336" b="10768"/>
          <a:stretch>
            <a:fillRect/>
          </a:stretch>
        </p:blipFill>
        <p:spPr bwMode="auto">
          <a:xfrm>
            <a:off x="0" y="1752600"/>
            <a:ext cx="9144000" cy="5029200"/>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Unipath</a:t>
            </a:r>
            <a:r>
              <a:rPr lang="en-US" dirty="0" smtClean="0"/>
              <a:t> discovery, an example</a:t>
            </a:r>
            <a:endParaRPr lang="en-US" dirty="0"/>
          </a:p>
        </p:txBody>
      </p:sp>
      <p:pic>
        <p:nvPicPr>
          <p:cNvPr id="14338" name="Picture 2"/>
          <p:cNvPicPr>
            <a:picLocks noGrp="1" noChangeAspect="1" noChangeArrowheads="1"/>
          </p:cNvPicPr>
          <p:nvPr>
            <p:ph idx="1"/>
          </p:nvPr>
        </p:nvPicPr>
        <p:blipFill>
          <a:blip r:embed="rId2" cstate="print"/>
          <a:srcRect l="21546" t="19900" r="26336" b="22350"/>
          <a:stretch>
            <a:fillRect/>
          </a:stretch>
        </p:blipFill>
        <p:spPr bwMode="auto">
          <a:xfrm>
            <a:off x="16408" y="1219200"/>
            <a:ext cx="9051392" cy="563880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Multipath Discovery and Reply</a:t>
            </a:r>
            <a:endParaRPr lang="en-US" dirty="0"/>
          </a:p>
        </p:txBody>
      </p:sp>
      <p:pic>
        <p:nvPicPr>
          <p:cNvPr id="15362" name="Picture 2"/>
          <p:cNvPicPr>
            <a:picLocks noGrp="1" noChangeAspect="1" noChangeArrowheads="1"/>
          </p:cNvPicPr>
          <p:nvPr>
            <p:ph idx="1"/>
          </p:nvPr>
        </p:nvPicPr>
        <p:blipFill>
          <a:blip r:embed="rId2" cstate="print"/>
          <a:srcRect l="26056" t="28716" r="26589" b="40931"/>
          <a:stretch>
            <a:fillRect/>
          </a:stretch>
        </p:blipFill>
        <p:spPr bwMode="auto">
          <a:xfrm>
            <a:off x="-1" y="1371600"/>
            <a:ext cx="9092565" cy="3276600"/>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Advantages and Disadvantages</a:t>
            </a:r>
            <a:endParaRPr lang="en-US" dirty="0"/>
          </a:p>
        </p:txBody>
      </p:sp>
      <p:pic>
        <p:nvPicPr>
          <p:cNvPr id="4" name="Picture 2"/>
          <p:cNvPicPr>
            <a:picLocks noGrp="1" noChangeAspect="1" noChangeArrowheads="1"/>
          </p:cNvPicPr>
          <p:nvPr>
            <p:ph idx="1"/>
          </p:nvPr>
        </p:nvPicPr>
        <p:blipFill>
          <a:blip r:embed="rId2" cstate="print"/>
          <a:srcRect l="23496" t="57473" r="25389" b="24237"/>
          <a:stretch>
            <a:fillRect/>
          </a:stretch>
        </p:blipFill>
        <p:spPr bwMode="auto">
          <a:xfrm>
            <a:off x="0" y="1828800"/>
            <a:ext cx="9090554" cy="1828800"/>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Asynchronous </a:t>
            </a:r>
            <a:r>
              <a:rPr lang="en-US" b="1" dirty="0" smtClean="0"/>
              <a:t>Slot Allocation Strategies</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The asynchronous </a:t>
            </a:r>
            <a:r>
              <a:rPr lang="en-US" dirty="0" err="1" smtClean="0"/>
              <a:t>QoS</a:t>
            </a:r>
            <a:r>
              <a:rPr lang="en-US" dirty="0" smtClean="0"/>
              <a:t> routing (AQR) scheme and slot allocation strategies </a:t>
            </a:r>
            <a:r>
              <a:rPr lang="en-US" dirty="0" smtClean="0"/>
              <a:t>provide </a:t>
            </a:r>
            <a:r>
              <a:rPr lang="en-US" dirty="0" smtClean="0"/>
              <a:t>a unique mechanism to reserve asynchronous </a:t>
            </a:r>
            <a:r>
              <a:rPr lang="en-US" dirty="0" smtClean="0"/>
              <a:t>end-to-end bandwidth </a:t>
            </a:r>
            <a:r>
              <a:rPr lang="en-US" dirty="0" smtClean="0"/>
              <a:t>for real-time calls in ad hoc wireless networks. </a:t>
            </a:r>
            <a:endParaRPr lang="en-US" dirty="0" smtClean="0"/>
          </a:p>
          <a:p>
            <a:pPr algn="just"/>
            <a:r>
              <a:rPr lang="en-US" dirty="0" smtClean="0"/>
              <a:t>These </a:t>
            </a:r>
            <a:r>
              <a:rPr lang="en-US" dirty="0" smtClean="0"/>
              <a:t>strategies </a:t>
            </a:r>
            <a:r>
              <a:rPr lang="en-US" dirty="0" smtClean="0"/>
              <a:t>utilize the </a:t>
            </a:r>
            <a:r>
              <a:rPr lang="en-US" dirty="0" smtClean="0"/>
              <a:t>real-time MAC (RTMAC</a:t>
            </a:r>
            <a:r>
              <a:rPr lang="en-US" dirty="0" smtClean="0"/>
              <a:t>) </a:t>
            </a:r>
            <a:r>
              <a:rPr lang="en-US" dirty="0" smtClean="0"/>
              <a:t>protocol that can effect bandwidth </a:t>
            </a:r>
            <a:r>
              <a:rPr lang="en-US" dirty="0" smtClean="0"/>
              <a:t>reservation in </a:t>
            </a:r>
            <a:r>
              <a:rPr lang="en-US" dirty="0" smtClean="0"/>
              <a:t>asynchronous ad hoc wireless networks</a:t>
            </a:r>
            <a:r>
              <a:rPr lang="en-US" dirty="0" smtClean="0"/>
              <a:t>.</a:t>
            </a:r>
          </a:p>
          <a:p>
            <a:pPr algn="just"/>
            <a:r>
              <a:rPr lang="en-US" dirty="0" smtClean="0"/>
              <a:t>AQR is an extension </a:t>
            </a:r>
            <a:r>
              <a:rPr lang="en-US" dirty="0" smtClean="0"/>
              <a:t>of dynamic </a:t>
            </a:r>
            <a:r>
              <a:rPr lang="en-US" dirty="0" smtClean="0"/>
              <a:t>source routing (DSR) </a:t>
            </a:r>
            <a:r>
              <a:rPr lang="en-US" dirty="0" smtClean="0"/>
              <a:t>protocol.</a:t>
            </a:r>
          </a:p>
          <a:p>
            <a:pPr algn="just"/>
            <a:r>
              <a:rPr lang="en-US" dirty="0" smtClean="0"/>
              <a:t>The three </a:t>
            </a:r>
            <a:r>
              <a:rPr lang="en-US" dirty="0" smtClean="0"/>
              <a:t>major phases </a:t>
            </a:r>
            <a:r>
              <a:rPr lang="en-US" dirty="0" smtClean="0"/>
              <a:t>in the operation of AQR are bandwidth feasibility test phase, </a:t>
            </a:r>
            <a:r>
              <a:rPr lang="en-US" dirty="0" smtClean="0"/>
              <a:t>bandwidth allocation </a:t>
            </a:r>
            <a:r>
              <a:rPr lang="en-US" dirty="0" smtClean="0"/>
              <a:t>phase, and bandwidth reservation phase.</a:t>
            </a:r>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Bandwidth Feasibility Test Phase</a:t>
            </a:r>
            <a:endParaRPr lang="en-US" dirty="0"/>
          </a:p>
        </p:txBody>
      </p:sp>
      <p:pic>
        <p:nvPicPr>
          <p:cNvPr id="16386" name="Picture 2"/>
          <p:cNvPicPr>
            <a:picLocks noGrp="1" noChangeAspect="1" noChangeArrowheads="1"/>
          </p:cNvPicPr>
          <p:nvPr>
            <p:ph idx="1"/>
          </p:nvPr>
        </p:nvPicPr>
        <p:blipFill>
          <a:blip r:embed="rId2" cstate="print"/>
          <a:srcRect l="26336" t="28622" r="26336" b="27604"/>
          <a:stretch>
            <a:fillRect/>
          </a:stretch>
        </p:blipFill>
        <p:spPr bwMode="auto">
          <a:xfrm>
            <a:off x="0" y="1371600"/>
            <a:ext cx="9085385" cy="4724400"/>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Bandwidth Allocation Phase</a:t>
            </a:r>
            <a:endParaRPr lang="en-US" dirty="0"/>
          </a:p>
        </p:txBody>
      </p:sp>
      <p:pic>
        <p:nvPicPr>
          <p:cNvPr id="17410" name="Picture 2"/>
          <p:cNvPicPr>
            <a:picLocks noGrp="1" noChangeAspect="1" noChangeArrowheads="1"/>
          </p:cNvPicPr>
          <p:nvPr>
            <p:ph idx="1"/>
          </p:nvPr>
        </p:nvPicPr>
        <p:blipFill>
          <a:blip r:embed="rId2" cstate="print"/>
          <a:srcRect l="27282" t="35356" r="25389" b="29288"/>
          <a:stretch>
            <a:fillRect/>
          </a:stretch>
        </p:blipFill>
        <p:spPr bwMode="auto">
          <a:xfrm>
            <a:off x="-1" y="1295400"/>
            <a:ext cx="9071429" cy="38100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QoS</a:t>
            </a:r>
            <a:r>
              <a:rPr lang="en-US" dirty="0" smtClean="0"/>
              <a:t> Routing Protocols</a:t>
            </a:r>
            <a:endParaRPr lang="en-US" dirty="0"/>
          </a:p>
        </p:txBody>
      </p:sp>
      <p:sp>
        <p:nvSpPr>
          <p:cNvPr id="3" name="Content Placeholder 2"/>
          <p:cNvSpPr>
            <a:spLocks noGrp="1"/>
          </p:cNvSpPr>
          <p:nvPr>
            <p:ph idx="1"/>
          </p:nvPr>
        </p:nvSpPr>
        <p:spPr/>
        <p:txBody>
          <a:bodyPr>
            <a:noAutofit/>
          </a:bodyPr>
          <a:lstStyle/>
          <a:p>
            <a:pPr algn="just"/>
            <a:r>
              <a:rPr lang="en-US" sz="2700" dirty="0" smtClean="0"/>
              <a:t>To assist </a:t>
            </a:r>
            <a:r>
              <a:rPr lang="en-US" sz="2700" dirty="0" err="1" smtClean="0"/>
              <a:t>QoS</a:t>
            </a:r>
            <a:r>
              <a:rPr lang="en-US" sz="2700" dirty="0" smtClean="0"/>
              <a:t> routing, the topology information can be maintained at the nodes of ad hoc wireless networks. </a:t>
            </a:r>
          </a:p>
          <a:p>
            <a:pPr algn="just"/>
            <a:r>
              <a:rPr lang="en-US" sz="2700" dirty="0" smtClean="0"/>
              <a:t>The topology information needs to be refreshed frequently by sending link state update messages, which consume precious network resources such as bandwidth and battery power. </a:t>
            </a:r>
          </a:p>
          <a:p>
            <a:pPr algn="just"/>
            <a:r>
              <a:rPr lang="en-US" sz="2700" dirty="0" smtClean="0"/>
              <a:t>Otherwise, the dynamically varying network topology may cause the topology information to become imprecise.</a:t>
            </a:r>
          </a:p>
          <a:p>
            <a:pPr algn="just"/>
            <a:r>
              <a:rPr lang="en-US" sz="2700" dirty="0" smtClean="0"/>
              <a:t>This trade-off affects the performance of the </a:t>
            </a:r>
            <a:r>
              <a:rPr lang="en-US" sz="2700" dirty="0" err="1" smtClean="0"/>
              <a:t>QoS</a:t>
            </a:r>
            <a:r>
              <a:rPr lang="en-US" sz="2700" dirty="0" smtClean="0"/>
              <a:t> routing protocol.</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Slot Allocation Strategies</a:t>
            </a:r>
            <a:endParaRPr lang="en-US" dirty="0"/>
          </a:p>
        </p:txBody>
      </p:sp>
      <p:pic>
        <p:nvPicPr>
          <p:cNvPr id="18434" name="Picture 2"/>
          <p:cNvPicPr>
            <a:picLocks noGrp="1" noChangeAspect="1" noChangeArrowheads="1"/>
          </p:cNvPicPr>
          <p:nvPr>
            <p:ph idx="1"/>
          </p:nvPr>
        </p:nvPicPr>
        <p:blipFill>
          <a:blip r:embed="rId2" cstate="print"/>
          <a:srcRect l="24442" t="33672" r="28229" b="20870"/>
          <a:stretch>
            <a:fillRect/>
          </a:stretch>
        </p:blipFill>
        <p:spPr bwMode="auto">
          <a:xfrm>
            <a:off x="0" y="1219200"/>
            <a:ext cx="9172222" cy="4953000"/>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Grp="1" noChangeAspect="1" noChangeArrowheads="1"/>
          </p:cNvPicPr>
          <p:nvPr>
            <p:ph idx="1"/>
          </p:nvPr>
        </p:nvPicPr>
        <p:blipFill>
          <a:blip r:embed="rId2" cstate="print"/>
          <a:srcRect l="8211" t="5051" r="8770"/>
          <a:stretch>
            <a:fillRect/>
          </a:stretch>
        </p:blipFill>
        <p:spPr bwMode="auto">
          <a:xfrm>
            <a:off x="1143000" y="0"/>
            <a:ext cx="6934200" cy="6858000"/>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Minimum bandwidth-based reservation (MBR)</a:t>
            </a:r>
            <a:endParaRPr lang="en-US" dirty="0"/>
          </a:p>
        </p:txBody>
      </p:sp>
      <p:pic>
        <p:nvPicPr>
          <p:cNvPr id="20482" name="Picture 2"/>
          <p:cNvPicPr>
            <a:picLocks noGrp="1" noChangeAspect="1" noChangeArrowheads="1"/>
          </p:cNvPicPr>
          <p:nvPr>
            <p:ph idx="1"/>
          </p:nvPr>
        </p:nvPicPr>
        <p:blipFill>
          <a:blip r:embed="rId2" cstate="print"/>
          <a:srcRect l="31069" t="35356" r="22549" b="37706"/>
          <a:stretch>
            <a:fillRect/>
          </a:stretch>
        </p:blipFill>
        <p:spPr bwMode="auto">
          <a:xfrm>
            <a:off x="0" y="1524000"/>
            <a:ext cx="9101138" cy="2971800"/>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Grp="1" noChangeAspect="1" noChangeArrowheads="1"/>
          </p:cNvPicPr>
          <p:nvPr>
            <p:ph idx="1"/>
          </p:nvPr>
        </p:nvPicPr>
        <p:blipFill>
          <a:blip r:embed="rId2" cstate="print"/>
          <a:srcRect l="7779" t="8418" r="9235" b="4034"/>
          <a:stretch>
            <a:fillRect/>
          </a:stretch>
        </p:blipFill>
        <p:spPr bwMode="auto">
          <a:xfrm>
            <a:off x="838200" y="0"/>
            <a:ext cx="7517423" cy="6858000"/>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Position-based hybrid reservation (PHR</a:t>
            </a:r>
            <a:r>
              <a:rPr lang="en-US" dirty="0" smtClean="0"/>
              <a:t>)</a:t>
            </a:r>
            <a:endParaRPr lang="en-US" dirty="0"/>
          </a:p>
        </p:txBody>
      </p:sp>
      <p:pic>
        <p:nvPicPr>
          <p:cNvPr id="22530" name="Picture 2"/>
          <p:cNvPicPr>
            <a:picLocks noGrp="1" noChangeAspect="1" noChangeArrowheads="1"/>
          </p:cNvPicPr>
          <p:nvPr>
            <p:ph idx="1"/>
          </p:nvPr>
        </p:nvPicPr>
        <p:blipFill>
          <a:blip r:embed="rId2" cstate="print"/>
          <a:srcRect l="26336" t="31989" r="26336" b="25649"/>
          <a:stretch>
            <a:fillRect/>
          </a:stretch>
        </p:blipFill>
        <p:spPr bwMode="auto">
          <a:xfrm>
            <a:off x="-1" y="1600200"/>
            <a:ext cx="9085385" cy="4572000"/>
          </a:xfrm>
          <a:prstGeom prst="rect">
            <a:avLst/>
          </a:prstGeom>
          <a:noFill/>
          <a:ln w="9525">
            <a:noFill/>
            <a:miter lim="800000"/>
            <a:headEnd/>
            <a:tailEnd/>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Grp="1" noChangeAspect="1" noChangeArrowheads="1"/>
          </p:cNvPicPr>
          <p:nvPr>
            <p:ph idx="1"/>
          </p:nvPr>
        </p:nvPicPr>
        <p:blipFill>
          <a:blip r:embed="rId2" cstate="print"/>
          <a:srcRect l="6323" t="5051" r="9235" b="5717"/>
          <a:stretch>
            <a:fillRect/>
          </a:stretch>
        </p:blipFill>
        <p:spPr bwMode="auto">
          <a:xfrm>
            <a:off x="800817" y="-1"/>
            <a:ext cx="7504983" cy="6858001"/>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Bandwidth Reservation Phase</a:t>
            </a:r>
            <a:endParaRPr lang="en-US" dirty="0"/>
          </a:p>
        </p:txBody>
      </p:sp>
      <p:sp>
        <p:nvSpPr>
          <p:cNvPr id="3" name="Content Placeholder 2"/>
          <p:cNvSpPr>
            <a:spLocks noGrp="1"/>
          </p:cNvSpPr>
          <p:nvPr>
            <p:ph idx="1"/>
          </p:nvPr>
        </p:nvSpPr>
        <p:spPr/>
        <p:txBody>
          <a:bodyPr>
            <a:noAutofit/>
          </a:bodyPr>
          <a:lstStyle/>
          <a:p>
            <a:pPr algn="just"/>
            <a:r>
              <a:rPr lang="en-US" dirty="0" smtClean="0"/>
              <a:t>In this phase, a reservation of bandwidth at every link of a path is carried out. </a:t>
            </a:r>
            <a:endParaRPr lang="en-US" dirty="0" smtClean="0"/>
          </a:p>
          <a:p>
            <a:pPr algn="just"/>
            <a:r>
              <a:rPr lang="en-US" dirty="0" smtClean="0"/>
              <a:t>The  reservation </a:t>
            </a:r>
            <a:r>
              <a:rPr lang="en-US" dirty="0" smtClean="0"/>
              <a:t>is effected by the intermediate nodes with the information carried in </a:t>
            </a:r>
            <a:r>
              <a:rPr lang="en-US" dirty="0" smtClean="0"/>
              <a:t>the </a:t>
            </a:r>
            <a:r>
              <a:rPr lang="en-US" dirty="0" err="1" smtClean="0"/>
              <a:t>RouteReply</a:t>
            </a:r>
            <a:r>
              <a:rPr lang="en-US" dirty="0" smtClean="0"/>
              <a:t> </a:t>
            </a:r>
            <a:r>
              <a:rPr lang="en-US" dirty="0" smtClean="0"/>
              <a:t>packet, in an asynchronous fashion using RTMAC protocol. </a:t>
            </a:r>
            <a:endParaRPr lang="en-US" dirty="0" smtClean="0"/>
          </a:p>
          <a:p>
            <a:pPr algn="just"/>
            <a:r>
              <a:rPr lang="en-US" dirty="0" smtClean="0"/>
              <a:t>Once the reservation </a:t>
            </a:r>
            <a:r>
              <a:rPr lang="en-US" dirty="0" smtClean="0"/>
              <a:t>at an intermediate link is successful in the designated time </a:t>
            </a:r>
            <a:r>
              <a:rPr lang="en-US" dirty="0" smtClean="0"/>
              <a:t>duration, the </a:t>
            </a:r>
            <a:r>
              <a:rPr lang="en-US" dirty="0" err="1" smtClean="0"/>
              <a:t>RouteReply</a:t>
            </a:r>
            <a:r>
              <a:rPr lang="en-US" dirty="0" smtClean="0"/>
              <a:t> packet is further forwarded. </a:t>
            </a:r>
            <a:endParaRPr lang="en-US" dirty="0" smtClean="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Bandwidth Reservation Phase</a:t>
            </a:r>
            <a:endParaRPr lang="en-US" dirty="0"/>
          </a:p>
        </p:txBody>
      </p:sp>
      <p:sp>
        <p:nvSpPr>
          <p:cNvPr id="3" name="Content Placeholder 2"/>
          <p:cNvSpPr>
            <a:spLocks noGrp="1"/>
          </p:cNvSpPr>
          <p:nvPr>
            <p:ph idx="1"/>
          </p:nvPr>
        </p:nvSpPr>
        <p:spPr/>
        <p:txBody>
          <a:bodyPr>
            <a:noAutofit/>
          </a:bodyPr>
          <a:lstStyle/>
          <a:p>
            <a:pPr algn="just"/>
            <a:r>
              <a:rPr lang="en-US" sz="2800" dirty="0" smtClean="0"/>
              <a:t>If the designated slot is not free at the time the intermediate node attempts the reservation, the intermediate node can try reserving any of the free slots available. </a:t>
            </a:r>
          </a:p>
          <a:p>
            <a:pPr algn="just"/>
            <a:r>
              <a:rPr lang="en-US" sz="2800" dirty="0" smtClean="0"/>
              <a:t>If the intermediate node finds it impossible to reserve bandwidth, it drops the </a:t>
            </a:r>
            <a:r>
              <a:rPr lang="en-US" sz="2800" dirty="0" err="1" smtClean="0"/>
              <a:t>RouteReply</a:t>
            </a:r>
            <a:r>
              <a:rPr lang="en-US" sz="2800" dirty="0" smtClean="0"/>
              <a:t> and sends a control packet to the destination, which makes all the nodes in its way, those that have successfully reserved bandwidth, release the bandwidth and the destination node to find another path with the necessary bandwidth.</a:t>
            </a:r>
            <a:endParaRPr lang="en-US" sz="28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Advantages and Disadvantages</a:t>
            </a:r>
            <a:endParaRPr lang="en-US" dirty="0"/>
          </a:p>
        </p:txBody>
      </p:sp>
      <p:pic>
        <p:nvPicPr>
          <p:cNvPr id="24578" name="Picture 2"/>
          <p:cNvPicPr>
            <a:picLocks noGrp="1" noChangeAspect="1" noChangeArrowheads="1"/>
          </p:cNvPicPr>
          <p:nvPr>
            <p:ph idx="1"/>
          </p:nvPr>
        </p:nvPicPr>
        <p:blipFill>
          <a:blip r:embed="rId2" cstate="print"/>
          <a:srcRect l="25389" t="28622" r="23496" b="25921"/>
          <a:stretch>
            <a:fillRect/>
          </a:stretch>
        </p:blipFill>
        <p:spPr bwMode="auto">
          <a:xfrm>
            <a:off x="0" y="1447800"/>
            <a:ext cx="9144000" cy="457200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QoS</a:t>
            </a:r>
            <a:r>
              <a:rPr lang="en-US" dirty="0" smtClean="0"/>
              <a:t> Routing Protocols</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As path breaks occur frequently in ad hoc wireless networks, compared to wired networks where a link goes down very rarely, the path satisfying the </a:t>
            </a:r>
            <a:r>
              <a:rPr lang="en-US" dirty="0" err="1" smtClean="0"/>
              <a:t>QoS</a:t>
            </a:r>
            <a:r>
              <a:rPr lang="en-US" dirty="0" smtClean="0"/>
              <a:t> requirements needs to be recomputed every time the current path gets broken. </a:t>
            </a:r>
          </a:p>
          <a:p>
            <a:pPr algn="just"/>
            <a:r>
              <a:rPr lang="en-US" dirty="0" smtClean="0"/>
              <a:t>The </a:t>
            </a:r>
            <a:r>
              <a:rPr lang="en-US" dirty="0" err="1" smtClean="0"/>
              <a:t>QoS</a:t>
            </a:r>
            <a:r>
              <a:rPr lang="en-US" dirty="0" smtClean="0"/>
              <a:t> routing protocol should respond quickly in case of path breaks and </a:t>
            </a:r>
            <a:r>
              <a:rPr lang="en-US" dirty="0" err="1" smtClean="0"/>
              <a:t>recompute</a:t>
            </a:r>
            <a:r>
              <a:rPr lang="en-US" dirty="0" smtClean="0"/>
              <a:t> the broken path or bypass the broken link without degrading the level of </a:t>
            </a:r>
            <a:r>
              <a:rPr lang="en-US" dirty="0" err="1" smtClean="0"/>
              <a:t>QoS</a:t>
            </a:r>
            <a:r>
              <a:rPr lang="en-US" dirty="0" smtClean="0"/>
              <a:t>. </a:t>
            </a:r>
          </a:p>
          <a:p>
            <a:pPr algn="just"/>
            <a:r>
              <a:rPr lang="en-US" dirty="0" smtClean="0"/>
              <a:t>In the below, </a:t>
            </a:r>
            <a:r>
              <a:rPr lang="en-US" dirty="0" err="1" smtClean="0"/>
              <a:t>variousus</a:t>
            </a:r>
            <a:r>
              <a:rPr lang="en-US" dirty="0" smtClean="0"/>
              <a:t> routing protocols have been discussed for finding </a:t>
            </a:r>
            <a:r>
              <a:rPr lang="en-US" dirty="0" err="1" smtClean="0"/>
              <a:t>QoS</a:t>
            </a:r>
            <a:r>
              <a:rPr lang="en-US" dirty="0" smtClean="0"/>
              <a:t> paths</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solidFill>
                  <a:srgbClr val="FF0000"/>
                </a:solidFill>
              </a:rPr>
              <a:t>QoS</a:t>
            </a:r>
            <a:r>
              <a:rPr lang="en-US" b="1" dirty="0" smtClean="0">
                <a:solidFill>
                  <a:srgbClr val="FF0000"/>
                </a:solidFill>
              </a:rPr>
              <a:t> Routing Protocols</a:t>
            </a:r>
            <a:endParaRPr lang="en-US" b="1" dirty="0">
              <a:solidFill>
                <a:srgbClr val="FF0000"/>
              </a:solidFill>
            </a:endParaRPr>
          </a:p>
        </p:txBody>
      </p:sp>
      <p:sp>
        <p:nvSpPr>
          <p:cNvPr id="3" name="Content Placeholder 2"/>
          <p:cNvSpPr>
            <a:spLocks noGrp="1"/>
          </p:cNvSpPr>
          <p:nvPr>
            <p:ph idx="1"/>
          </p:nvPr>
        </p:nvSpPr>
        <p:spPr/>
        <p:txBody>
          <a:bodyPr>
            <a:noAutofit/>
          </a:bodyPr>
          <a:lstStyle/>
          <a:p>
            <a:pPr algn="just"/>
            <a:r>
              <a:rPr lang="en-US" sz="3600" b="1" dirty="0" smtClean="0">
                <a:solidFill>
                  <a:srgbClr val="FF0000"/>
                </a:solidFill>
              </a:rPr>
              <a:t>These algorithms are based on the discovery of shortest paths.</a:t>
            </a:r>
          </a:p>
          <a:p>
            <a:pPr algn="just"/>
            <a:r>
              <a:rPr lang="en-US" sz="3600" b="1" dirty="0" err="1" smtClean="0">
                <a:solidFill>
                  <a:srgbClr val="FF0000"/>
                </a:solidFill>
              </a:rPr>
              <a:t>QoS</a:t>
            </a:r>
            <a:r>
              <a:rPr lang="en-US" sz="3600" b="1" dirty="0" smtClean="0">
                <a:solidFill>
                  <a:srgbClr val="FF0000"/>
                </a:solidFill>
              </a:rPr>
              <a:t>-aware routing protocol should find a path that satisfies the </a:t>
            </a:r>
            <a:r>
              <a:rPr lang="en-US" sz="3600" b="1" dirty="0" err="1" smtClean="0">
                <a:solidFill>
                  <a:srgbClr val="FF0000"/>
                </a:solidFill>
              </a:rPr>
              <a:t>QoS</a:t>
            </a:r>
            <a:r>
              <a:rPr lang="en-US" sz="3600" b="1" dirty="0" smtClean="0">
                <a:solidFill>
                  <a:srgbClr val="FF0000"/>
                </a:solidFill>
              </a:rPr>
              <a:t> requirements in the path from source to the destination.</a:t>
            </a:r>
            <a:endParaRPr lang="en-US" sz="3600" b="1" dirty="0">
              <a:solidFill>
                <a:srgbClr val="FF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Ticket-Based </a:t>
            </a:r>
            <a:r>
              <a:rPr lang="en-US" dirty="0" err="1" smtClean="0"/>
              <a:t>QoS</a:t>
            </a:r>
            <a:r>
              <a:rPr lang="en-US" dirty="0" smtClean="0"/>
              <a:t> Routing Protocol</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The basic idea of the ticket-based probing protocol is that the </a:t>
            </a:r>
            <a:r>
              <a:rPr lang="en-US" dirty="0" smtClean="0">
                <a:solidFill>
                  <a:srgbClr val="FF0000"/>
                </a:solidFill>
              </a:rPr>
              <a:t>source node issues a certain number of tickets and sends these tickets in probe packets for finding a </a:t>
            </a:r>
            <a:r>
              <a:rPr lang="en-US" dirty="0" err="1" smtClean="0">
                <a:solidFill>
                  <a:srgbClr val="FF0000"/>
                </a:solidFill>
              </a:rPr>
              <a:t>QoS</a:t>
            </a:r>
            <a:r>
              <a:rPr lang="en-US" dirty="0" smtClean="0">
                <a:solidFill>
                  <a:srgbClr val="FF0000"/>
                </a:solidFill>
              </a:rPr>
              <a:t> feasible path</a:t>
            </a:r>
            <a:r>
              <a:rPr lang="en-US" dirty="0" smtClean="0"/>
              <a:t>. </a:t>
            </a:r>
          </a:p>
          <a:p>
            <a:pPr algn="just"/>
            <a:r>
              <a:rPr lang="en-US" dirty="0" smtClean="0">
                <a:solidFill>
                  <a:srgbClr val="FF0000"/>
                </a:solidFill>
              </a:rPr>
              <a:t>Each probe packet carries one or more tickets. </a:t>
            </a:r>
          </a:p>
          <a:p>
            <a:pPr algn="just"/>
            <a:r>
              <a:rPr lang="en-US" dirty="0" smtClean="0">
                <a:solidFill>
                  <a:srgbClr val="FF0000"/>
                </a:solidFill>
              </a:rPr>
              <a:t>Each ticket corresponds to one instance of the probe</a:t>
            </a:r>
            <a:r>
              <a:rPr lang="en-US" dirty="0" smtClean="0"/>
              <a:t>. </a:t>
            </a:r>
          </a:p>
          <a:p>
            <a:pPr algn="just"/>
            <a:r>
              <a:rPr lang="en-US" dirty="0" smtClean="0">
                <a:solidFill>
                  <a:srgbClr val="FF0000"/>
                </a:solidFill>
              </a:rPr>
              <a:t>For example, when the source node issues three tickets, it means that a maximum of three paths can be probed in parallel</a:t>
            </a:r>
            <a:r>
              <a:rPr lang="en-US" dirty="0" smtClean="0"/>
              <a:t>.</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Ticket-Based </a:t>
            </a:r>
            <a:r>
              <a:rPr lang="en-US" dirty="0" err="1" smtClean="0"/>
              <a:t>QoS</a:t>
            </a:r>
            <a:r>
              <a:rPr lang="en-US" dirty="0" smtClean="0"/>
              <a:t> Routing Protocol</a:t>
            </a:r>
            <a:endParaRPr lang="en-US" dirty="0"/>
          </a:p>
        </p:txBody>
      </p:sp>
      <p:sp>
        <p:nvSpPr>
          <p:cNvPr id="3" name="Content Placeholder 2"/>
          <p:cNvSpPr>
            <a:spLocks noGrp="1"/>
          </p:cNvSpPr>
          <p:nvPr>
            <p:ph idx="1"/>
          </p:nvPr>
        </p:nvSpPr>
        <p:spPr/>
        <p:txBody>
          <a:bodyPr>
            <a:noAutofit/>
          </a:bodyPr>
          <a:lstStyle/>
          <a:p>
            <a:pPr algn="just"/>
            <a:r>
              <a:rPr lang="en-US" sz="2300" dirty="0" smtClean="0"/>
              <a:t>If an intermediate node A receives a probe packet (PKT) from a neighbor node B, node A updates the delay field in PKT by adding delay value of the link between nodes B and A.</a:t>
            </a:r>
          </a:p>
          <a:p>
            <a:pPr algn="just"/>
            <a:r>
              <a:rPr lang="en-US" sz="2300" dirty="0" smtClean="0"/>
              <a:t>Then node A determines the list of candidate neighbors to which it has to send probe packets.</a:t>
            </a:r>
          </a:p>
          <a:p>
            <a:pPr algn="just"/>
            <a:r>
              <a:rPr lang="en-US" sz="2300" dirty="0" smtClean="0"/>
              <a:t>It distributes tickets present in PKT among these new probe packets and then forwards these probe packets to the respective candidate neighbors.</a:t>
            </a:r>
          </a:p>
          <a:p>
            <a:pPr algn="just"/>
            <a:r>
              <a:rPr lang="en-US" sz="2300" dirty="0" smtClean="0"/>
              <a:t>If multiple probe packets arrive at the destination node (with each carrying the list of intermediate nodes along its path), node A selects the path with least cost as the primary path and the other paths as the backup paths which will be used when the primary path is broken due to the mobility of intermediate nodes.</a:t>
            </a:r>
            <a:endParaRPr lang="en-US" sz="23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4206</TotalTime>
  <Words>2180</Words>
  <Application>Microsoft Office PowerPoint</Application>
  <PresentationFormat>On-screen Show (4:3)</PresentationFormat>
  <Paragraphs>153</Paragraphs>
  <Slides>58</Slides>
  <Notes>0</Notes>
  <HiddenSlides>0</HiddenSlides>
  <MMClips>0</MMClips>
  <ScaleCrop>false</ScaleCrop>
  <HeadingPairs>
    <vt:vector size="4" baseType="variant">
      <vt:variant>
        <vt:lpstr>Theme</vt:lpstr>
      </vt:variant>
      <vt:variant>
        <vt:i4>1</vt:i4>
      </vt:variant>
      <vt:variant>
        <vt:lpstr>Slide Titles</vt:lpstr>
      </vt:variant>
      <vt:variant>
        <vt:i4>58</vt:i4>
      </vt:variant>
    </vt:vector>
  </HeadingPairs>
  <TitlesOfParts>
    <vt:vector size="59" baseType="lpstr">
      <vt:lpstr>Office Theme</vt:lpstr>
      <vt:lpstr>Network Layer Solutions</vt:lpstr>
      <vt:lpstr>Network Layer Solutions</vt:lpstr>
      <vt:lpstr>Network Layer Solutions</vt:lpstr>
      <vt:lpstr>QoS Routing Protocols</vt:lpstr>
      <vt:lpstr>QoS Routing Protocols</vt:lpstr>
      <vt:lpstr>QoS Routing Protocols</vt:lpstr>
      <vt:lpstr>QoS Routing Protocols</vt:lpstr>
      <vt:lpstr>Ticket-Based QoS Routing Protocol</vt:lpstr>
      <vt:lpstr>Ticket-Based QoS Routing Protocol</vt:lpstr>
      <vt:lpstr>Predictive Location-Based QoS Routing Protocol</vt:lpstr>
      <vt:lpstr>Predictive Location-Based QoS Routing Protocol</vt:lpstr>
      <vt:lpstr>Trigger-Based Distributed QoS Routing Protocol</vt:lpstr>
      <vt:lpstr>Trigger-Based Distributed QoS Routing Protocol</vt:lpstr>
      <vt:lpstr>Database Management</vt:lpstr>
      <vt:lpstr>Activity-Based Database</vt:lpstr>
      <vt:lpstr>Routing Protocol</vt:lpstr>
      <vt:lpstr>Routing Protocol</vt:lpstr>
      <vt:lpstr>Advantages and Disadvantages</vt:lpstr>
      <vt:lpstr>QoS-Enabled Ad Hoc On-Demand Distance Vector Routing Protocol</vt:lpstr>
      <vt:lpstr>QoS Extensions to AODV Protocol</vt:lpstr>
      <vt:lpstr>Maximum Delay Extension Field</vt:lpstr>
      <vt:lpstr>Minimum Bandwidth Extension Field</vt:lpstr>
      <vt:lpstr>List of Sources Requesting QoS Guarantees</vt:lpstr>
      <vt:lpstr>Advantages and Disadvantages</vt:lpstr>
      <vt:lpstr>Bandwidth Routing Protocol</vt:lpstr>
      <vt:lpstr>Bandwidth Routing Protocol</vt:lpstr>
      <vt:lpstr>Bandwidth Routing Protocol</vt:lpstr>
      <vt:lpstr>Bandwidth Calculation</vt:lpstr>
      <vt:lpstr>Slide 29</vt:lpstr>
      <vt:lpstr>Bandwidth Calculation</vt:lpstr>
      <vt:lpstr>Slot Assignment</vt:lpstr>
      <vt:lpstr>Standby Routing Mechanism</vt:lpstr>
      <vt:lpstr>Advantages and Disadvantages</vt:lpstr>
      <vt:lpstr>On-Demand QoS Routing Protocol</vt:lpstr>
      <vt:lpstr>Route Discovery</vt:lpstr>
      <vt:lpstr>Bandwidth Reservation</vt:lpstr>
      <vt:lpstr>Reservation Failure</vt:lpstr>
      <vt:lpstr>Route Maintenance</vt:lpstr>
      <vt:lpstr>Advantages and Disadvantages</vt:lpstr>
      <vt:lpstr>On-Demand Link-State Multipath QoS Routing Protocol</vt:lpstr>
      <vt:lpstr>On-Demand Link-State Discovery</vt:lpstr>
      <vt:lpstr>Unipath Discovery</vt:lpstr>
      <vt:lpstr>Unipath discovery, an example</vt:lpstr>
      <vt:lpstr>Unipath discovery, an example</vt:lpstr>
      <vt:lpstr>Multipath Discovery and Reply</vt:lpstr>
      <vt:lpstr>Advantages and Disadvantages</vt:lpstr>
      <vt:lpstr>Asynchronous Slot Allocation Strategies</vt:lpstr>
      <vt:lpstr>Bandwidth Feasibility Test Phase</vt:lpstr>
      <vt:lpstr>Bandwidth Allocation Phase</vt:lpstr>
      <vt:lpstr>Slot Allocation Strategies</vt:lpstr>
      <vt:lpstr>Slide 51</vt:lpstr>
      <vt:lpstr>Minimum bandwidth-based reservation (MBR)</vt:lpstr>
      <vt:lpstr>Slide 53</vt:lpstr>
      <vt:lpstr>Position-based hybrid reservation (PHR)</vt:lpstr>
      <vt:lpstr>Slide 55</vt:lpstr>
      <vt:lpstr>Bandwidth Reservation Phase</vt:lpstr>
      <vt:lpstr>Bandwidth Reservation Phase</vt:lpstr>
      <vt:lpstr>Advantages and Disadvantages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Network Layer Solutions</dc:title>
  <dc:creator>AVINASH</dc:creator>
  <cp:lastModifiedBy>AVINASH</cp:lastModifiedBy>
  <cp:revision>41</cp:revision>
  <dcterms:created xsi:type="dcterms:W3CDTF">2006-08-16T00:00:00Z</dcterms:created>
  <dcterms:modified xsi:type="dcterms:W3CDTF">2022-11-22T08:38:22Z</dcterms:modified>
</cp:coreProperties>
</file>