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58" r:id="rId11"/>
    <p:sldId id="269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IN" b="1" dirty="0" smtClean="0"/>
              <a:t>Issues and Challenges in Providing QOS in Ad Hoc Wireless Networks</a:t>
            </a:r>
            <a:endParaRPr lang="en-US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</a:t>
            </a:r>
            <a:r>
              <a:rPr lang="en-US" dirty="0" smtClean="0"/>
              <a:t>choices for providing </a:t>
            </a:r>
            <a:r>
              <a:rPr lang="en-US" dirty="0" err="1" smtClean="0"/>
              <a:t>QoS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Some of the design choices for providing </a:t>
            </a:r>
            <a:r>
              <a:rPr lang="en-US" dirty="0" err="1" smtClean="0"/>
              <a:t>QoS</a:t>
            </a:r>
            <a:r>
              <a:rPr lang="en-US" dirty="0" smtClean="0"/>
              <a:t> support are described below.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Hard state versus soft state resource reservation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err="1" smtClean="0"/>
              <a:t>Stateful</a:t>
            </a:r>
            <a:r>
              <a:rPr lang="en-US" dirty="0" smtClean="0"/>
              <a:t> versus stateless approach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/>
              <a:t>Hard </a:t>
            </a:r>
            <a:r>
              <a:rPr lang="en-US" dirty="0" err="1" smtClean="0"/>
              <a:t>QoS</a:t>
            </a:r>
            <a:r>
              <a:rPr lang="en-US" dirty="0" smtClean="0"/>
              <a:t> versus soft </a:t>
            </a:r>
            <a:r>
              <a:rPr lang="en-US" dirty="0" err="1" smtClean="0"/>
              <a:t>QoS</a:t>
            </a:r>
            <a:r>
              <a:rPr lang="en-US" dirty="0" smtClean="0"/>
              <a:t> approach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Hard state versus soft state resource </a:t>
            </a:r>
            <a:r>
              <a:rPr lang="en-US" b="1" dirty="0" smtClean="0"/>
              <a:t>reservation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err="1" smtClean="0"/>
              <a:t>QoS</a:t>
            </a:r>
            <a:r>
              <a:rPr lang="en-US" dirty="0" smtClean="0"/>
              <a:t> resource reservation</a:t>
            </a:r>
            <a:r>
              <a:rPr lang="en-US" dirty="0" smtClean="0"/>
              <a:t> </a:t>
            </a:r>
            <a:r>
              <a:rPr lang="en-US" dirty="0" smtClean="0"/>
              <a:t>is responsible for reserving resources at all </a:t>
            </a:r>
            <a:r>
              <a:rPr lang="en-US" dirty="0" smtClean="0"/>
              <a:t>intermediate nodes </a:t>
            </a:r>
            <a:r>
              <a:rPr lang="en-US" dirty="0" smtClean="0"/>
              <a:t>along the path from the source to the destination, as </a:t>
            </a:r>
            <a:r>
              <a:rPr lang="en-US" dirty="0" smtClean="0"/>
              <a:t>requested by </a:t>
            </a:r>
            <a:r>
              <a:rPr lang="en-US" dirty="0" smtClean="0"/>
              <a:t>the </a:t>
            </a:r>
            <a:r>
              <a:rPr lang="en-US" dirty="0" err="1" smtClean="0"/>
              <a:t>QoS</a:t>
            </a:r>
            <a:r>
              <a:rPr lang="en-US" dirty="0" smtClean="0"/>
              <a:t> session. </a:t>
            </a:r>
            <a:endParaRPr lang="en-US" dirty="0" smtClean="0"/>
          </a:p>
          <a:p>
            <a:pPr algn="just"/>
            <a:r>
              <a:rPr lang="en-US" dirty="0" err="1" smtClean="0"/>
              <a:t>QoS</a:t>
            </a:r>
            <a:r>
              <a:rPr lang="en-US" dirty="0" smtClean="0"/>
              <a:t> </a:t>
            </a:r>
            <a:r>
              <a:rPr lang="en-US" dirty="0" smtClean="0"/>
              <a:t>resource reservation mechanisms can be broadly </a:t>
            </a:r>
            <a:r>
              <a:rPr lang="en-US" dirty="0" smtClean="0"/>
              <a:t>classified into </a:t>
            </a:r>
            <a:r>
              <a:rPr lang="en-US" dirty="0" smtClean="0"/>
              <a:t>two categories: hard state and soft state reservation mechanisms.</a:t>
            </a:r>
          </a:p>
          <a:p>
            <a:pPr algn="just"/>
            <a:r>
              <a:rPr lang="en-US" dirty="0" smtClean="0"/>
              <a:t>In hard state resource reservation schemes, resources are reserved at all </a:t>
            </a:r>
            <a:r>
              <a:rPr lang="en-US" dirty="0" smtClean="0"/>
              <a:t>intermediate nodes </a:t>
            </a:r>
            <a:r>
              <a:rPr lang="en-US" dirty="0" smtClean="0"/>
              <a:t>along the path from the source to the destination </a:t>
            </a:r>
            <a:r>
              <a:rPr lang="en-US" dirty="0" smtClean="0"/>
              <a:t>throughout the </a:t>
            </a:r>
            <a:r>
              <a:rPr lang="en-US" dirty="0" smtClean="0"/>
              <a:t>duration of the </a:t>
            </a:r>
            <a:r>
              <a:rPr lang="en-US" dirty="0" err="1" smtClean="0"/>
              <a:t>QoS</a:t>
            </a:r>
            <a:r>
              <a:rPr lang="en-US" dirty="0" smtClean="0"/>
              <a:t> session. </a:t>
            </a:r>
            <a:endParaRPr lang="en-US" dirty="0" smtClean="0"/>
          </a:p>
          <a:p>
            <a:pPr algn="just"/>
            <a:r>
              <a:rPr lang="en-US" dirty="0" smtClean="0"/>
              <a:t>In soft </a:t>
            </a:r>
            <a:r>
              <a:rPr lang="en-US" dirty="0" smtClean="0"/>
              <a:t>state resource reservation </a:t>
            </a:r>
            <a:r>
              <a:rPr lang="en-US" dirty="0" smtClean="0"/>
              <a:t>mechanisms </a:t>
            </a:r>
            <a:r>
              <a:rPr lang="en-US" dirty="0" smtClean="0"/>
              <a:t>maintain reservations </a:t>
            </a:r>
            <a:r>
              <a:rPr lang="en-US" dirty="0" smtClean="0"/>
              <a:t>only for </a:t>
            </a:r>
            <a:r>
              <a:rPr lang="en-US" dirty="0" smtClean="0"/>
              <a:t>small time </a:t>
            </a:r>
            <a:r>
              <a:rPr lang="en-US" dirty="0" smtClean="0"/>
              <a:t>intervals </a:t>
            </a:r>
            <a:r>
              <a:rPr lang="en-US" dirty="0" smtClean="0"/>
              <a:t>are used.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Stateful</a:t>
            </a:r>
            <a:r>
              <a:rPr lang="en-US" b="1" dirty="0" smtClean="0"/>
              <a:t> versus stateless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In the </a:t>
            </a:r>
            <a:r>
              <a:rPr lang="en-US" dirty="0" err="1" smtClean="0"/>
              <a:t>stateful</a:t>
            </a:r>
            <a:r>
              <a:rPr lang="en-US" dirty="0" smtClean="0"/>
              <a:t> approach, each node maintains either global state information or only local state information, while in the case of a stateless approach, no such information is maintained at the nodes.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Hard </a:t>
            </a:r>
            <a:r>
              <a:rPr lang="en-US" b="1" dirty="0" err="1" smtClean="0"/>
              <a:t>QoS</a:t>
            </a:r>
            <a:r>
              <a:rPr lang="en-US" b="1" dirty="0" smtClean="0"/>
              <a:t> versus soft </a:t>
            </a:r>
            <a:r>
              <a:rPr lang="en-US" b="1" dirty="0" err="1" smtClean="0"/>
              <a:t>QoS</a:t>
            </a:r>
            <a:r>
              <a:rPr lang="en-US" b="1" dirty="0" smtClean="0"/>
              <a:t>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The </a:t>
            </a:r>
            <a:r>
              <a:rPr lang="en-US" dirty="0" err="1" smtClean="0"/>
              <a:t>QoS</a:t>
            </a:r>
            <a:r>
              <a:rPr lang="en-US" dirty="0" smtClean="0"/>
              <a:t> provisioning approaches can be broadly classified into </a:t>
            </a:r>
            <a:r>
              <a:rPr lang="en-US" dirty="0" smtClean="0">
                <a:solidFill>
                  <a:srgbClr val="FF0000"/>
                </a:solidFill>
              </a:rPr>
              <a:t>two categories</a:t>
            </a:r>
            <a:r>
              <a:rPr lang="en-US" dirty="0" smtClean="0"/>
              <a:t>: </a:t>
            </a:r>
            <a:r>
              <a:rPr lang="en-US" dirty="0" smtClean="0">
                <a:solidFill>
                  <a:srgbClr val="FF0000"/>
                </a:solidFill>
              </a:rPr>
              <a:t>hard </a:t>
            </a:r>
            <a:r>
              <a:rPr lang="en-US" dirty="0" err="1" smtClean="0">
                <a:solidFill>
                  <a:srgbClr val="FF0000"/>
                </a:solidFill>
              </a:rPr>
              <a:t>QoS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FF0000"/>
                </a:solidFill>
              </a:rPr>
              <a:t>soft </a:t>
            </a:r>
            <a:r>
              <a:rPr lang="en-US" dirty="0" err="1" smtClean="0">
                <a:solidFill>
                  <a:srgbClr val="FF0000"/>
                </a:solidFill>
              </a:rPr>
              <a:t>QoS</a:t>
            </a:r>
            <a:r>
              <a:rPr lang="en-US" dirty="0" smtClean="0">
                <a:solidFill>
                  <a:srgbClr val="FF0000"/>
                </a:solidFill>
              </a:rPr>
              <a:t> approaches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If </a:t>
            </a:r>
            <a:r>
              <a:rPr lang="en-US" dirty="0" err="1" smtClean="0"/>
              <a:t>QoS</a:t>
            </a:r>
            <a:r>
              <a:rPr lang="en-US" dirty="0" smtClean="0"/>
              <a:t> requirements of a connection are guaranteed to be met for the whole duration of the session, the </a:t>
            </a:r>
            <a:r>
              <a:rPr lang="en-US" dirty="0" err="1" smtClean="0"/>
              <a:t>QoS</a:t>
            </a:r>
            <a:r>
              <a:rPr lang="en-US" dirty="0" smtClean="0"/>
              <a:t> approach is termed a </a:t>
            </a:r>
            <a:r>
              <a:rPr lang="en-US" b="1" dirty="0" smtClean="0">
                <a:solidFill>
                  <a:srgbClr val="FF0000"/>
                </a:solidFill>
              </a:rPr>
              <a:t>hard </a:t>
            </a:r>
            <a:r>
              <a:rPr lang="en-US" b="1" dirty="0" err="1" smtClean="0">
                <a:solidFill>
                  <a:srgbClr val="FF0000"/>
                </a:solidFill>
              </a:rPr>
              <a:t>QoS</a:t>
            </a:r>
            <a:r>
              <a:rPr lang="en-US" b="1" dirty="0" smtClean="0">
                <a:solidFill>
                  <a:srgbClr val="FF0000"/>
                </a:solidFill>
              </a:rPr>
              <a:t> approach.</a:t>
            </a:r>
          </a:p>
          <a:p>
            <a:pPr algn="just"/>
            <a:r>
              <a:rPr lang="en-US" dirty="0" smtClean="0"/>
              <a:t>If the </a:t>
            </a:r>
            <a:r>
              <a:rPr lang="en-US" dirty="0" err="1" smtClean="0"/>
              <a:t>QoS</a:t>
            </a:r>
            <a:r>
              <a:rPr lang="en-US" dirty="0" smtClean="0"/>
              <a:t> requirements are not guaranteed for the entire session, the </a:t>
            </a:r>
            <a:r>
              <a:rPr lang="en-US" dirty="0" err="1" smtClean="0"/>
              <a:t>QoS</a:t>
            </a:r>
            <a:r>
              <a:rPr lang="en-US" dirty="0" smtClean="0"/>
              <a:t> approach is termed a </a:t>
            </a:r>
            <a:r>
              <a:rPr lang="en-US" b="1" dirty="0" smtClean="0">
                <a:solidFill>
                  <a:srgbClr val="FF0000"/>
                </a:solidFill>
              </a:rPr>
              <a:t>soft </a:t>
            </a:r>
            <a:r>
              <a:rPr lang="en-US" b="1" dirty="0" err="1" smtClean="0">
                <a:solidFill>
                  <a:srgbClr val="FF0000"/>
                </a:solidFill>
              </a:rPr>
              <a:t>QoS</a:t>
            </a:r>
            <a:r>
              <a:rPr lang="en-US" b="1" dirty="0" smtClean="0">
                <a:solidFill>
                  <a:srgbClr val="FF0000"/>
                </a:solidFill>
              </a:rPr>
              <a:t> approach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b="1" dirty="0" smtClean="0"/>
              <a:t>ISSUES AND CHALLENGES IN PROVIDING QOS</a:t>
            </a:r>
            <a:br>
              <a:rPr lang="en-US" sz="3200" b="1" dirty="0" smtClean="0"/>
            </a:br>
            <a:r>
              <a:rPr lang="en-US" sz="3200" b="1" dirty="0" smtClean="0"/>
              <a:t>IN AD HOC WIRELESS NETWORKS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Providing </a:t>
            </a:r>
            <a:r>
              <a:rPr lang="en-US" dirty="0" err="1" smtClean="0"/>
              <a:t>QoS</a:t>
            </a:r>
            <a:r>
              <a:rPr lang="en-US" dirty="0" smtClean="0"/>
              <a:t> support in ad hoc wireless networks is an active research area.</a:t>
            </a:r>
          </a:p>
          <a:p>
            <a:pPr algn="just"/>
            <a:r>
              <a:rPr lang="en-US" dirty="0" smtClean="0"/>
              <a:t>Ad hoc wireless networks have certain unique characteristics that pose several difficulties in provisioning </a:t>
            </a:r>
            <a:r>
              <a:rPr lang="en-US" dirty="0" err="1" smtClean="0"/>
              <a:t>QoS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Some of the characteristics are-</a:t>
            </a:r>
          </a:p>
          <a:p>
            <a:pPr lvl="1" algn="just"/>
            <a:r>
              <a:rPr lang="en-US" dirty="0" smtClean="0"/>
              <a:t>Dynamically varying network topology</a:t>
            </a:r>
          </a:p>
          <a:p>
            <a:pPr lvl="1" algn="just"/>
            <a:r>
              <a:rPr lang="en-US" dirty="0" smtClean="0"/>
              <a:t>Lack of precise state information</a:t>
            </a:r>
          </a:p>
          <a:p>
            <a:pPr lvl="1" algn="just"/>
            <a:r>
              <a:rPr lang="en-US" dirty="0" smtClean="0"/>
              <a:t>Lack of a central controller</a:t>
            </a:r>
          </a:p>
          <a:p>
            <a:pPr lvl="1" algn="just"/>
            <a:r>
              <a:rPr lang="en-US" dirty="0" smtClean="0"/>
              <a:t>Error-prone shared radio channel</a:t>
            </a:r>
          </a:p>
          <a:p>
            <a:pPr lvl="1" algn="just"/>
            <a:r>
              <a:rPr lang="en-US" dirty="0" smtClean="0"/>
              <a:t>Hidden terminal problem</a:t>
            </a:r>
          </a:p>
          <a:p>
            <a:pPr lvl="1" algn="just"/>
            <a:r>
              <a:rPr lang="en-US" dirty="0" smtClean="0"/>
              <a:t>Limited resource availability</a:t>
            </a:r>
          </a:p>
          <a:p>
            <a:pPr lvl="1" algn="just"/>
            <a:r>
              <a:rPr lang="en-US" dirty="0" smtClean="0"/>
              <a:t>Insecure medium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Dynamically varying network topology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Since the nodes in an ad hoc wireless network do not have any restriction on mobility, the network topology changes dynamically.</a:t>
            </a:r>
          </a:p>
          <a:p>
            <a:pPr algn="just"/>
            <a:r>
              <a:rPr lang="en-US" dirty="0" smtClean="0"/>
              <a:t>Hence, the admitted </a:t>
            </a:r>
            <a:r>
              <a:rPr lang="en-US" dirty="0" err="1" smtClean="0">
                <a:solidFill>
                  <a:srgbClr val="FF0000"/>
                </a:solidFill>
              </a:rPr>
              <a:t>QoS</a:t>
            </a:r>
            <a:r>
              <a:rPr lang="en-US" dirty="0" smtClean="0">
                <a:solidFill>
                  <a:srgbClr val="FF0000"/>
                </a:solidFill>
              </a:rPr>
              <a:t> sessions may suffer due to frequent path breaks</a:t>
            </a:r>
            <a:r>
              <a:rPr lang="en-US" dirty="0" smtClean="0"/>
              <a:t>, thereby </a:t>
            </a:r>
            <a:r>
              <a:rPr lang="en-US" dirty="0" smtClean="0">
                <a:solidFill>
                  <a:srgbClr val="FF0000"/>
                </a:solidFill>
              </a:rPr>
              <a:t>requiring such sessions to be reestablished over new paths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>
                <a:solidFill>
                  <a:srgbClr val="FF0000"/>
                </a:solidFill>
              </a:rPr>
              <a:t>The delay incurred in reestablishing a </a:t>
            </a:r>
            <a:r>
              <a:rPr lang="en-US" dirty="0" err="1" smtClean="0">
                <a:solidFill>
                  <a:srgbClr val="FF0000"/>
                </a:solidFill>
              </a:rPr>
              <a:t>QoS</a:t>
            </a:r>
            <a:r>
              <a:rPr lang="en-US" dirty="0" smtClean="0">
                <a:solidFill>
                  <a:srgbClr val="FF0000"/>
                </a:solidFill>
              </a:rPr>
              <a:t> session may cause some of the packets belonging to that session to miss their delay targets/deadlines</a:t>
            </a:r>
            <a:r>
              <a:rPr lang="en-US" dirty="0" smtClean="0"/>
              <a:t>, which is not acceptable for applications that have stringent </a:t>
            </a:r>
            <a:r>
              <a:rPr lang="en-US" dirty="0" err="1" smtClean="0"/>
              <a:t>QoS</a:t>
            </a:r>
            <a:r>
              <a:rPr lang="en-US" dirty="0" smtClean="0"/>
              <a:t> requirements.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Imprecise state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Autofit/>
          </a:bodyPr>
          <a:lstStyle/>
          <a:p>
            <a:pPr algn="just"/>
            <a:r>
              <a:rPr lang="en-US" sz="2200" dirty="0" smtClean="0"/>
              <a:t>In most cases, the nodes in an ad hoc wireless network maintain both </a:t>
            </a:r>
            <a:r>
              <a:rPr lang="en-US" sz="2200" b="1" dirty="0" smtClean="0">
                <a:solidFill>
                  <a:srgbClr val="FF0000"/>
                </a:solidFill>
              </a:rPr>
              <a:t>the link-specific state information </a:t>
            </a:r>
            <a:r>
              <a:rPr lang="en-US" sz="2200" dirty="0" smtClean="0"/>
              <a:t>and </a:t>
            </a:r>
            <a:r>
              <a:rPr lang="en-US" sz="2200" b="1" dirty="0" smtClean="0">
                <a:solidFill>
                  <a:srgbClr val="FF0000"/>
                </a:solidFill>
              </a:rPr>
              <a:t>flow-specific state information</a:t>
            </a:r>
            <a:r>
              <a:rPr lang="en-US" sz="2200" dirty="0" smtClean="0"/>
              <a:t>. </a:t>
            </a:r>
          </a:p>
          <a:p>
            <a:pPr algn="just"/>
            <a:r>
              <a:rPr lang="en-US" sz="2200" dirty="0" smtClean="0"/>
              <a:t>The </a:t>
            </a:r>
            <a:r>
              <a:rPr lang="en-US" sz="2200" dirty="0" smtClean="0">
                <a:solidFill>
                  <a:srgbClr val="FF0000"/>
                </a:solidFill>
              </a:rPr>
              <a:t>link-specific state information </a:t>
            </a:r>
            <a:r>
              <a:rPr lang="en-US" sz="2200" dirty="0" smtClean="0"/>
              <a:t>includes </a:t>
            </a:r>
            <a:r>
              <a:rPr lang="en-US" sz="2200" dirty="0" smtClean="0">
                <a:solidFill>
                  <a:srgbClr val="FF0000"/>
                </a:solidFill>
              </a:rPr>
              <a:t>bandwidth, delay, delay jitter, loss rate, error rate, stability, cost, and distance values for each link. </a:t>
            </a:r>
          </a:p>
          <a:p>
            <a:pPr algn="just"/>
            <a:r>
              <a:rPr lang="en-US" sz="2200" dirty="0" smtClean="0"/>
              <a:t>The </a:t>
            </a:r>
            <a:r>
              <a:rPr lang="en-US" sz="2200" dirty="0" smtClean="0">
                <a:solidFill>
                  <a:srgbClr val="FF0000"/>
                </a:solidFill>
              </a:rPr>
              <a:t>flow-specific information </a:t>
            </a:r>
            <a:r>
              <a:rPr lang="en-US" sz="2200" dirty="0" smtClean="0"/>
              <a:t>includes </a:t>
            </a:r>
            <a:r>
              <a:rPr lang="en-US" sz="2200" dirty="0" smtClean="0">
                <a:solidFill>
                  <a:srgbClr val="FF0000"/>
                </a:solidFill>
              </a:rPr>
              <a:t>session ID, source address, destination address, and </a:t>
            </a:r>
            <a:r>
              <a:rPr lang="en-US" sz="2200" dirty="0" err="1" smtClean="0">
                <a:solidFill>
                  <a:srgbClr val="FF0000"/>
                </a:solidFill>
              </a:rPr>
              <a:t>QoS</a:t>
            </a:r>
            <a:r>
              <a:rPr lang="en-US" sz="2200" dirty="0" smtClean="0">
                <a:solidFill>
                  <a:srgbClr val="FF0000"/>
                </a:solidFill>
              </a:rPr>
              <a:t> requirements of the flow (such as maximum bandwidth requirement, minimum bandwidth requirement, maximum delay, and maximum delay jitter)</a:t>
            </a:r>
            <a:r>
              <a:rPr lang="en-US" sz="2200" dirty="0" smtClean="0"/>
              <a:t>. </a:t>
            </a:r>
          </a:p>
          <a:p>
            <a:pPr algn="just"/>
            <a:r>
              <a:rPr lang="en-US" sz="2200" b="1" dirty="0" smtClean="0">
                <a:solidFill>
                  <a:srgbClr val="FF0000"/>
                </a:solidFill>
              </a:rPr>
              <a:t>The state information is inherently imprecise due to dynamic changes in network topology and channel characteristics. </a:t>
            </a:r>
          </a:p>
          <a:p>
            <a:pPr algn="just"/>
            <a:r>
              <a:rPr lang="en-US" sz="2200" dirty="0" smtClean="0"/>
              <a:t>Hence, routing decisions may not be accurate, resulting in some of the real-time packets missing their deadlines.</a:t>
            </a:r>
            <a:endParaRPr lang="en-US" sz="2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Lack of central coordination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Unlike wireless LANs and cellular networks, </a:t>
            </a:r>
            <a:r>
              <a:rPr lang="en-US" b="1" dirty="0" smtClean="0">
                <a:solidFill>
                  <a:srgbClr val="FF0000"/>
                </a:solidFill>
              </a:rPr>
              <a:t>ad hoc wireless networks do not have central controllers to coordinate the activity of nodes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This further complicates </a:t>
            </a:r>
            <a:r>
              <a:rPr lang="en-US" dirty="0" err="1" smtClean="0"/>
              <a:t>QoS</a:t>
            </a:r>
            <a:r>
              <a:rPr lang="en-US" dirty="0" smtClean="0"/>
              <a:t> provisioning in ad hoc wireless networks.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Error-prone shared radio channel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The </a:t>
            </a:r>
            <a:r>
              <a:rPr lang="en-US" b="1" dirty="0" smtClean="0">
                <a:solidFill>
                  <a:srgbClr val="FF0000"/>
                </a:solidFill>
              </a:rPr>
              <a:t>radio channel is a broadcast medium by nature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During propagation through the wireless medium, the </a:t>
            </a:r>
            <a:r>
              <a:rPr lang="en-US" b="1" dirty="0" smtClean="0">
                <a:solidFill>
                  <a:srgbClr val="FF0000"/>
                </a:solidFill>
              </a:rPr>
              <a:t>radio waves suffer from several impairments such as attenuation, multipath propagation, and interference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Hidden terminal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The hidden terminal problem is inherent in ad hoc wireless networks.</a:t>
            </a:r>
          </a:p>
          <a:p>
            <a:pPr algn="just"/>
            <a:r>
              <a:rPr lang="en-US" dirty="0" smtClean="0"/>
              <a:t>This problem occurs when packets originating from two or more sender nodes, which are not within the direct transmission range of each other, collide at a common receiver node.</a:t>
            </a:r>
          </a:p>
          <a:p>
            <a:pPr algn="just"/>
            <a:r>
              <a:rPr lang="en-US" b="1" dirty="0" smtClean="0">
                <a:solidFill>
                  <a:srgbClr val="FF0000"/>
                </a:solidFill>
              </a:rPr>
              <a:t>It necessitates the retransmission of the packets, which may not be acceptable for flows that have stringent </a:t>
            </a:r>
            <a:r>
              <a:rPr lang="en-US" b="1" dirty="0" err="1" smtClean="0">
                <a:solidFill>
                  <a:srgbClr val="FF0000"/>
                </a:solidFill>
              </a:rPr>
              <a:t>QoS</a:t>
            </a:r>
            <a:r>
              <a:rPr lang="en-US" b="1" dirty="0" smtClean="0">
                <a:solidFill>
                  <a:srgbClr val="FF0000"/>
                </a:solidFill>
              </a:rPr>
              <a:t> requirements.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Limited resource availability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>
                <a:solidFill>
                  <a:srgbClr val="FF0000"/>
                </a:solidFill>
              </a:rPr>
              <a:t>Resources such as bandwidth, battery life, storage space, and processing capability are limited in ad hoc wireless networks.</a:t>
            </a:r>
          </a:p>
          <a:p>
            <a:pPr algn="just"/>
            <a:r>
              <a:rPr lang="en-US" dirty="0" smtClean="0"/>
              <a:t>Out of these, bandwidth and battery life are critical resources, the availability of which significantly affects the performance of the </a:t>
            </a:r>
            <a:r>
              <a:rPr lang="en-US" dirty="0" err="1" smtClean="0"/>
              <a:t>QoS</a:t>
            </a:r>
            <a:r>
              <a:rPr lang="en-US" dirty="0" smtClean="0"/>
              <a:t> provisioning mechanism. </a:t>
            </a:r>
          </a:p>
          <a:p>
            <a:pPr algn="just"/>
            <a:r>
              <a:rPr lang="en-US" dirty="0" smtClean="0"/>
              <a:t>Hence, efficient resource management mechanisms are required for optimal utilization of these scarce resources.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Insecure medium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>
                <a:solidFill>
                  <a:srgbClr val="FF0000"/>
                </a:solidFill>
              </a:rPr>
              <a:t>Due to the broadcast nature of the wireless medium, communication through a wireless channel is highly insecure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Therefore, security is an important issue in ad hoc wireless networks, especially for military and tactical applications.</a:t>
            </a:r>
          </a:p>
          <a:p>
            <a:pPr algn="just"/>
            <a:r>
              <a:rPr lang="en-US" dirty="0" smtClean="0"/>
              <a:t>Ad hoc wireless networks are susceptible to attacks such as eavesdropping, spoofing, denial of service, message distortion, and impersonation.</a:t>
            </a:r>
          </a:p>
          <a:p>
            <a:pPr algn="just"/>
            <a:r>
              <a:rPr lang="en-US" dirty="0" smtClean="0"/>
              <a:t>Without sophisticated security mechanisms, it is very difficult to provide secure communication guarantees.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841</Words>
  <Application>Microsoft Office PowerPoint</Application>
  <PresentationFormat>On-screen Show (4:3)</PresentationFormat>
  <Paragraphs>57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Issues and Challenges in Providing QOS in Ad Hoc Wireless Networks</vt:lpstr>
      <vt:lpstr>ISSUES AND CHALLENGES IN PROVIDING QOS IN AD HOC WIRELESS NETWORKS</vt:lpstr>
      <vt:lpstr>Dynamically varying network topology</vt:lpstr>
      <vt:lpstr>Imprecise state information</vt:lpstr>
      <vt:lpstr>Lack of central coordination</vt:lpstr>
      <vt:lpstr>Error-prone shared radio channel</vt:lpstr>
      <vt:lpstr>Hidden terminal problem</vt:lpstr>
      <vt:lpstr>Limited resource availability</vt:lpstr>
      <vt:lpstr>Insecure medium</vt:lpstr>
      <vt:lpstr>Design choices for providing QoS</vt:lpstr>
      <vt:lpstr>Hard state versus soft state resource reservation</vt:lpstr>
      <vt:lpstr>Stateful versus stateless approach</vt:lpstr>
      <vt:lpstr>Hard QoS versus soft QoS approach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Issues and Challenges in Providing QOS in Ad Hoc Wireless Networks</dc:title>
  <dc:creator>AVINASH</dc:creator>
  <cp:lastModifiedBy>AVINASH</cp:lastModifiedBy>
  <cp:revision>21</cp:revision>
  <dcterms:created xsi:type="dcterms:W3CDTF">2006-08-16T00:00:00Z</dcterms:created>
  <dcterms:modified xsi:type="dcterms:W3CDTF">2022-11-15T14:35:08Z</dcterms:modified>
</cp:coreProperties>
</file>