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7" r:id="rId3"/>
    <p:sldId id="257" r:id="rId4"/>
    <p:sldId id="267" r:id="rId5"/>
    <p:sldId id="268" r:id="rId6"/>
    <p:sldId id="269" r:id="rId7"/>
    <p:sldId id="270" r:id="rId8"/>
    <p:sldId id="271" r:id="rId9"/>
    <p:sldId id="273" r:id="rId10"/>
    <p:sldId id="274" r:id="rId11"/>
    <p:sldId id="275" r:id="rId12"/>
    <p:sldId id="276" r:id="rId13"/>
    <p:sldId id="258" r:id="rId14"/>
    <p:sldId id="259" r:id="rId15"/>
    <p:sldId id="260" r:id="rId16"/>
    <p:sldId id="261" r:id="rId17"/>
    <p:sldId id="262" r:id="rId18"/>
    <p:sldId id="263" r:id="rId19"/>
    <p:sldId id="264" r:id="rId20"/>
    <p:sldId id="265" r:id="rId21"/>
    <p:sldId id="266"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4" d="100"/>
          <a:sy n="64" d="100"/>
        </p:scale>
        <p:origin x="-1482"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12/15/2022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IN" dirty="0" smtClean="0"/>
              <a:t>System Power Management Schemes</a:t>
            </a:r>
            <a:endParaRPr lang="en-US" dirty="0"/>
          </a:p>
        </p:txBody>
      </p:sp>
      <p:sp>
        <p:nvSpPr>
          <p:cNvPr id="3" name="Subtitle 2"/>
          <p:cNvSpPr>
            <a:spLocks noGrp="1"/>
          </p:cNvSpPr>
          <p:nvPr>
            <p:ph type="subTitle" idx="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Addition of separate signaling channel</a:t>
            </a:r>
            <a:endParaRPr lang="en-US" dirty="0"/>
          </a:p>
        </p:txBody>
      </p:sp>
      <p:sp>
        <p:nvSpPr>
          <p:cNvPr id="5" name="Content Placeholder 4"/>
          <p:cNvSpPr>
            <a:spLocks noGrp="1"/>
          </p:cNvSpPr>
          <p:nvPr>
            <p:ph idx="1"/>
          </p:nvPr>
        </p:nvSpPr>
        <p:spPr/>
        <p:txBody>
          <a:bodyPr>
            <a:normAutofit fontScale="92500" lnSpcReduction="20000"/>
          </a:bodyPr>
          <a:lstStyle/>
          <a:p>
            <a:pPr algn="just"/>
            <a:r>
              <a:rPr lang="en-US" dirty="0" smtClean="0"/>
              <a:t>Initially, when a node neither transmits nor receives packets, </a:t>
            </a:r>
            <a:r>
              <a:rPr lang="en-US" dirty="0" smtClean="0"/>
              <a:t>it stays </a:t>
            </a:r>
            <a:r>
              <a:rPr lang="en-US" dirty="0" smtClean="0"/>
              <a:t>in the idle state</a:t>
            </a:r>
            <a:r>
              <a:rPr lang="en-US" dirty="0" smtClean="0"/>
              <a:t>.</a:t>
            </a:r>
          </a:p>
          <a:p>
            <a:pPr algn="just"/>
            <a:r>
              <a:rPr lang="en-US" b="1" dirty="0" smtClean="0">
                <a:solidFill>
                  <a:srgbClr val="FF0000"/>
                </a:solidFill>
              </a:rPr>
              <a:t>Packet </a:t>
            </a:r>
            <a:r>
              <a:rPr lang="en-US" b="1" dirty="0" smtClean="0">
                <a:solidFill>
                  <a:srgbClr val="FF0000"/>
                </a:solidFill>
              </a:rPr>
              <a:t>transmission -</a:t>
            </a:r>
            <a:endParaRPr lang="en-US" dirty="0" smtClean="0"/>
          </a:p>
          <a:p>
            <a:pPr lvl="1" algn="just"/>
            <a:r>
              <a:rPr lang="en-US" dirty="0" smtClean="0"/>
              <a:t>As </a:t>
            </a:r>
            <a:r>
              <a:rPr lang="en-US" dirty="0" smtClean="0"/>
              <a:t>soon as the node gets a packet for transmission, it transmits an </a:t>
            </a:r>
            <a:r>
              <a:rPr lang="en-US" dirty="0" smtClean="0"/>
              <a:t>RTS and </a:t>
            </a:r>
            <a:r>
              <a:rPr lang="en-US" dirty="0" smtClean="0"/>
              <a:t>enters the Await CTS state.</a:t>
            </a:r>
          </a:p>
          <a:p>
            <a:pPr lvl="1" algn="just"/>
            <a:r>
              <a:rPr lang="en-US" dirty="0" smtClean="0"/>
              <a:t>If </a:t>
            </a:r>
            <a:r>
              <a:rPr lang="en-US" dirty="0" smtClean="0"/>
              <a:t>it does not receive the CTS, it enters the binary exponential </a:t>
            </a:r>
            <a:r>
              <a:rPr lang="en-US" dirty="0" smtClean="0"/>
              <a:t>back-off (BEB</a:t>
            </a:r>
            <a:r>
              <a:rPr lang="en-US" dirty="0" smtClean="0"/>
              <a:t>) state. A node also enters the BEB state if it hears a busy </a:t>
            </a:r>
            <a:r>
              <a:rPr lang="en-US" dirty="0" smtClean="0"/>
              <a:t>tone when </a:t>
            </a:r>
            <a:r>
              <a:rPr lang="en-US" dirty="0" smtClean="0"/>
              <a:t>a neighboring node which is actively transmitting sends a </a:t>
            </a:r>
            <a:r>
              <a:rPr lang="en-US" dirty="0" smtClean="0"/>
              <a:t>busy tone </a:t>
            </a:r>
            <a:r>
              <a:rPr lang="en-US" dirty="0" smtClean="0"/>
              <a:t>in the control channel.</a:t>
            </a:r>
          </a:p>
          <a:p>
            <a:pPr lvl="1" algn="just"/>
            <a:r>
              <a:rPr lang="en-US" dirty="0" smtClean="0"/>
              <a:t>After </a:t>
            </a:r>
            <a:r>
              <a:rPr lang="en-US" dirty="0" smtClean="0"/>
              <a:t>receiving the CTS, it enters the Transmit packet state and </a:t>
            </a:r>
            <a:r>
              <a:rPr lang="en-US" dirty="0" smtClean="0"/>
              <a:t>starts transmitting </a:t>
            </a:r>
            <a:r>
              <a:rPr lang="en-US" dirty="0" smtClean="0"/>
              <a:t>the packet.</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Addition of separate signaling channel</a:t>
            </a:r>
            <a:endParaRPr lang="en-US" dirty="0"/>
          </a:p>
        </p:txBody>
      </p:sp>
      <p:sp>
        <p:nvSpPr>
          <p:cNvPr id="3" name="Content Placeholder 2"/>
          <p:cNvSpPr>
            <a:spLocks noGrp="1"/>
          </p:cNvSpPr>
          <p:nvPr>
            <p:ph idx="1"/>
          </p:nvPr>
        </p:nvSpPr>
        <p:spPr/>
        <p:txBody>
          <a:bodyPr>
            <a:normAutofit lnSpcReduction="10000"/>
          </a:bodyPr>
          <a:lstStyle/>
          <a:p>
            <a:pPr algn="just"/>
            <a:r>
              <a:rPr lang="en-US" b="1" dirty="0" smtClean="0">
                <a:solidFill>
                  <a:srgbClr val="FF0000"/>
                </a:solidFill>
              </a:rPr>
              <a:t>Packet </a:t>
            </a:r>
            <a:r>
              <a:rPr lang="en-US" b="1" dirty="0" smtClean="0">
                <a:solidFill>
                  <a:srgbClr val="FF0000"/>
                </a:solidFill>
              </a:rPr>
              <a:t>reception -</a:t>
            </a:r>
            <a:endParaRPr lang="en-US" b="1" dirty="0" smtClean="0">
              <a:solidFill>
                <a:srgbClr val="FF0000"/>
              </a:solidFill>
            </a:endParaRPr>
          </a:p>
          <a:p>
            <a:pPr lvl="1" algn="just"/>
            <a:r>
              <a:rPr lang="en-US" dirty="0" smtClean="0"/>
              <a:t>As </a:t>
            </a:r>
            <a:r>
              <a:rPr lang="en-US" dirty="0" smtClean="0"/>
              <a:t>soon as a node receives an RTS, it sends a CTS back to the </a:t>
            </a:r>
            <a:r>
              <a:rPr lang="en-US" dirty="0" smtClean="0"/>
              <a:t>sender and </a:t>
            </a:r>
            <a:r>
              <a:rPr lang="en-US" dirty="0" smtClean="0"/>
              <a:t>enters the Await packet state, only if no other neighboring </a:t>
            </a:r>
            <a:r>
              <a:rPr lang="en-US" dirty="0" smtClean="0"/>
              <a:t>nodes exist </a:t>
            </a:r>
            <a:r>
              <a:rPr lang="en-US" dirty="0" smtClean="0"/>
              <a:t>in the Await CTS or Transmit packet state</a:t>
            </a:r>
            <a:r>
              <a:rPr lang="en-US" dirty="0" smtClean="0"/>
              <a:t>.</a:t>
            </a:r>
          </a:p>
          <a:p>
            <a:pPr lvl="1" algn="just"/>
            <a:r>
              <a:rPr lang="en-US" dirty="0" smtClean="0"/>
              <a:t>If </a:t>
            </a:r>
            <a:r>
              <a:rPr lang="en-US" dirty="0" smtClean="0"/>
              <a:t>packets arrive on time, the node enters the Receive packet state </a:t>
            </a:r>
            <a:r>
              <a:rPr lang="en-US" dirty="0" smtClean="0"/>
              <a:t>and starts </a:t>
            </a:r>
            <a:r>
              <a:rPr lang="en-US" dirty="0" smtClean="0"/>
              <a:t>receiving the packets.</a:t>
            </a:r>
          </a:p>
          <a:p>
            <a:pPr lvl="1" algn="just"/>
            <a:r>
              <a:rPr lang="en-US" dirty="0" smtClean="0"/>
              <a:t>If </a:t>
            </a:r>
            <a:r>
              <a:rPr lang="en-US" dirty="0" smtClean="0"/>
              <a:t>the packet does not arrive on time, the node enters the idle state again.</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Powering off the radios</a:t>
            </a:r>
            <a:endParaRPr lang="en-US" dirty="0"/>
          </a:p>
        </p:txBody>
      </p:sp>
      <p:sp>
        <p:nvSpPr>
          <p:cNvPr id="3" name="Content Placeholder 2"/>
          <p:cNvSpPr>
            <a:spLocks noGrp="1"/>
          </p:cNvSpPr>
          <p:nvPr>
            <p:ph idx="1"/>
          </p:nvPr>
        </p:nvSpPr>
        <p:spPr/>
        <p:txBody>
          <a:bodyPr/>
          <a:lstStyle/>
          <a:p>
            <a:pPr algn="just"/>
            <a:r>
              <a:rPr lang="en-US" dirty="0" smtClean="0"/>
              <a:t>T</a:t>
            </a:r>
            <a:r>
              <a:rPr lang="en-US" dirty="0" smtClean="0"/>
              <a:t>he </a:t>
            </a:r>
            <a:r>
              <a:rPr lang="en-US" dirty="0" smtClean="0"/>
              <a:t>conditions under which </a:t>
            </a:r>
            <a:r>
              <a:rPr lang="en-US" dirty="0" smtClean="0"/>
              <a:t>the node </a:t>
            </a:r>
            <a:r>
              <a:rPr lang="en-US" dirty="0" smtClean="0"/>
              <a:t>enters the power-off </a:t>
            </a:r>
            <a:r>
              <a:rPr lang="en-US" dirty="0" smtClean="0"/>
              <a:t>mode is :</a:t>
            </a:r>
            <a:endParaRPr lang="en-US" dirty="0" smtClean="0"/>
          </a:p>
          <a:p>
            <a:pPr lvl="1" algn="just"/>
            <a:r>
              <a:rPr lang="en-US" dirty="0" smtClean="0"/>
              <a:t>Condition </a:t>
            </a:r>
            <a:r>
              <a:rPr lang="en-US" dirty="0" smtClean="0"/>
              <a:t>1: The node has no packets for transmission.</a:t>
            </a:r>
          </a:p>
          <a:p>
            <a:pPr lvl="1" algn="just"/>
            <a:r>
              <a:rPr lang="en-US" dirty="0" smtClean="0"/>
              <a:t>Condition </a:t>
            </a:r>
            <a:r>
              <a:rPr lang="en-US" dirty="0" smtClean="0"/>
              <a:t>2: A neighbor node is transmitting or receiving packets, </a:t>
            </a:r>
            <a:r>
              <a:rPr lang="en-US" dirty="0" err="1" smtClean="0"/>
              <a:t>i.e</a:t>
            </a:r>
            <a:r>
              <a:rPr lang="en-US" dirty="0" smtClean="0"/>
              <a:t>, the </a:t>
            </a:r>
            <a:r>
              <a:rPr lang="en-US" dirty="0" smtClean="0"/>
              <a:t>channel is busy.</a:t>
            </a: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Device Power Management Schemes</a:t>
            </a:r>
            <a:endParaRPr lang="en-US" dirty="0"/>
          </a:p>
        </p:txBody>
      </p:sp>
      <p:sp>
        <p:nvSpPr>
          <p:cNvPr id="3" name="Content Placeholder 2"/>
          <p:cNvSpPr>
            <a:spLocks noGrp="1"/>
          </p:cNvSpPr>
          <p:nvPr>
            <p:ph idx="1"/>
          </p:nvPr>
        </p:nvSpPr>
        <p:spPr/>
        <p:txBody>
          <a:bodyPr>
            <a:normAutofit/>
          </a:bodyPr>
          <a:lstStyle/>
          <a:p>
            <a:pPr algn="just"/>
            <a:r>
              <a:rPr lang="en-US" dirty="0" smtClean="0"/>
              <a:t>Some of the major consumers of power in AWN are the hardware devices present in the nodes.</a:t>
            </a:r>
          </a:p>
          <a:p>
            <a:pPr algn="just"/>
            <a:r>
              <a:rPr lang="en-US" dirty="0" smtClean="0"/>
              <a:t>Various schemes have been proposed in the design of hardware that minimize the power consumption.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Low-Power Design of Hardware</a:t>
            </a:r>
            <a:endParaRPr lang="en-US" dirty="0"/>
          </a:p>
        </p:txBody>
      </p:sp>
      <p:sp>
        <p:nvSpPr>
          <p:cNvPr id="3" name="Content Placeholder 2"/>
          <p:cNvSpPr>
            <a:spLocks noGrp="1"/>
          </p:cNvSpPr>
          <p:nvPr>
            <p:ph idx="1"/>
          </p:nvPr>
        </p:nvSpPr>
        <p:spPr/>
        <p:txBody>
          <a:bodyPr/>
          <a:lstStyle/>
          <a:p>
            <a:pPr algn="just"/>
            <a:r>
              <a:rPr lang="en-US" dirty="0" smtClean="0"/>
              <a:t>Low-power design of hardware results in a significant improvement in the energy conservation.</a:t>
            </a:r>
          </a:p>
          <a:p>
            <a:pPr algn="just"/>
            <a:r>
              <a:rPr lang="en-US" dirty="0" smtClean="0"/>
              <a:t>Some of the low-power design suggestions include varying clock speed CPUs, disk spin down, and flash memory.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Low-Power Design of Hardware</a:t>
            </a:r>
            <a:endParaRPr lang="en-US" dirty="0"/>
          </a:p>
        </p:txBody>
      </p:sp>
      <p:sp>
        <p:nvSpPr>
          <p:cNvPr id="3" name="Content Placeholder 2"/>
          <p:cNvSpPr>
            <a:spLocks noGrp="1"/>
          </p:cNvSpPr>
          <p:nvPr>
            <p:ph idx="1"/>
          </p:nvPr>
        </p:nvSpPr>
        <p:spPr/>
        <p:txBody>
          <a:bodyPr>
            <a:noAutofit/>
          </a:bodyPr>
          <a:lstStyle/>
          <a:p>
            <a:pPr algn="just"/>
            <a:r>
              <a:rPr lang="en-US" sz="2000" dirty="0" smtClean="0"/>
              <a:t>Some of the sources of power consumption in the AWN and the corresponding solutions to reduce power consumption are –</a:t>
            </a:r>
          </a:p>
          <a:p>
            <a:pPr lvl="1" algn="just"/>
            <a:r>
              <a:rPr lang="en-US" sz="2000" dirty="0" smtClean="0"/>
              <a:t>Major sources of power consumption in AWN are the transmitters and receivers of the communication module. The design of transceivers has a significant effect on the power consumption. Hence, great care must be taken while designing them. Switching off various units of the hardware while idling reduces the energy consumption. Instead of switching off fully, different stages may be followed in each of which there exists a different power requirement.</a:t>
            </a:r>
          </a:p>
          <a:p>
            <a:pPr lvl="1" algn="just"/>
            <a:r>
              <a:rPr lang="en-US" sz="2000" dirty="0" smtClean="0"/>
              <a:t>The main hardware of a mobile </a:t>
            </a:r>
            <a:r>
              <a:rPr lang="en-US" sz="2000" dirty="0" smtClean="0"/>
              <a:t>node consists </a:t>
            </a:r>
            <a:r>
              <a:rPr lang="en-US" sz="2000" dirty="0" smtClean="0"/>
              <a:t>of the LCD display, DRAM, CD ROM drive, CPU, wireless interface card (in the case of a computer), and I/O </a:t>
            </a:r>
            <a:r>
              <a:rPr lang="en-US" sz="2000" dirty="0" smtClean="0"/>
              <a:t>subsystems.</a:t>
            </a:r>
          </a:p>
          <a:p>
            <a:pPr lvl="1" algn="just"/>
            <a:r>
              <a:rPr lang="en-US" sz="2000" b="1" dirty="0" smtClean="0">
                <a:solidFill>
                  <a:srgbClr val="FF0000"/>
                </a:solidFill>
              </a:rPr>
              <a:t>The </a:t>
            </a:r>
            <a:r>
              <a:rPr lang="en-US" sz="2000" b="1" dirty="0" smtClean="0">
                <a:solidFill>
                  <a:srgbClr val="FF0000"/>
                </a:solidFill>
              </a:rPr>
              <a:t>percentage of power consumed by some of these components is shown in below </a:t>
            </a:r>
            <a:r>
              <a:rPr lang="en-US" sz="2000" b="1" dirty="0" smtClean="0">
                <a:solidFill>
                  <a:srgbClr val="FF0000"/>
                </a:solidFill>
              </a:rPr>
              <a:t>figure -</a:t>
            </a:r>
            <a:endParaRPr lang="en-US" sz="2000" b="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Power consumed by various units of hardware</a:t>
            </a:r>
            <a:endParaRPr lang="en-US" dirty="0"/>
          </a:p>
        </p:txBody>
      </p:sp>
      <p:pic>
        <p:nvPicPr>
          <p:cNvPr id="1026" name="Picture 2"/>
          <p:cNvPicPr>
            <a:picLocks noGrp="1" noChangeAspect="1" noChangeArrowheads="1"/>
          </p:cNvPicPr>
          <p:nvPr>
            <p:ph idx="1"/>
          </p:nvPr>
        </p:nvPicPr>
        <p:blipFill>
          <a:blip r:embed="rId2" cstate="print"/>
          <a:srcRect l="3672" t="4315" r="1412"/>
          <a:stretch>
            <a:fillRect/>
          </a:stretch>
        </p:blipFill>
        <p:spPr bwMode="auto">
          <a:xfrm>
            <a:off x="972107" y="1600200"/>
            <a:ext cx="7254323" cy="464820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CPU Power Consumption</a:t>
            </a:r>
            <a:endParaRPr lang="en-US" dirty="0"/>
          </a:p>
        </p:txBody>
      </p:sp>
      <p:sp>
        <p:nvSpPr>
          <p:cNvPr id="3" name="Content Placeholder 2"/>
          <p:cNvSpPr>
            <a:spLocks noGrp="1"/>
          </p:cNvSpPr>
          <p:nvPr>
            <p:ph idx="1"/>
          </p:nvPr>
        </p:nvSpPr>
        <p:spPr/>
        <p:txBody>
          <a:bodyPr>
            <a:noAutofit/>
          </a:bodyPr>
          <a:lstStyle/>
          <a:p>
            <a:pPr algn="just"/>
            <a:r>
              <a:rPr lang="en-US" sz="2000" dirty="0" smtClean="0"/>
              <a:t>The energy required for the CPU operation depends largely on the </a:t>
            </a:r>
            <a:r>
              <a:rPr lang="en-US" sz="2000" dirty="0" smtClean="0">
                <a:solidFill>
                  <a:srgbClr val="FF0000"/>
                </a:solidFill>
              </a:rPr>
              <a:t>clock frequency (F).</a:t>
            </a:r>
          </a:p>
          <a:p>
            <a:pPr algn="just"/>
            <a:r>
              <a:rPr lang="en-US" sz="2000" dirty="0" smtClean="0"/>
              <a:t>As the clock rate increases, frequent switching of the logic gates between different voltage levels (V), </a:t>
            </a:r>
            <a:r>
              <a:rPr lang="en-US" sz="2000" dirty="0" err="1" smtClean="0"/>
              <a:t>i.e</a:t>
            </a:r>
            <a:r>
              <a:rPr lang="en-US" sz="2000" dirty="0" smtClean="0"/>
              <a:t>, the ground voltage and the peak voltage, takes place, which leads to higher power consumption.</a:t>
            </a:r>
          </a:p>
          <a:p>
            <a:pPr algn="just"/>
            <a:r>
              <a:rPr lang="en-US" sz="2000" dirty="0" smtClean="0"/>
              <a:t>Another effect that significantly influences the CPU power consumption is the </a:t>
            </a:r>
            <a:r>
              <a:rPr lang="en-US" sz="2000" dirty="0" smtClean="0">
                <a:solidFill>
                  <a:srgbClr val="FF0000"/>
                </a:solidFill>
              </a:rPr>
              <a:t>chaining of transistors</a:t>
            </a:r>
            <a:r>
              <a:rPr lang="en-US" sz="2000" dirty="0" smtClean="0"/>
              <a:t>.</a:t>
            </a:r>
          </a:p>
          <a:p>
            <a:pPr algn="just"/>
            <a:r>
              <a:rPr lang="en-US" sz="2000" dirty="0" smtClean="0"/>
              <a:t>The larger the capacitance (C) of these transistors, the higher the energy required.</a:t>
            </a:r>
          </a:p>
          <a:p>
            <a:pPr algn="just"/>
            <a:r>
              <a:rPr lang="en-US" sz="2000" dirty="0" smtClean="0"/>
              <a:t>T</a:t>
            </a:r>
            <a:r>
              <a:rPr lang="en-US" sz="2000" dirty="0" smtClean="0"/>
              <a:t>he </a:t>
            </a:r>
            <a:r>
              <a:rPr lang="en-US" sz="2000" dirty="0" smtClean="0"/>
              <a:t>total power required by the CPU is proportional to </a:t>
            </a:r>
            <a:r>
              <a:rPr lang="en-US" sz="2000" dirty="0" smtClean="0"/>
              <a:t>CV^2F.</a:t>
            </a:r>
            <a:endParaRPr lang="en-US" sz="2000" smtClean="0"/>
          </a:p>
          <a:p>
            <a:pPr algn="just"/>
            <a:r>
              <a:rPr lang="en-US" sz="2000" smtClean="0"/>
              <a:t>The </a:t>
            </a:r>
            <a:r>
              <a:rPr lang="en-US" sz="2000" dirty="0" smtClean="0"/>
              <a:t>solution suggested is as follows:</a:t>
            </a:r>
          </a:p>
          <a:p>
            <a:pPr lvl="1" algn="just"/>
            <a:r>
              <a:rPr lang="en-US" sz="1800" dirty="0" smtClean="0"/>
              <a:t>The parameter C can be set during the chip design.</a:t>
            </a:r>
          </a:p>
          <a:p>
            <a:pPr lvl="1" algn="just"/>
            <a:r>
              <a:rPr lang="en-US" sz="1800" dirty="0" smtClean="0"/>
              <a:t>The values of F and V can be set dynamically at run-time which, along with power-aware CPU scheduling policies, reduces the power consumption significantly.</a:t>
            </a:r>
            <a:endParaRPr lang="en-US" sz="18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Power-Aware CPU Scheduling</a:t>
            </a:r>
            <a:endParaRPr lang="en-US" dirty="0"/>
          </a:p>
        </p:txBody>
      </p:sp>
      <p:sp>
        <p:nvSpPr>
          <p:cNvPr id="3" name="Content Placeholder 2"/>
          <p:cNvSpPr>
            <a:spLocks noGrp="1"/>
          </p:cNvSpPr>
          <p:nvPr>
            <p:ph idx="1"/>
          </p:nvPr>
        </p:nvSpPr>
        <p:spPr/>
        <p:txBody>
          <a:bodyPr>
            <a:noAutofit/>
          </a:bodyPr>
          <a:lstStyle/>
          <a:p>
            <a:pPr algn="just"/>
            <a:r>
              <a:rPr lang="en-US" sz="2200" dirty="0" smtClean="0"/>
              <a:t>A small reduction in the value of the voltage V produces a quadratic reduction in the power consumed.</a:t>
            </a:r>
          </a:p>
          <a:p>
            <a:pPr algn="just"/>
            <a:r>
              <a:rPr lang="en-US" sz="2200" dirty="0" smtClean="0"/>
              <a:t>This is the motivation behind the power-reduction techniques.</a:t>
            </a:r>
          </a:p>
          <a:p>
            <a:pPr algn="just"/>
            <a:r>
              <a:rPr lang="en-US" sz="2200" dirty="0" smtClean="0"/>
              <a:t>But the voltage V cannot be reduced until the clock rate is reduced. </a:t>
            </a:r>
          </a:p>
          <a:p>
            <a:pPr algn="just"/>
            <a:r>
              <a:rPr lang="en-US" sz="2200" dirty="0" smtClean="0"/>
              <a:t>The CPU utilization can be balanced between peak usage and idle periods. </a:t>
            </a:r>
          </a:p>
          <a:p>
            <a:pPr algn="just"/>
            <a:r>
              <a:rPr lang="en-US" sz="2200" dirty="0" smtClean="0"/>
              <a:t>Idle periods or sleep times can be classified into hard or soft sleep times. </a:t>
            </a:r>
          </a:p>
          <a:p>
            <a:pPr algn="just"/>
            <a:r>
              <a:rPr lang="en-US" sz="2200" dirty="0" smtClean="0"/>
              <a:t>Hard sleep times are unavoidable and result in compulsory idle times, whereas the soft idle times are those which can be delayed to a maximum extent possible. </a:t>
            </a:r>
          </a:p>
          <a:p>
            <a:pPr algn="just"/>
            <a:r>
              <a:rPr lang="en-US" sz="2200" dirty="0" smtClean="0"/>
              <a:t>These two kinds of sleep times must be taken into account while balancing the CPU activities.</a:t>
            </a:r>
            <a:endParaRPr lang="en-US" sz="22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Hard Disk Drive (HDD) Power Consumption</a:t>
            </a:r>
            <a:endParaRPr lang="en-US" dirty="0"/>
          </a:p>
        </p:txBody>
      </p:sp>
      <p:sp>
        <p:nvSpPr>
          <p:cNvPr id="3" name="Content Placeholder 2"/>
          <p:cNvSpPr>
            <a:spLocks noGrp="1"/>
          </p:cNvSpPr>
          <p:nvPr>
            <p:ph idx="1"/>
          </p:nvPr>
        </p:nvSpPr>
        <p:spPr/>
        <p:txBody>
          <a:bodyPr>
            <a:normAutofit fontScale="92500"/>
          </a:bodyPr>
          <a:lstStyle/>
          <a:p>
            <a:pPr algn="just"/>
            <a:r>
              <a:rPr lang="en-US" dirty="0" smtClean="0"/>
              <a:t>The basic source for power consumption in hard disks is the disk spin.</a:t>
            </a:r>
          </a:p>
          <a:p>
            <a:pPr algn="just"/>
            <a:r>
              <a:rPr lang="en-US" dirty="0" smtClean="0"/>
              <a:t>Various approaches have been suggested for turning off the drives and to bring down the speed of spinning.</a:t>
            </a:r>
          </a:p>
          <a:p>
            <a:pPr algn="just"/>
            <a:r>
              <a:rPr lang="en-US" dirty="0" smtClean="0"/>
              <a:t>The spin-down can be performed on the disk drives by using historical data or by Spin-up/spin-down policies(Optimal-optimal policy, Threshold-demand policy, Predictive-predictive policy).</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System Power Management Schemes</a:t>
            </a:r>
            <a:endParaRPr lang="en-US" dirty="0"/>
          </a:p>
        </p:txBody>
      </p:sp>
      <p:sp>
        <p:nvSpPr>
          <p:cNvPr id="3" name="Content Placeholder 2"/>
          <p:cNvSpPr>
            <a:spLocks noGrp="1"/>
          </p:cNvSpPr>
          <p:nvPr>
            <p:ph idx="1"/>
          </p:nvPr>
        </p:nvSpPr>
        <p:spPr/>
        <p:txBody>
          <a:bodyPr>
            <a:normAutofit fontScale="92500" lnSpcReduction="10000"/>
          </a:bodyPr>
          <a:lstStyle/>
          <a:p>
            <a:pPr algn="just"/>
            <a:r>
              <a:rPr lang="en-US" dirty="0" smtClean="0"/>
              <a:t>Processor Power Management </a:t>
            </a:r>
            <a:r>
              <a:rPr lang="en-US" dirty="0" smtClean="0"/>
              <a:t>Schemes</a:t>
            </a:r>
          </a:p>
          <a:p>
            <a:pPr lvl="1" algn="just"/>
            <a:r>
              <a:rPr lang="en-US" dirty="0" smtClean="0"/>
              <a:t>Power-Saving </a:t>
            </a:r>
            <a:r>
              <a:rPr lang="en-US" dirty="0" smtClean="0"/>
              <a:t>Modes</a:t>
            </a:r>
          </a:p>
          <a:p>
            <a:pPr lvl="1" algn="just"/>
            <a:r>
              <a:rPr lang="en-US" dirty="0" smtClean="0"/>
              <a:t>Power-Aware Multi-Access </a:t>
            </a:r>
            <a:r>
              <a:rPr lang="en-US" dirty="0" smtClean="0"/>
              <a:t>Signaling</a:t>
            </a:r>
          </a:p>
          <a:p>
            <a:pPr lvl="2" algn="just"/>
            <a:r>
              <a:rPr lang="en-US" dirty="0" smtClean="0"/>
              <a:t>Addition of separate signaling </a:t>
            </a:r>
            <a:r>
              <a:rPr lang="en-US" dirty="0" smtClean="0"/>
              <a:t>channel</a:t>
            </a:r>
          </a:p>
          <a:p>
            <a:pPr lvl="2" algn="just"/>
            <a:r>
              <a:rPr lang="en-US" dirty="0" smtClean="0"/>
              <a:t>Powering off the radios</a:t>
            </a:r>
            <a:endParaRPr lang="en-US" dirty="0" smtClean="0"/>
          </a:p>
          <a:p>
            <a:pPr algn="just"/>
            <a:r>
              <a:rPr lang="en-US" dirty="0" smtClean="0"/>
              <a:t>Device Power Management </a:t>
            </a:r>
            <a:r>
              <a:rPr lang="en-US" dirty="0" smtClean="0"/>
              <a:t>Schemes</a:t>
            </a:r>
          </a:p>
          <a:p>
            <a:pPr lvl="1" algn="just"/>
            <a:r>
              <a:rPr lang="en-US" dirty="0" smtClean="0"/>
              <a:t>Low-Power Design of Hardware</a:t>
            </a:r>
          </a:p>
          <a:p>
            <a:pPr lvl="2" algn="just"/>
            <a:r>
              <a:rPr lang="en-US" dirty="0" smtClean="0"/>
              <a:t>CPU Power Consumption</a:t>
            </a:r>
          </a:p>
          <a:p>
            <a:pPr lvl="2" algn="just"/>
            <a:r>
              <a:rPr lang="en-US" dirty="0" smtClean="0"/>
              <a:t>Power-Aware CPU Scheduling</a:t>
            </a:r>
          </a:p>
          <a:p>
            <a:pPr lvl="2" algn="just"/>
            <a:r>
              <a:rPr lang="en-US" dirty="0" smtClean="0"/>
              <a:t>Hard Disk Drive (HDD) Power </a:t>
            </a:r>
            <a:r>
              <a:rPr lang="en-US" dirty="0" smtClean="0"/>
              <a:t>Consumption</a:t>
            </a:r>
            <a:endParaRPr lang="en-US"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2051" name="Picture 3"/>
          <p:cNvPicPr>
            <a:picLocks noGrp="1" noChangeAspect="1" noChangeArrowheads="1"/>
          </p:cNvPicPr>
          <p:nvPr>
            <p:ph idx="1"/>
          </p:nvPr>
        </p:nvPicPr>
        <p:blipFill>
          <a:blip r:embed="rId2" cstate="print"/>
          <a:srcRect l="4604" t="6734" r="5865" b="7401"/>
          <a:stretch>
            <a:fillRect/>
          </a:stretch>
        </p:blipFill>
        <p:spPr bwMode="auto">
          <a:xfrm>
            <a:off x="-2" y="0"/>
            <a:ext cx="9144001" cy="6568226"/>
          </a:xfrm>
          <a:prstGeom prst="rect">
            <a:avLst/>
          </a:prstGeom>
          <a:noFill/>
          <a:ln w="9525">
            <a:noFill/>
            <a:miter lim="800000"/>
            <a:headEnd/>
            <a:tailEnd/>
          </a:ln>
        </p:spPr>
      </p:pic>
      <p:sp>
        <p:nvSpPr>
          <p:cNvPr id="4" name="TextBox 3"/>
          <p:cNvSpPr txBox="1"/>
          <p:nvPr/>
        </p:nvSpPr>
        <p:spPr>
          <a:xfrm rot="20480300">
            <a:off x="5670094" y="3012693"/>
            <a:ext cx="2743200" cy="646331"/>
          </a:xfrm>
          <a:prstGeom prst="rect">
            <a:avLst/>
          </a:prstGeom>
          <a:noFill/>
        </p:spPr>
        <p:txBody>
          <a:bodyPr wrap="square" rtlCol="0">
            <a:spAutoFit/>
          </a:bodyPr>
          <a:lstStyle/>
          <a:p>
            <a:r>
              <a:rPr lang="en-US" sz="3600" b="1" dirty="0" smtClean="0">
                <a:solidFill>
                  <a:srgbClr val="FF0000"/>
                </a:solidFill>
              </a:rPr>
              <a:t>SUMMARY</a:t>
            </a:r>
            <a:endParaRPr lang="en-US" sz="3600" b="1" dirty="0">
              <a:solidFill>
                <a:srgbClr val="FF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074" name="Picture 2"/>
          <p:cNvPicPr>
            <a:picLocks noGrp="1" noChangeAspect="1" noChangeArrowheads="1"/>
          </p:cNvPicPr>
          <p:nvPr>
            <p:ph idx="1"/>
          </p:nvPr>
        </p:nvPicPr>
        <p:blipFill>
          <a:blip r:embed="rId2" cstate="print"/>
          <a:srcRect l="4604" t="6734" r="4604" b="9085"/>
          <a:stretch>
            <a:fillRect/>
          </a:stretch>
        </p:blipFill>
        <p:spPr bwMode="auto">
          <a:xfrm>
            <a:off x="0" y="-1"/>
            <a:ext cx="9144000" cy="6350000"/>
          </a:xfrm>
          <a:prstGeom prst="rect">
            <a:avLst/>
          </a:prstGeom>
          <a:noFill/>
          <a:ln w="9525">
            <a:noFill/>
            <a:miter lim="800000"/>
            <a:headEnd/>
            <a:tailEnd/>
          </a:ln>
        </p:spPr>
      </p:pic>
      <p:sp>
        <p:nvSpPr>
          <p:cNvPr id="4" name="TextBox 3"/>
          <p:cNvSpPr txBox="1"/>
          <p:nvPr/>
        </p:nvSpPr>
        <p:spPr>
          <a:xfrm rot="19879566">
            <a:off x="280810" y="1695919"/>
            <a:ext cx="2438400" cy="523220"/>
          </a:xfrm>
          <a:prstGeom prst="rect">
            <a:avLst/>
          </a:prstGeom>
          <a:noFill/>
        </p:spPr>
        <p:txBody>
          <a:bodyPr wrap="square" rtlCol="0">
            <a:spAutoFit/>
          </a:bodyPr>
          <a:lstStyle/>
          <a:p>
            <a:r>
              <a:rPr lang="en-US" sz="2800" b="1" dirty="0" smtClean="0">
                <a:solidFill>
                  <a:srgbClr val="FF0000"/>
                </a:solidFill>
              </a:rPr>
              <a:t>END OF UNIT-V</a:t>
            </a:r>
            <a:endParaRPr lang="en-US" sz="2800" b="1" dirty="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System Power Management Schemes</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SPMS deals with power control in the peripherals and the processor of nodes in an AWN.</a:t>
            </a:r>
          </a:p>
          <a:p>
            <a:pPr algn="just"/>
            <a:r>
              <a:rPr lang="en-US" dirty="0" smtClean="0"/>
              <a:t>Efficient design of the hardware brings about significant reduction in the power consumed.</a:t>
            </a:r>
          </a:p>
          <a:p>
            <a:pPr algn="just"/>
            <a:r>
              <a:rPr lang="en-US" dirty="0" smtClean="0"/>
              <a:t>This can be effected by operating some of the  peripheral devices in power-saving mode by turning them off under idle conditions.</a:t>
            </a:r>
          </a:p>
          <a:p>
            <a:pPr algn="just"/>
            <a:r>
              <a:rPr lang="en-US" dirty="0" smtClean="0"/>
              <a:t>System power consists of the power used by all hardware units of the node.</a:t>
            </a:r>
          </a:p>
          <a:p>
            <a:pPr algn="just"/>
            <a:r>
              <a:rPr lang="en-US" dirty="0" smtClean="0"/>
              <a:t>This power can be conserved significantly by applying the following schemes:</a:t>
            </a:r>
          </a:p>
          <a:p>
            <a:pPr lvl="1" algn="just"/>
            <a:r>
              <a:rPr lang="en-US" dirty="0" smtClean="0"/>
              <a:t>Processor power management schemes</a:t>
            </a:r>
          </a:p>
          <a:p>
            <a:pPr lvl="1" algn="just"/>
            <a:r>
              <a:rPr lang="en-US" dirty="0" smtClean="0"/>
              <a:t>Device power management schemes</a:t>
            </a: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Processor Power Management Schemes</a:t>
            </a:r>
            <a:endParaRPr lang="en-US" dirty="0"/>
          </a:p>
        </p:txBody>
      </p:sp>
      <p:sp>
        <p:nvSpPr>
          <p:cNvPr id="3" name="Content Placeholder 2"/>
          <p:cNvSpPr>
            <a:spLocks noGrp="1"/>
          </p:cNvSpPr>
          <p:nvPr>
            <p:ph idx="1"/>
          </p:nvPr>
        </p:nvSpPr>
        <p:spPr/>
        <p:txBody>
          <a:bodyPr>
            <a:normAutofit lnSpcReduction="10000"/>
          </a:bodyPr>
          <a:lstStyle/>
          <a:p>
            <a:pPr algn="just"/>
            <a:r>
              <a:rPr lang="en-US" dirty="0" smtClean="0"/>
              <a:t>Processor power management schemes deal with techniques that try to reduce the power consumed by the processor, such as reducing the number of calculations performed.</a:t>
            </a:r>
          </a:p>
          <a:p>
            <a:pPr algn="just"/>
            <a:r>
              <a:rPr lang="en-US" dirty="0" smtClean="0"/>
              <a:t>Some of the power management techniques that are applied at the hardware level when there is a request from the higher layers are –</a:t>
            </a:r>
          </a:p>
          <a:p>
            <a:pPr lvl="1" algn="just"/>
            <a:r>
              <a:rPr lang="en-US" dirty="0" smtClean="0"/>
              <a:t>Power-Saving Modes</a:t>
            </a:r>
          </a:p>
          <a:p>
            <a:pPr lvl="1" algn="just"/>
            <a:r>
              <a:rPr lang="en-US" dirty="0" smtClean="0"/>
              <a:t>Power-Aware Multi-Access Signaling</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Power-Saving Modes</a:t>
            </a:r>
            <a:endParaRPr lang="en-US" dirty="0"/>
          </a:p>
        </p:txBody>
      </p:sp>
      <p:sp>
        <p:nvSpPr>
          <p:cNvPr id="3" name="Content Placeholder 2"/>
          <p:cNvSpPr>
            <a:spLocks noGrp="1"/>
          </p:cNvSpPr>
          <p:nvPr>
            <p:ph idx="1"/>
          </p:nvPr>
        </p:nvSpPr>
        <p:spPr>
          <a:xfrm>
            <a:off x="457200" y="1371600"/>
            <a:ext cx="8229600" cy="4525963"/>
          </a:xfrm>
        </p:spPr>
        <p:txBody>
          <a:bodyPr>
            <a:noAutofit/>
          </a:bodyPr>
          <a:lstStyle/>
          <a:p>
            <a:pPr algn="just"/>
            <a:r>
              <a:rPr lang="en-US" sz="2400" dirty="0" smtClean="0"/>
              <a:t>The nodes in an AWN consume a substantial amount of power even when they are in an idle state since they keep listening to the channel, awaiting request packets from the neighbors.</a:t>
            </a:r>
          </a:p>
          <a:p>
            <a:pPr algn="just"/>
            <a:r>
              <a:rPr lang="en-US" sz="2400" dirty="0" smtClean="0"/>
              <a:t>In order to avoid this, the nodes are switched off during idle conditions and switched on only when there is an arrival of a request packet. </a:t>
            </a:r>
          </a:p>
          <a:p>
            <a:pPr algn="just"/>
            <a:r>
              <a:rPr lang="en-US" sz="2400" dirty="0" smtClean="0"/>
              <a:t>This primarily has two advantages: reducing the wastage in power consumed when the node is in the listen mode, and providing idle time for the batteries of the node to recover charges. </a:t>
            </a:r>
          </a:p>
          <a:p>
            <a:pPr algn="just"/>
            <a:r>
              <a:rPr lang="en-US" sz="2400" dirty="0" smtClean="0"/>
              <a:t>Since the arrival of request packets is not known a priori, it becomes difficult to calculate the time duration for which the node has to be switched off. </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Power-Saving Modes</a:t>
            </a:r>
            <a:endParaRPr lang="en-US" dirty="0"/>
          </a:p>
        </p:txBody>
      </p:sp>
      <p:sp>
        <p:nvSpPr>
          <p:cNvPr id="3" name="Content Placeholder 2"/>
          <p:cNvSpPr>
            <a:spLocks noGrp="1"/>
          </p:cNvSpPr>
          <p:nvPr>
            <p:ph idx="1"/>
          </p:nvPr>
        </p:nvSpPr>
        <p:spPr/>
        <p:txBody>
          <a:bodyPr>
            <a:normAutofit fontScale="77500" lnSpcReduction="20000"/>
          </a:bodyPr>
          <a:lstStyle/>
          <a:p>
            <a:pPr algn="just"/>
            <a:r>
              <a:rPr lang="en-US" dirty="0" smtClean="0"/>
              <a:t>One solution to this problem  is calculate the node’s switch-off time based on the quality of service (</a:t>
            </a:r>
            <a:r>
              <a:rPr lang="en-US" dirty="0" err="1" smtClean="0"/>
              <a:t>QoS</a:t>
            </a:r>
            <a:r>
              <a:rPr lang="en-US" dirty="0" smtClean="0"/>
              <a:t>) requirements.</a:t>
            </a:r>
          </a:p>
          <a:p>
            <a:pPr algn="just"/>
            <a:r>
              <a:rPr lang="en-US" dirty="0" smtClean="0"/>
              <a:t>An assumption made in these systems is that the battery subsystem of the node can be remotely powered on by means of a wake-up signal that is based on RF tag technology.</a:t>
            </a:r>
          </a:p>
          <a:p>
            <a:pPr algn="just"/>
            <a:r>
              <a:rPr lang="en-US" dirty="0" smtClean="0"/>
              <a:t>RF tags are used as transponders for remote localization, activation, and identification of objects within a short range.</a:t>
            </a:r>
          </a:p>
          <a:p>
            <a:pPr algn="just"/>
            <a:r>
              <a:rPr lang="en-US" dirty="0" smtClean="0"/>
              <a:t>Hard </a:t>
            </a:r>
            <a:r>
              <a:rPr lang="en-US" dirty="0" err="1" smtClean="0"/>
              <a:t>QoS</a:t>
            </a:r>
            <a:r>
              <a:rPr lang="en-US" dirty="0" smtClean="0"/>
              <a:t> requirements make the node stay active most of the time.</a:t>
            </a:r>
          </a:p>
          <a:p>
            <a:pPr algn="just"/>
            <a:r>
              <a:rPr lang="en-US" dirty="0" smtClean="0"/>
              <a:t>This results in high consumption of the battery charge.</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Remote activated switch</a:t>
            </a:r>
            <a:endParaRPr lang="en-US" dirty="0"/>
          </a:p>
        </p:txBody>
      </p:sp>
      <p:pic>
        <p:nvPicPr>
          <p:cNvPr id="1026" name="Picture 2"/>
          <p:cNvPicPr>
            <a:picLocks noGrp="1" noChangeAspect="1" noChangeArrowheads="1"/>
          </p:cNvPicPr>
          <p:nvPr>
            <p:ph idx="1"/>
          </p:nvPr>
        </p:nvPicPr>
        <p:blipFill>
          <a:blip r:embed="rId2" cstate="print"/>
          <a:srcRect/>
          <a:stretch>
            <a:fillRect/>
          </a:stretch>
        </p:blipFill>
        <p:spPr bwMode="auto">
          <a:xfrm>
            <a:off x="990600" y="1676400"/>
            <a:ext cx="6858000" cy="4952326"/>
          </a:xfrm>
          <a:prstGeom prst="rect">
            <a:avLst/>
          </a:prstGeom>
          <a:noFill/>
          <a:ln w="9525">
            <a:noFill/>
            <a:miter lim="800000"/>
            <a:headEnd/>
            <a:tailEnd/>
          </a:ln>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Power-Aware Multi-Access Signaling</a:t>
            </a:r>
            <a:endParaRPr lang="en-US" dirty="0"/>
          </a:p>
        </p:txBody>
      </p:sp>
      <p:sp>
        <p:nvSpPr>
          <p:cNvPr id="3" name="Content Placeholder 2"/>
          <p:cNvSpPr>
            <a:spLocks noGrp="1"/>
          </p:cNvSpPr>
          <p:nvPr>
            <p:ph idx="1"/>
          </p:nvPr>
        </p:nvSpPr>
        <p:spPr/>
        <p:txBody>
          <a:bodyPr>
            <a:normAutofit fontScale="92500" lnSpcReduction="20000"/>
          </a:bodyPr>
          <a:lstStyle/>
          <a:p>
            <a:pPr algn="just"/>
            <a:r>
              <a:rPr lang="en-US" dirty="0" smtClean="0"/>
              <a:t>Power-aware multi-access signaling (PAMAS) is another approach for determining the time duration for which the node should be turned off. </a:t>
            </a:r>
          </a:p>
          <a:p>
            <a:pPr algn="just"/>
            <a:r>
              <a:rPr lang="en-US" dirty="0" smtClean="0"/>
              <a:t>This scheme suggests the addition of a separate signaling channel in the MACA protocol.</a:t>
            </a:r>
          </a:p>
          <a:p>
            <a:pPr algn="just"/>
            <a:r>
              <a:rPr lang="en-US" dirty="0" smtClean="0"/>
              <a:t>The RTS-CTS signaling takes place in this separate channel, which determines the time period for which the node has to be powered off.</a:t>
            </a:r>
          </a:p>
          <a:p>
            <a:pPr algn="just"/>
            <a:r>
              <a:rPr lang="en-US" dirty="0" smtClean="0"/>
              <a:t>The algorithm is divided into two parts:</a:t>
            </a:r>
          </a:p>
          <a:p>
            <a:pPr lvl="1" algn="just"/>
            <a:r>
              <a:rPr lang="en-US" dirty="0" smtClean="0"/>
              <a:t>Addition of separate signaling channel</a:t>
            </a:r>
          </a:p>
          <a:p>
            <a:pPr lvl="1" algn="just"/>
            <a:r>
              <a:rPr lang="en-US" dirty="0" smtClean="0"/>
              <a:t>Powering off the radios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Addition of separate signaling channel</a:t>
            </a:r>
            <a:endParaRPr lang="en-US" dirty="0"/>
          </a:p>
        </p:txBody>
      </p:sp>
      <p:sp>
        <p:nvSpPr>
          <p:cNvPr id="3" name="Content Placeholder 2"/>
          <p:cNvSpPr>
            <a:spLocks noGrp="1"/>
          </p:cNvSpPr>
          <p:nvPr>
            <p:ph idx="1"/>
          </p:nvPr>
        </p:nvSpPr>
        <p:spPr/>
        <p:txBody>
          <a:bodyPr/>
          <a:lstStyle/>
          <a:p>
            <a:pPr algn="just"/>
            <a:r>
              <a:rPr lang="en-US" dirty="0" smtClean="0"/>
              <a:t>A node can be in any one of the six </a:t>
            </a:r>
            <a:r>
              <a:rPr lang="en-US" dirty="0" smtClean="0"/>
              <a:t>states represented </a:t>
            </a:r>
            <a:r>
              <a:rPr lang="en-US" dirty="0" smtClean="0"/>
              <a:t>within the boxes.</a:t>
            </a:r>
            <a:endParaRPr lang="en-US" dirty="0"/>
          </a:p>
        </p:txBody>
      </p:sp>
      <p:pic>
        <p:nvPicPr>
          <p:cNvPr id="4" name="Picture 2"/>
          <p:cNvPicPr>
            <a:picLocks noChangeAspect="1" noChangeArrowheads="1"/>
          </p:cNvPicPr>
          <p:nvPr/>
        </p:nvPicPr>
        <p:blipFill>
          <a:blip r:embed="rId2" cstate="print"/>
          <a:srcRect l="5937" t="4545" r="2041" b="4545"/>
          <a:stretch>
            <a:fillRect/>
          </a:stretch>
        </p:blipFill>
        <p:spPr bwMode="auto">
          <a:xfrm>
            <a:off x="1447800" y="2667000"/>
            <a:ext cx="6248400" cy="403122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1658</TotalTime>
  <Words>1353</Words>
  <Application>Microsoft Office PowerPoint</Application>
  <PresentationFormat>On-screen Show (4:3)</PresentationFormat>
  <Paragraphs>96</Paragraphs>
  <Slides>21</Slides>
  <Notes>0</Notes>
  <HiddenSlides>2</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System Power Management Schemes</vt:lpstr>
      <vt:lpstr>System Power Management Schemes</vt:lpstr>
      <vt:lpstr>System Power Management Schemes</vt:lpstr>
      <vt:lpstr>Processor Power Management Schemes</vt:lpstr>
      <vt:lpstr>Power-Saving Modes</vt:lpstr>
      <vt:lpstr>Power-Saving Modes</vt:lpstr>
      <vt:lpstr>Remote activated switch</vt:lpstr>
      <vt:lpstr>Power-Aware Multi-Access Signaling</vt:lpstr>
      <vt:lpstr>Addition of separate signaling channel</vt:lpstr>
      <vt:lpstr>Addition of separate signaling channel</vt:lpstr>
      <vt:lpstr>Addition of separate signaling channel</vt:lpstr>
      <vt:lpstr>Powering off the radios</vt:lpstr>
      <vt:lpstr>Device Power Management Schemes</vt:lpstr>
      <vt:lpstr>Low-Power Design of Hardware</vt:lpstr>
      <vt:lpstr>Low-Power Design of Hardware</vt:lpstr>
      <vt:lpstr>Power consumed by various units of hardware</vt:lpstr>
      <vt:lpstr>CPU Power Consumption</vt:lpstr>
      <vt:lpstr>Power-Aware CPU Scheduling</vt:lpstr>
      <vt:lpstr>Hard Disk Drive (HDD) Power Consumption</vt:lpstr>
      <vt:lpstr>Slide 20</vt:lpstr>
      <vt:lpstr>Slide 21</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System Power Management Schemes</dc:title>
  <dc:creator>AVINASH</dc:creator>
  <cp:lastModifiedBy>AVINASH</cp:lastModifiedBy>
  <cp:revision>43</cp:revision>
  <dcterms:created xsi:type="dcterms:W3CDTF">2006-08-16T00:00:00Z</dcterms:created>
  <dcterms:modified xsi:type="dcterms:W3CDTF">2022-12-16T03:57:14Z</dcterms:modified>
</cp:coreProperties>
</file>