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slides/slide5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61"/>
  </p:handoutMasterIdLst>
  <p:sldIdLst>
    <p:sldId id="256" r:id="rId2"/>
    <p:sldId id="257" r:id="rId3"/>
    <p:sldId id="258" r:id="rId4"/>
    <p:sldId id="259" r:id="rId5"/>
    <p:sldId id="260" r:id="rId6"/>
    <p:sldId id="261" r:id="rId7"/>
    <p:sldId id="262" r:id="rId8"/>
    <p:sldId id="263" r:id="rId9"/>
    <p:sldId id="264" r:id="rId10"/>
    <p:sldId id="274" r:id="rId11"/>
    <p:sldId id="265" r:id="rId12"/>
    <p:sldId id="266" r:id="rId13"/>
    <p:sldId id="267" r:id="rId14"/>
    <p:sldId id="268" r:id="rId15"/>
    <p:sldId id="269" r:id="rId16"/>
    <p:sldId id="270" r:id="rId17"/>
    <p:sldId id="271" r:id="rId18"/>
    <p:sldId id="272" r:id="rId19"/>
    <p:sldId id="273"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2" r:id="rId36"/>
    <p:sldId id="291"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5" r:id="rId58"/>
    <p:sldId id="313" r:id="rId59"/>
    <p:sldId id="314" r:id="rId6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BD5E97A-0AAA-431D-900C-5E4E6E194BD1}" type="datetimeFigureOut">
              <a:rPr lang="en-US" smtClean="0"/>
              <a:pPr/>
              <a:t>12/1/2022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52893CC-FD4D-4862-9168-D488CDED24A4}"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b="1" dirty="0" smtClean="0"/>
              <a:t>Battery Management Schemes</a:t>
            </a:r>
            <a:endParaRPr lang="en-US" b="1"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Principles of battery discharge</a:t>
            </a:r>
            <a:endParaRPr lang="en-US" dirty="0"/>
          </a:p>
        </p:txBody>
      </p:sp>
      <p:pic>
        <p:nvPicPr>
          <p:cNvPr id="4" name="Picture 2"/>
          <p:cNvPicPr>
            <a:picLocks noChangeAspect="1" noChangeArrowheads="1"/>
          </p:cNvPicPr>
          <p:nvPr/>
        </p:nvPicPr>
        <p:blipFill>
          <a:blip r:embed="rId2" cstate="print"/>
          <a:srcRect l="3191" t="5195" r="11702" b="8729"/>
          <a:stretch>
            <a:fillRect/>
          </a:stretch>
        </p:blipFill>
        <p:spPr bwMode="auto">
          <a:xfrm>
            <a:off x="457200" y="1447800"/>
            <a:ext cx="6781800" cy="3843020"/>
          </a:xfrm>
          <a:prstGeom prst="rect">
            <a:avLst/>
          </a:prstGeom>
          <a:noFill/>
          <a:ln w="9525">
            <a:noFill/>
            <a:miter lim="800000"/>
            <a:headEnd/>
            <a:tailEnd/>
          </a:ln>
        </p:spPr>
      </p:pic>
      <p:sp>
        <p:nvSpPr>
          <p:cNvPr id="5" name="TextBox 4"/>
          <p:cNvSpPr txBox="1"/>
          <p:nvPr/>
        </p:nvSpPr>
        <p:spPr>
          <a:xfrm>
            <a:off x="838200" y="5410200"/>
            <a:ext cx="6858000" cy="400110"/>
          </a:xfrm>
          <a:prstGeom prst="rect">
            <a:avLst/>
          </a:prstGeom>
          <a:noFill/>
        </p:spPr>
        <p:txBody>
          <a:bodyPr wrap="square" rtlCol="0">
            <a:spAutoFit/>
          </a:bodyPr>
          <a:lstStyle/>
          <a:p>
            <a:r>
              <a:rPr lang="en-US" sz="2000" b="1" dirty="0" smtClean="0"/>
              <a:t>Figure:</a:t>
            </a:r>
            <a:r>
              <a:rPr lang="en-US" sz="2000" dirty="0" smtClean="0"/>
              <a:t> Discharge pattern of a cell when Voc = 3V and </a:t>
            </a:r>
            <a:r>
              <a:rPr lang="en-US" sz="2000" dirty="0" err="1" smtClean="0"/>
              <a:t>Vcut</a:t>
            </a:r>
            <a:r>
              <a:rPr lang="en-US" sz="2000" dirty="0" smtClean="0"/>
              <a:t> = 1V</a:t>
            </a:r>
            <a:endParaRPr 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Principles of battery discharge</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The performance of a cell’s discharge is measured using the following parameters:</a:t>
            </a:r>
          </a:p>
          <a:p>
            <a:pPr lvl="1" algn="just"/>
            <a:r>
              <a:rPr lang="en-US" b="1" dirty="0" smtClean="0">
                <a:solidFill>
                  <a:srgbClr val="FF0000"/>
                </a:solidFill>
              </a:rPr>
              <a:t>Discharge time</a:t>
            </a:r>
            <a:r>
              <a:rPr lang="en-US" dirty="0" smtClean="0"/>
              <a:t>: The time elapsed when a fully charged cell reaches its cut-off voltage and has to be replaced or recharged is called the discharge time of the cell.</a:t>
            </a:r>
          </a:p>
          <a:p>
            <a:pPr lvl="1" algn="just"/>
            <a:r>
              <a:rPr lang="en-US" b="1" dirty="0" smtClean="0">
                <a:solidFill>
                  <a:srgbClr val="FF0000"/>
                </a:solidFill>
              </a:rPr>
              <a:t>Specific power (energy)</a:t>
            </a:r>
            <a:r>
              <a:rPr lang="en-US" dirty="0" smtClean="0"/>
              <a:t>: This is the power (energy) delivered by a fully charged cell under a specified discharge current. It is expressed in </a:t>
            </a:r>
            <a:r>
              <a:rPr lang="en-US" dirty="0" err="1" smtClean="0"/>
              <a:t>wattper</a:t>
            </a:r>
            <a:r>
              <a:rPr lang="en-US" dirty="0" smtClean="0"/>
              <a:t>-kilogram (watt-hour-per-kilogram).</a:t>
            </a:r>
          </a:p>
          <a:p>
            <a:pPr lvl="1" algn="just"/>
            <a:r>
              <a:rPr lang="en-US" b="1" dirty="0" smtClean="0">
                <a:solidFill>
                  <a:srgbClr val="FF0000"/>
                </a:solidFill>
              </a:rPr>
              <a:t>Discharge current</a:t>
            </a:r>
            <a:r>
              <a:rPr lang="en-US" dirty="0" smtClean="0"/>
              <a:t>: There are mainly </a:t>
            </a:r>
            <a:r>
              <a:rPr lang="en-US" b="1" dirty="0" smtClean="0">
                <a:solidFill>
                  <a:srgbClr val="FF0000"/>
                </a:solidFill>
              </a:rPr>
              <a:t>two</a:t>
            </a:r>
            <a:r>
              <a:rPr lang="en-US" dirty="0" smtClean="0"/>
              <a:t> models of battery discharge: </a:t>
            </a:r>
            <a:r>
              <a:rPr lang="en-US" dirty="0" smtClean="0">
                <a:solidFill>
                  <a:srgbClr val="FF0000"/>
                </a:solidFill>
              </a:rPr>
              <a:t>constant current discharge </a:t>
            </a:r>
            <a:r>
              <a:rPr lang="en-US" dirty="0" smtClean="0"/>
              <a:t>and </a:t>
            </a:r>
            <a:r>
              <a:rPr lang="en-US" dirty="0" smtClean="0">
                <a:solidFill>
                  <a:srgbClr val="FF0000"/>
                </a:solidFill>
              </a:rPr>
              <a:t>pulsed current discharge</a:t>
            </a:r>
            <a:r>
              <a:rPr lang="en-US" dirty="0" smtClean="0"/>
              <a:t>. In </a:t>
            </a:r>
            <a:r>
              <a:rPr lang="en-US" dirty="0" smtClean="0">
                <a:solidFill>
                  <a:srgbClr val="FF0000"/>
                </a:solidFill>
              </a:rPr>
              <a:t>pulsed current discharge</a:t>
            </a:r>
            <a:r>
              <a:rPr lang="en-US" dirty="0" smtClean="0"/>
              <a:t>, the battery switches between short discharge periods and idle periods (rest periods).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Impact of discharge characteristics on battery capacity</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important chemical processes that affect the battery characteristics are -</a:t>
            </a:r>
          </a:p>
          <a:p>
            <a:pPr algn="just"/>
            <a:r>
              <a:rPr lang="en-US" b="1" dirty="0" smtClean="0">
                <a:solidFill>
                  <a:srgbClr val="FF0000"/>
                </a:solidFill>
              </a:rPr>
              <a:t>Diffusion process</a:t>
            </a:r>
            <a:r>
              <a:rPr lang="en-US" dirty="0" smtClean="0"/>
              <a:t>: When the battery is actively involved in discharging, </a:t>
            </a:r>
            <a:r>
              <a:rPr lang="en-US" dirty="0" err="1" smtClean="0"/>
              <a:t>i.e</a:t>
            </a:r>
            <a:r>
              <a:rPr lang="en-US" dirty="0" smtClean="0"/>
              <a:t>, at a non-zero current, the active materials move from the electrolyte solution to the electrodes and are consumed at the electrode.</a:t>
            </a:r>
          </a:p>
          <a:p>
            <a:pPr algn="just"/>
            <a:r>
              <a:rPr lang="en-US" dirty="0" smtClean="0"/>
              <a:t>If this current is above a threshold value called the limiting current, the active materials get depleted very quickly.</a:t>
            </a:r>
          </a:p>
          <a:p>
            <a:pPr algn="just"/>
            <a:r>
              <a:rPr lang="en-US" dirty="0" smtClean="0"/>
              <a:t>But as the current decreases, the concentration of the active materials around the electrode drops.</a:t>
            </a:r>
          </a:p>
          <a:p>
            <a:pPr algn="just"/>
            <a:r>
              <a:rPr lang="en-US" dirty="0" smtClean="0"/>
              <a:t>By increasing the rest time periods of the battery, longer lifetimes can be achieved due to the recovery capacity effect.</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Impact of discharge characteristics on battery capacity</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b="1" dirty="0" err="1" smtClean="0">
                <a:solidFill>
                  <a:srgbClr val="FF0000"/>
                </a:solidFill>
              </a:rPr>
              <a:t>Passivation</a:t>
            </a:r>
            <a:r>
              <a:rPr lang="en-US" b="1" dirty="0" smtClean="0">
                <a:solidFill>
                  <a:srgbClr val="FF0000"/>
                </a:solidFill>
              </a:rPr>
              <a:t> process</a:t>
            </a:r>
            <a:r>
              <a:rPr lang="en-US" dirty="0" smtClean="0"/>
              <a:t>: The cell discharge is limited not only by the diffusion process but also by a process called </a:t>
            </a:r>
            <a:r>
              <a:rPr lang="en-US" dirty="0" err="1" smtClean="0"/>
              <a:t>passivation</a:t>
            </a:r>
            <a:r>
              <a:rPr lang="en-US" dirty="0" smtClean="0"/>
              <a:t>, which induces in the cell the precipitation of crystals which are produced by the discharge due to the chemical reactions on the electrode.</a:t>
            </a:r>
          </a:p>
          <a:p>
            <a:pPr algn="just"/>
            <a:r>
              <a:rPr lang="en-US" dirty="0" smtClean="0"/>
              <a:t>This phenomenon increases during higher current densities.</a:t>
            </a:r>
          </a:p>
          <a:p>
            <a:pPr algn="just"/>
            <a:r>
              <a:rPr lang="en-US" b="1" dirty="0" smtClean="0">
                <a:solidFill>
                  <a:srgbClr val="FF0000"/>
                </a:solidFill>
              </a:rPr>
              <a:t>Two important effects to be considered for understanding the battery’s discharge properties are-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Impact of discharge characteristics on battery capacity</a:t>
            </a:r>
            <a:endParaRPr lang="en-US" dirty="0"/>
          </a:p>
        </p:txBody>
      </p:sp>
      <p:sp>
        <p:nvSpPr>
          <p:cNvPr id="3" name="Content Placeholder 2"/>
          <p:cNvSpPr>
            <a:spLocks noGrp="1"/>
          </p:cNvSpPr>
          <p:nvPr>
            <p:ph idx="1"/>
          </p:nvPr>
        </p:nvSpPr>
        <p:spPr/>
        <p:txBody>
          <a:bodyPr>
            <a:noAutofit/>
          </a:bodyPr>
          <a:lstStyle/>
          <a:p>
            <a:pPr algn="just"/>
            <a:r>
              <a:rPr lang="en-US" sz="2400" b="1" dirty="0" smtClean="0">
                <a:solidFill>
                  <a:srgbClr val="FF0000"/>
                </a:solidFill>
              </a:rPr>
              <a:t>Rate capacity effect</a:t>
            </a:r>
            <a:r>
              <a:rPr lang="en-US" sz="2400" dirty="0" smtClean="0"/>
              <a:t>: As the intensity of the discharge current increases, an insoluble component develops between the inner and outer surfaces of the cathode. </a:t>
            </a:r>
          </a:p>
          <a:p>
            <a:pPr lvl="1" algn="just"/>
            <a:r>
              <a:rPr lang="en-US" sz="2400" dirty="0" smtClean="0"/>
              <a:t>The inner layer becomes inaccessible as a result of this phenomenon, rendering the cell unusable even while a sizable amount of active materials still exists.</a:t>
            </a:r>
          </a:p>
          <a:p>
            <a:pPr lvl="1" algn="just"/>
            <a:r>
              <a:rPr lang="en-US" sz="2400" dirty="0" smtClean="0"/>
              <a:t>This effect depends on the actual capacity of the cell and the discharge current.</a:t>
            </a:r>
          </a:p>
          <a:p>
            <a:pPr algn="just"/>
            <a:r>
              <a:rPr lang="en-US" sz="2400" b="1" dirty="0" smtClean="0">
                <a:solidFill>
                  <a:srgbClr val="FF0000"/>
                </a:solidFill>
              </a:rPr>
              <a:t>Recovery capacity effect</a:t>
            </a:r>
            <a:r>
              <a:rPr lang="en-US" sz="2400" dirty="0" smtClean="0"/>
              <a:t>: This effect is concerned with the recovery of charges under idle conditions.</a:t>
            </a:r>
          </a:p>
          <a:p>
            <a:pPr lvl="1" algn="just"/>
            <a:r>
              <a:rPr lang="en-US" sz="2400" dirty="0" smtClean="0"/>
              <a:t>By increasing the idle time, one may be able to completely utilize the theoretical capacity of the cell.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Battery models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Battery models depict the characteristics of the batteries used in real life. </a:t>
            </a:r>
          </a:p>
          <a:p>
            <a:pPr algn="just"/>
            <a:r>
              <a:rPr lang="en-US" dirty="0" smtClean="0"/>
              <a:t>A battery efficient system architecture is proposed and the following approaches are suggested to enable longer life of the nodes of an AWN.</a:t>
            </a:r>
          </a:p>
          <a:p>
            <a:pPr algn="just">
              <a:buFont typeface="Wingdings" pitchFamily="2" charset="2"/>
              <a:buChar char="Ø"/>
            </a:pPr>
            <a:r>
              <a:rPr lang="en-US" dirty="0" smtClean="0">
                <a:solidFill>
                  <a:srgbClr val="FF0000"/>
                </a:solidFill>
              </a:rPr>
              <a:t>Supply voltage scaling</a:t>
            </a:r>
          </a:p>
          <a:p>
            <a:pPr algn="just">
              <a:buFont typeface="Wingdings" pitchFamily="2" charset="2"/>
              <a:buChar char="Ø"/>
            </a:pPr>
            <a:r>
              <a:rPr lang="en-US" dirty="0" smtClean="0">
                <a:solidFill>
                  <a:srgbClr val="FF0000"/>
                </a:solidFill>
              </a:rPr>
              <a:t>Battery-aware task scheduling</a:t>
            </a:r>
          </a:p>
          <a:p>
            <a:pPr algn="just">
              <a:buFont typeface="Wingdings" pitchFamily="2" charset="2"/>
              <a:buChar char="Ø"/>
            </a:pPr>
            <a:r>
              <a:rPr lang="en-US" dirty="0" smtClean="0">
                <a:solidFill>
                  <a:srgbClr val="FF0000"/>
                </a:solidFill>
              </a:rPr>
              <a:t>Dynamic power management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Battery models</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smtClean="0">
                <a:solidFill>
                  <a:srgbClr val="FF0000"/>
                </a:solidFill>
              </a:rPr>
              <a:t>Supply voltage scaling</a:t>
            </a:r>
            <a:r>
              <a:rPr lang="en-US" dirty="0" smtClean="0"/>
              <a:t>: An optimal value of supply voltage (</a:t>
            </a:r>
            <a:r>
              <a:rPr lang="en-US" dirty="0" err="1" smtClean="0"/>
              <a:t>vdd</a:t>
            </a:r>
            <a:r>
              <a:rPr lang="en-US" dirty="0" smtClean="0"/>
              <a:t>) is maintained, by means of scaling, that provides a balance between battery charge consumption and performance.</a:t>
            </a:r>
          </a:p>
          <a:p>
            <a:pPr algn="just"/>
            <a:r>
              <a:rPr lang="en-US" b="1" dirty="0" smtClean="0">
                <a:solidFill>
                  <a:srgbClr val="FF0000"/>
                </a:solidFill>
              </a:rPr>
              <a:t>Battery-aware task scheduling</a:t>
            </a:r>
            <a:r>
              <a:rPr lang="en-US" dirty="0" smtClean="0"/>
              <a:t>: A battery-aware static scheduling scheme that optimizes the discharge power of the batteries. </a:t>
            </a:r>
          </a:p>
          <a:p>
            <a:pPr lvl="1" algn="just"/>
            <a:r>
              <a:rPr lang="en-US" dirty="0" smtClean="0"/>
              <a:t>This is done as a </a:t>
            </a:r>
            <a:r>
              <a:rPr lang="en-US" b="1" dirty="0" smtClean="0"/>
              <a:t>two-step</a:t>
            </a:r>
            <a:r>
              <a:rPr lang="en-US" dirty="0" smtClean="0"/>
              <a:t> process.</a:t>
            </a:r>
          </a:p>
          <a:p>
            <a:pPr lvl="1" algn="just"/>
            <a:r>
              <a:rPr lang="en-US" dirty="0" smtClean="0"/>
              <a:t>In the </a:t>
            </a:r>
            <a:r>
              <a:rPr lang="en-US" b="1" dirty="0" smtClean="0">
                <a:solidFill>
                  <a:srgbClr val="FF0000"/>
                </a:solidFill>
              </a:rPr>
              <a:t>first step</a:t>
            </a:r>
            <a:r>
              <a:rPr lang="en-US" dirty="0" smtClean="0"/>
              <a:t>, the initial schedule obtained is adjusted in order to reduce peak current requirements. </a:t>
            </a:r>
          </a:p>
          <a:p>
            <a:pPr lvl="1" algn="just"/>
            <a:r>
              <a:rPr lang="en-US" dirty="0" smtClean="0"/>
              <a:t>The </a:t>
            </a:r>
            <a:r>
              <a:rPr lang="en-US" b="1" dirty="0" smtClean="0">
                <a:solidFill>
                  <a:srgbClr val="FF0000"/>
                </a:solidFill>
              </a:rPr>
              <a:t>second step </a:t>
            </a:r>
            <a:r>
              <a:rPr lang="en-US" dirty="0" smtClean="0"/>
              <a:t>consists of a local transformation which changes the position of the scheduled events so as to minimize the delay and also the energy drawn off the cell.</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Battery models</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smtClean="0">
                <a:solidFill>
                  <a:srgbClr val="FF0000"/>
                </a:solidFill>
              </a:rPr>
              <a:t>Dynamic power management</a:t>
            </a:r>
            <a:r>
              <a:rPr lang="en-US" dirty="0" smtClean="0"/>
              <a:t>: </a:t>
            </a:r>
            <a:r>
              <a:rPr lang="en-US" dirty="0" smtClean="0">
                <a:solidFill>
                  <a:srgbClr val="FF0000"/>
                </a:solidFill>
              </a:rPr>
              <a:t>Energy conservation can be achieved at the nodes carrying multimedia traffic by a graceful degradation of the quality of audio output when the battery is about to reach the completely discharged state.</a:t>
            </a:r>
          </a:p>
          <a:p>
            <a:pPr lvl="1" algn="just"/>
            <a:r>
              <a:rPr lang="en-US" dirty="0" smtClean="0"/>
              <a:t>Many approaches have been suggested to achieve this.</a:t>
            </a:r>
          </a:p>
          <a:p>
            <a:pPr lvl="1" algn="just"/>
            <a:r>
              <a:rPr lang="en-US" dirty="0" smtClean="0"/>
              <a:t>In one such policy, the audio device outputs high-quality sound when the remaining battery charge is above a certain threshold value.</a:t>
            </a:r>
          </a:p>
          <a:p>
            <a:pPr lvl="1" algn="just"/>
            <a:r>
              <a:rPr lang="en-US" dirty="0" smtClean="0"/>
              <a:t>Once it falls below the threshold value, the audio device tries to degrade the output sound quality.</a:t>
            </a:r>
          </a:p>
          <a:p>
            <a:pPr lvl="1" algn="just"/>
            <a:r>
              <a:rPr lang="en-US" dirty="0" smtClean="0"/>
              <a:t>These policies mainly exploit the recovery capacity effect of the batteries to attain theoretical capacity.</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Battery scheduling</a:t>
            </a:r>
            <a:endParaRPr lang="en-US" dirty="0"/>
          </a:p>
        </p:txBody>
      </p:sp>
      <p:sp>
        <p:nvSpPr>
          <p:cNvPr id="3" name="Content Placeholder 2"/>
          <p:cNvSpPr>
            <a:spLocks noGrp="1"/>
          </p:cNvSpPr>
          <p:nvPr>
            <p:ph idx="1"/>
          </p:nvPr>
        </p:nvSpPr>
        <p:spPr/>
        <p:txBody>
          <a:bodyPr>
            <a:normAutofit/>
          </a:bodyPr>
          <a:lstStyle/>
          <a:p>
            <a:pPr algn="just"/>
            <a:r>
              <a:rPr lang="en-US" dirty="0" smtClean="0"/>
              <a:t>The use of multiple batteries in mobile nodes has become very common.</a:t>
            </a:r>
          </a:p>
          <a:p>
            <a:pPr algn="just"/>
            <a:r>
              <a:rPr lang="en-US" dirty="0" smtClean="0"/>
              <a:t>The key aspect behind this kind of an architecture is the property of charge recovery by the battery when it remains in idle state.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Smart battery standard (SBS)</a:t>
            </a:r>
            <a:endParaRPr lang="en-US" dirty="0"/>
          </a:p>
        </p:txBody>
      </p:sp>
      <p:sp>
        <p:nvSpPr>
          <p:cNvPr id="3" name="Content Placeholder 2"/>
          <p:cNvSpPr>
            <a:spLocks noGrp="1"/>
          </p:cNvSpPr>
          <p:nvPr>
            <p:ph idx="1"/>
          </p:nvPr>
        </p:nvSpPr>
        <p:spPr/>
        <p:txBody>
          <a:bodyPr>
            <a:normAutofit/>
          </a:bodyPr>
          <a:lstStyle/>
          <a:p>
            <a:pPr algn="just"/>
            <a:r>
              <a:rPr lang="en-US" dirty="0" smtClean="0"/>
              <a:t>This is an emerging technology toward the development of batteries that consume low power.</a:t>
            </a:r>
          </a:p>
          <a:p>
            <a:pPr algn="just"/>
            <a:r>
              <a:rPr lang="en-US" dirty="0" smtClean="0"/>
              <a:t>The main aim of SBS is to create standards by which the systems become aware of the batteries and interact with them in order to provide a better performance.</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Battery Management Schemes</a:t>
            </a:r>
            <a:endParaRPr lang="en-US" b="1" dirty="0"/>
          </a:p>
        </p:txBody>
      </p:sp>
      <p:sp>
        <p:nvSpPr>
          <p:cNvPr id="3" name="Content Placeholder 2"/>
          <p:cNvSpPr>
            <a:spLocks noGrp="1"/>
          </p:cNvSpPr>
          <p:nvPr>
            <p:ph idx="1"/>
          </p:nvPr>
        </p:nvSpPr>
        <p:spPr/>
        <p:txBody>
          <a:bodyPr/>
          <a:lstStyle/>
          <a:p>
            <a:pPr algn="just"/>
            <a:r>
              <a:rPr lang="en-US" dirty="0" smtClean="0"/>
              <a:t>Overview of Battery Characteristics</a:t>
            </a:r>
          </a:p>
          <a:p>
            <a:pPr algn="just"/>
            <a:r>
              <a:rPr lang="en-US" dirty="0" smtClean="0"/>
              <a:t>Device-Dependent Schemes</a:t>
            </a:r>
          </a:p>
          <a:p>
            <a:pPr algn="just"/>
            <a:r>
              <a:rPr lang="en-US" dirty="0" smtClean="0"/>
              <a:t>Data Link Layer Solutions</a:t>
            </a:r>
          </a:p>
          <a:p>
            <a:pPr algn="just"/>
            <a:r>
              <a:rPr lang="en-US" dirty="0" smtClean="0"/>
              <a:t>Network Layer Solutions</a:t>
            </a: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Device-Dependent Schemes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The lifetime of a node is determined by the capacity of its energy source and the energy required by the node.</a:t>
            </a:r>
          </a:p>
          <a:p>
            <a:pPr algn="just"/>
            <a:r>
              <a:rPr lang="en-US" dirty="0" smtClean="0"/>
              <a:t>Some of the device-dependent approaches that increase the battery lifetime by exploiting its internal characteristics are –</a:t>
            </a:r>
          </a:p>
          <a:p>
            <a:pPr algn="just">
              <a:buFont typeface="Wingdings" pitchFamily="2" charset="2"/>
              <a:buChar char="Ø"/>
            </a:pPr>
            <a:r>
              <a:rPr lang="en-US" dirty="0" smtClean="0"/>
              <a:t>Modeling and Shaping of Battery Discharge Patterns</a:t>
            </a:r>
          </a:p>
          <a:p>
            <a:pPr lvl="1" algn="just">
              <a:buFont typeface="Wingdings" pitchFamily="2" charset="2"/>
              <a:buChar char="Ø"/>
            </a:pPr>
            <a:r>
              <a:rPr lang="en-US" dirty="0" smtClean="0"/>
              <a:t>Effect of Battery Pulsed Discharge</a:t>
            </a:r>
          </a:p>
          <a:p>
            <a:pPr lvl="1" algn="just">
              <a:buFont typeface="Wingdings" pitchFamily="2" charset="2"/>
              <a:buChar char="Ø"/>
            </a:pPr>
            <a:r>
              <a:rPr lang="en-US" dirty="0" smtClean="0"/>
              <a:t>Binary Pulsed Discharge</a:t>
            </a:r>
          </a:p>
          <a:p>
            <a:pPr lvl="1" algn="just">
              <a:buFont typeface="Wingdings" pitchFamily="2" charset="2"/>
              <a:buChar char="Ø"/>
            </a:pPr>
            <a:r>
              <a:rPr lang="en-US" dirty="0" smtClean="0"/>
              <a:t>Generalized Pulsed Discharge</a:t>
            </a:r>
          </a:p>
          <a:p>
            <a:pPr algn="just">
              <a:buFont typeface="Wingdings" pitchFamily="2" charset="2"/>
              <a:buChar char="Ø"/>
            </a:pPr>
            <a:r>
              <a:rPr lang="en-US" dirty="0" smtClean="0"/>
              <a:t>Battery-Scheduling Techniques</a:t>
            </a:r>
          </a:p>
          <a:p>
            <a:pPr lvl="1" algn="just">
              <a:buFont typeface="Wingdings" pitchFamily="2" charset="2"/>
              <a:buChar char="Ø"/>
            </a:pPr>
            <a:r>
              <a:rPr lang="en-US" dirty="0" smtClean="0"/>
              <a:t>Delay free approaches</a:t>
            </a:r>
          </a:p>
          <a:p>
            <a:pPr lvl="1" algn="just">
              <a:buFont typeface="Wingdings" pitchFamily="2" charset="2"/>
              <a:buChar char="Ø"/>
            </a:pPr>
            <a:r>
              <a:rPr lang="en-US" dirty="0" smtClean="0"/>
              <a:t>No delay-free approaches</a:t>
            </a:r>
          </a:p>
          <a:p>
            <a:pPr algn="just">
              <a:buFont typeface="Wingdings" pitchFamily="2" charset="2"/>
              <a:buChar char="Ø"/>
            </a:pPr>
            <a:r>
              <a:rPr lang="en-US" dirty="0" smtClean="0"/>
              <a:t>Using heterogeneous batteries</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Modeling and Shaping of Battery Discharge Patterns</a:t>
            </a:r>
            <a:endParaRPr lang="en-US" dirty="0"/>
          </a:p>
        </p:txBody>
      </p:sp>
      <p:sp>
        <p:nvSpPr>
          <p:cNvPr id="3" name="Content Placeholder 2"/>
          <p:cNvSpPr>
            <a:spLocks noGrp="1"/>
          </p:cNvSpPr>
          <p:nvPr>
            <p:ph idx="1"/>
          </p:nvPr>
        </p:nvSpPr>
        <p:spPr/>
        <p:txBody>
          <a:bodyPr/>
          <a:lstStyle/>
          <a:p>
            <a:pPr algn="just"/>
            <a:r>
              <a:rPr lang="en-US" dirty="0" smtClean="0"/>
              <a:t>The stochastic model of the discharge pattern of batteries employs the following two key aspects affecting the battery life: </a:t>
            </a:r>
            <a:r>
              <a:rPr lang="en-US" dirty="0" smtClean="0">
                <a:solidFill>
                  <a:srgbClr val="FF0000"/>
                </a:solidFill>
              </a:rPr>
              <a:t>the rate capacity effect and the recovery effect.</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Effect of Battery Pulsed Discharge</a:t>
            </a:r>
            <a:endParaRPr lang="en-US" dirty="0"/>
          </a:p>
        </p:txBody>
      </p:sp>
      <p:sp>
        <p:nvSpPr>
          <p:cNvPr id="3" name="Content Placeholder 2"/>
          <p:cNvSpPr>
            <a:spLocks noGrp="1"/>
          </p:cNvSpPr>
          <p:nvPr>
            <p:ph idx="1"/>
          </p:nvPr>
        </p:nvSpPr>
        <p:spPr>
          <a:xfrm>
            <a:off x="457200" y="1447800"/>
            <a:ext cx="8229600" cy="4525963"/>
          </a:xfrm>
        </p:spPr>
        <p:txBody>
          <a:bodyPr>
            <a:noAutofit/>
          </a:bodyPr>
          <a:lstStyle/>
          <a:p>
            <a:pPr algn="just"/>
            <a:r>
              <a:rPr lang="en-US" sz="2300" dirty="0" smtClean="0"/>
              <a:t>The model proposed consists of a battery with a theoretical capacity of C charge units and an initial battery capacity of N charge units.</a:t>
            </a:r>
          </a:p>
          <a:p>
            <a:pPr algn="just"/>
            <a:r>
              <a:rPr lang="en-US" sz="2300" dirty="0" smtClean="0"/>
              <a:t>Battery behavior is considered as a discrete-time Markov process with the initial state equal to N and the fully discharged state 0. </a:t>
            </a:r>
          </a:p>
          <a:p>
            <a:pPr algn="just"/>
            <a:r>
              <a:rPr lang="en-US" sz="2300" dirty="0" smtClean="0"/>
              <a:t>Time is divided into slots (frames). </a:t>
            </a:r>
          </a:p>
          <a:p>
            <a:pPr algn="just"/>
            <a:r>
              <a:rPr lang="en-US" sz="2300" dirty="0" smtClean="0"/>
              <a:t>Each packet for the node is transmitted in one time slot and the battery enters the previous state by losing a charge unit.</a:t>
            </a:r>
          </a:p>
          <a:p>
            <a:pPr algn="just"/>
            <a:r>
              <a:rPr lang="en-US" sz="2300" dirty="0" smtClean="0"/>
              <a:t>If the battery remains idle, it recovers one charge unit and enters the next state. </a:t>
            </a:r>
          </a:p>
          <a:p>
            <a:pPr algn="just"/>
            <a:r>
              <a:rPr lang="en-US" sz="2300" dirty="0" smtClean="0"/>
              <a:t>The results suggest that at the most C (theoretical capacity) packets can be transmitted if the battery is given enough time to recover.</a:t>
            </a:r>
            <a:endParaRPr lang="en-US" sz="23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Binary Pulsed Discharge</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In this mode, if there are packets in the queue, transmission of a packet occurs in one time slot; one charge unit is recovered if the queue is empty.</a:t>
            </a:r>
          </a:p>
          <a:p>
            <a:pPr algn="just"/>
            <a:r>
              <a:rPr lang="en-US" dirty="0" smtClean="0"/>
              <a:t>The current required for transmission is drained during the entire time frame.</a:t>
            </a:r>
          </a:p>
          <a:p>
            <a:pPr algn="just"/>
            <a:r>
              <a:rPr lang="en-US" dirty="0" smtClean="0"/>
              <a:t>An additional dummy state is added to the Markov chain representing the cell behavior, which represents the start of the discharge.</a:t>
            </a:r>
          </a:p>
          <a:p>
            <a:pPr algn="just"/>
            <a:r>
              <a:rPr lang="en-US" dirty="0" smtClean="0"/>
              <a:t>The cell is modeled as a transient process and the packet arrival follows a Bernoulli process.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Binary Pulsed Discharge</a:t>
            </a:r>
            <a:endParaRPr lang="en-US" dirty="0"/>
          </a:p>
        </p:txBody>
      </p:sp>
      <p:pic>
        <p:nvPicPr>
          <p:cNvPr id="3074" name="Picture 2"/>
          <p:cNvPicPr>
            <a:picLocks noGrp="1" noChangeAspect="1" noChangeArrowheads="1"/>
          </p:cNvPicPr>
          <p:nvPr>
            <p:ph idx="1"/>
          </p:nvPr>
        </p:nvPicPr>
        <p:blipFill>
          <a:blip r:embed="rId2" cstate="print"/>
          <a:srcRect l="3488" t="5232" r="5814" b="6132"/>
          <a:stretch>
            <a:fillRect/>
          </a:stretch>
        </p:blipFill>
        <p:spPr bwMode="auto">
          <a:xfrm>
            <a:off x="457200" y="1676400"/>
            <a:ext cx="8229600" cy="4114800"/>
          </a:xfrm>
          <a:prstGeom prst="rect">
            <a:avLst/>
          </a:prstGeom>
          <a:noFill/>
          <a:ln w="9525">
            <a:noFill/>
            <a:miter lim="800000"/>
            <a:headEnd/>
            <a:tailEnd/>
          </a:ln>
        </p:spPr>
      </p:pic>
      <p:sp>
        <p:nvSpPr>
          <p:cNvPr id="5" name="TextBox 4"/>
          <p:cNvSpPr txBox="1"/>
          <p:nvPr/>
        </p:nvSpPr>
        <p:spPr>
          <a:xfrm>
            <a:off x="685800" y="5867400"/>
            <a:ext cx="8153400" cy="646331"/>
          </a:xfrm>
          <a:prstGeom prst="rect">
            <a:avLst/>
          </a:prstGeom>
          <a:noFill/>
        </p:spPr>
        <p:txBody>
          <a:bodyPr wrap="square" rtlCol="0">
            <a:spAutoFit/>
          </a:bodyPr>
          <a:lstStyle/>
          <a:p>
            <a:pPr algn="just"/>
            <a:r>
              <a:rPr lang="en-US" b="1" dirty="0" smtClean="0"/>
              <a:t>Figure:</a:t>
            </a:r>
            <a:r>
              <a:rPr lang="en-US" dirty="0" smtClean="0"/>
              <a:t> Cell behavior under binary pulsed discharge represented using the Markov chain model.</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Binary Pulsed Discharge</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If the probability that a packet arrives in one time frame is stated as a1 = q and the probability for transmitting a packet in a time slot is given by a1, then the probability of recovery is given by a0 = (1 − q).</a:t>
            </a:r>
          </a:p>
          <a:p>
            <a:pPr algn="just"/>
            <a:r>
              <a:rPr lang="en-US" dirty="0" smtClean="0"/>
              <a:t>The cell can never cross the charge state of N.</a:t>
            </a:r>
          </a:p>
          <a:p>
            <a:pPr algn="just"/>
            <a:r>
              <a:rPr lang="en-US" dirty="0" smtClean="0"/>
              <a:t>The gain obtained in this scheme is given by G = mp/N , where mp is the total expected number of packets transmitted and N is the amount of charge in a fully charged battery.</a:t>
            </a:r>
          </a:p>
          <a:p>
            <a:pPr algn="just"/>
            <a:r>
              <a:rPr lang="en-US" dirty="0" smtClean="0"/>
              <a:t>The gain cannot exceed C/N where C is the theoretical capacity.</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Generalized Pulsed Discharge</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In a particular time frame, either one or more packets are transmitted or the cell is allowed to recover a charge unit.</a:t>
            </a:r>
          </a:p>
          <a:p>
            <a:pPr algn="just"/>
            <a:r>
              <a:rPr lang="en-US" dirty="0" smtClean="0"/>
              <a:t>The quantity of the impulse is equal to the current required to transmit all the packets, and the duration of the impulse is equal to a fraction of the time frame.</a:t>
            </a:r>
          </a:p>
          <a:p>
            <a:pPr algn="just"/>
            <a:r>
              <a:rPr lang="en-US" dirty="0" smtClean="0"/>
              <a:t>In the remaining fraction of the time frame, the cell is allowed to recover one unit.</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Generalized Pulsed Discharge</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Using this model, the battery lifetime estimation can be made as follows:</a:t>
            </a:r>
          </a:p>
          <a:p>
            <a:pPr algn="just">
              <a:buFont typeface="Wingdings" pitchFamily="2" charset="2"/>
              <a:buChar char="Ø"/>
            </a:pPr>
            <a:r>
              <a:rPr lang="en-US" dirty="0" smtClean="0"/>
              <a:t>The manufacturer specifies the rated capacity, the time constant, and the discharge plot of the battery.</a:t>
            </a:r>
          </a:p>
          <a:p>
            <a:pPr algn="just">
              <a:buFont typeface="Wingdings" pitchFamily="2" charset="2"/>
              <a:buChar char="Ø"/>
            </a:pPr>
            <a:r>
              <a:rPr lang="en-US" dirty="0" smtClean="0"/>
              <a:t>The discharge current ratio, which is the ratio between the specified rated current (</a:t>
            </a:r>
            <a:r>
              <a:rPr lang="en-US" dirty="0" err="1" smtClean="0"/>
              <a:t>irated</a:t>
            </a:r>
            <a:r>
              <a:rPr lang="en-US" dirty="0" smtClean="0"/>
              <a:t>) and the calculated average current (</a:t>
            </a:r>
            <a:r>
              <a:rPr lang="en-US" dirty="0" err="1" smtClean="0"/>
              <a:t>iavg</a:t>
            </a:r>
            <a:r>
              <a:rPr lang="en-US" dirty="0" smtClean="0"/>
              <a:t>), is computed.</a:t>
            </a:r>
          </a:p>
          <a:p>
            <a:pPr algn="just">
              <a:buFont typeface="Wingdings" pitchFamily="2" charset="2"/>
              <a:buChar char="Ø"/>
            </a:pPr>
            <a:r>
              <a:rPr lang="en-US" dirty="0" smtClean="0"/>
              <a:t>Efficiency is calculated by the interpolation of points in the discharge plot as shown in below figure which shows the variation of efficiency with the current ratio.</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Generalized Pulsed Discharge</a:t>
            </a:r>
            <a:endParaRPr lang="en-US" dirty="0"/>
          </a:p>
        </p:txBody>
      </p:sp>
      <p:pic>
        <p:nvPicPr>
          <p:cNvPr id="4098" name="Picture 2"/>
          <p:cNvPicPr>
            <a:picLocks noGrp="1" noChangeAspect="1" noChangeArrowheads="1"/>
          </p:cNvPicPr>
          <p:nvPr>
            <p:ph idx="1"/>
          </p:nvPr>
        </p:nvPicPr>
        <p:blipFill>
          <a:blip r:embed="rId2" cstate="print"/>
          <a:srcRect l="3846" t="2840"/>
          <a:stretch>
            <a:fillRect/>
          </a:stretch>
        </p:blipFill>
        <p:spPr bwMode="auto">
          <a:xfrm>
            <a:off x="1143000" y="1295399"/>
            <a:ext cx="6477000" cy="4599651"/>
          </a:xfrm>
          <a:prstGeom prst="rect">
            <a:avLst/>
          </a:prstGeom>
          <a:noFill/>
          <a:ln w="9525">
            <a:noFill/>
            <a:miter lim="800000"/>
            <a:headEnd/>
            <a:tailEnd/>
          </a:ln>
        </p:spPr>
      </p:pic>
      <p:sp>
        <p:nvSpPr>
          <p:cNvPr id="5" name="TextBox 4"/>
          <p:cNvSpPr txBox="1"/>
          <p:nvPr/>
        </p:nvSpPr>
        <p:spPr>
          <a:xfrm>
            <a:off x="1143000" y="5791200"/>
            <a:ext cx="7010400" cy="400110"/>
          </a:xfrm>
          <a:prstGeom prst="rect">
            <a:avLst/>
          </a:prstGeom>
          <a:noFill/>
        </p:spPr>
        <p:txBody>
          <a:bodyPr wrap="square" rtlCol="0">
            <a:spAutoFit/>
          </a:bodyPr>
          <a:lstStyle/>
          <a:p>
            <a:r>
              <a:rPr lang="en-US" sz="2000" b="1" dirty="0" smtClean="0"/>
              <a:t>Figure:</a:t>
            </a:r>
            <a:r>
              <a:rPr lang="en-US" sz="2000" dirty="0" smtClean="0"/>
              <a:t> Variation of battery efficiency with discharge current ratio.</a:t>
            </a:r>
            <a:endParaRPr lang="en-US" sz="2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Battery-Scheduling Techniques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Battery-scheduling techniques improve the battery lifetime.</a:t>
            </a:r>
          </a:p>
          <a:p>
            <a:pPr algn="just"/>
            <a:r>
              <a:rPr lang="en-US" dirty="0" smtClean="0"/>
              <a:t>In a battery package of L cells, a subset of batteries can be scheduled for transmitting a given packet, leaving other cells to recover their charge.</a:t>
            </a:r>
          </a:p>
          <a:p>
            <a:pPr algn="just"/>
            <a:r>
              <a:rPr lang="en-US" dirty="0" smtClean="0"/>
              <a:t>The following approaches are applied to select the subset of cells:</a:t>
            </a:r>
          </a:p>
          <a:p>
            <a:pPr algn="just">
              <a:buFont typeface="Wingdings" pitchFamily="2" charset="2"/>
              <a:buChar char="Ø"/>
            </a:pPr>
            <a:r>
              <a:rPr lang="en-US" dirty="0" smtClean="0"/>
              <a:t>Delay-free approaches</a:t>
            </a:r>
          </a:p>
          <a:p>
            <a:pPr algn="just">
              <a:buFont typeface="Wingdings" pitchFamily="2" charset="2"/>
              <a:buChar char="Ø"/>
            </a:pPr>
            <a:r>
              <a:rPr lang="en-US" dirty="0" smtClean="0"/>
              <a:t>No delay-free approaches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b="1" dirty="0" smtClean="0"/>
              <a:t>Battery Management Schemes</a:t>
            </a:r>
            <a:endParaRPr lang="en-US" dirty="0"/>
          </a:p>
        </p:txBody>
      </p:sp>
      <p:sp>
        <p:nvSpPr>
          <p:cNvPr id="3" name="Content Placeholder 2"/>
          <p:cNvSpPr>
            <a:spLocks noGrp="1"/>
          </p:cNvSpPr>
          <p:nvPr>
            <p:ph idx="1"/>
          </p:nvPr>
        </p:nvSpPr>
        <p:spPr/>
        <p:txBody>
          <a:bodyPr>
            <a:noAutofit/>
          </a:bodyPr>
          <a:lstStyle/>
          <a:p>
            <a:pPr algn="just"/>
            <a:r>
              <a:rPr lang="en-US" sz="2400" b="1" dirty="0" smtClean="0">
                <a:solidFill>
                  <a:srgbClr val="FF0000"/>
                </a:solidFill>
              </a:rPr>
              <a:t>Battery-driven systems are those systems which are designed taking into consideration mainly the battery and its internal characteristics. </a:t>
            </a:r>
          </a:p>
          <a:p>
            <a:pPr algn="just"/>
            <a:r>
              <a:rPr lang="en-US" sz="2400" dirty="0" smtClean="0"/>
              <a:t>They try to maximize the amount of energy provided by the power source by exploiting the inherent property of batteries to recover their charge when kept idle.</a:t>
            </a:r>
          </a:p>
          <a:p>
            <a:pPr algn="just"/>
            <a:r>
              <a:rPr lang="en-US" sz="2400" dirty="0" smtClean="0"/>
              <a:t>Recent research results in this area have proved that, by varying the manner in which energy is drawn from the batteries, significant improvement can be obtained in the total amount of energy supplied by them.</a:t>
            </a:r>
            <a:endParaRPr lang="en-US" sz="24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Delay-free approaches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Job is defined as a demand for battery discharge which can be satisfied by the subset of cells. </a:t>
            </a:r>
          </a:p>
          <a:p>
            <a:pPr algn="just"/>
            <a:r>
              <a:rPr lang="en-US" dirty="0" smtClean="0"/>
              <a:t>As soon as a job arrives, the battery charge for processing the job will be provided from the cells without any delay. </a:t>
            </a:r>
          </a:p>
          <a:p>
            <a:pPr algn="just"/>
            <a:r>
              <a:rPr lang="en-US" dirty="0" smtClean="0"/>
              <a:t>The scheduling scheme for batteries can be any one of the following:</a:t>
            </a:r>
          </a:p>
          <a:p>
            <a:pPr lvl="1" algn="just"/>
            <a:r>
              <a:rPr lang="en-US" dirty="0" smtClean="0"/>
              <a:t>Joint technique (JN)</a:t>
            </a:r>
          </a:p>
          <a:p>
            <a:pPr lvl="1" algn="just"/>
            <a:r>
              <a:rPr lang="en-US" dirty="0" smtClean="0"/>
              <a:t>Round robin technique (RR)</a:t>
            </a:r>
          </a:p>
          <a:p>
            <a:pPr lvl="1" algn="just"/>
            <a:r>
              <a:rPr lang="en-US" dirty="0" smtClean="0"/>
              <a:t>Random technique (RN)</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Delay-free approaches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b="1" dirty="0" smtClean="0"/>
              <a:t>Joint technique (JN): </a:t>
            </a:r>
            <a:r>
              <a:rPr lang="en-US" dirty="0" smtClean="0"/>
              <a:t>As soon as a job arrives, the same amount of current is drawn equally from all the cells, which are connected in parallel.</a:t>
            </a:r>
          </a:p>
          <a:p>
            <a:pPr lvl="1" algn="just"/>
            <a:r>
              <a:rPr lang="en-US" dirty="0" smtClean="0"/>
              <a:t>If there are L cells, the current discharged from each of them is 1/L times the required supply.</a:t>
            </a:r>
          </a:p>
          <a:p>
            <a:pPr algn="just"/>
            <a:r>
              <a:rPr lang="en-US" b="1" dirty="0" smtClean="0"/>
              <a:t>Round robin technique (RR): </a:t>
            </a:r>
            <a:r>
              <a:rPr lang="en-US" dirty="0" smtClean="0"/>
              <a:t>This scheme selects the battery in round robin fashion and the jobs are directed to the cells by switching from one to the next one.</a:t>
            </a:r>
          </a:p>
          <a:p>
            <a:pPr lvl="1" algn="just"/>
            <a:r>
              <a:rPr lang="en-US" dirty="0" smtClean="0"/>
              <a:t>The job from job queue gets energy from the battery selected by the transmission module based on round robin technique.</a:t>
            </a:r>
          </a:p>
          <a:p>
            <a:pPr algn="just"/>
            <a:r>
              <a:rPr lang="en-US" b="1" dirty="0" smtClean="0"/>
              <a:t>Random technique (RN): </a:t>
            </a:r>
            <a:r>
              <a:rPr lang="en-US" dirty="0" smtClean="0"/>
              <a:t>In this technique, any one of the cells is chosen at random with a probability of 1/L. </a:t>
            </a:r>
          </a:p>
          <a:p>
            <a:pPr lvl="1" algn="just"/>
            <a:r>
              <a:rPr lang="en-US" dirty="0" smtClean="0"/>
              <a:t>The selected cell provides the total supply required.</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Delay-free approaches</a:t>
            </a:r>
            <a:endParaRPr lang="en-US" dirty="0"/>
          </a:p>
        </p:txBody>
      </p:sp>
      <p:pic>
        <p:nvPicPr>
          <p:cNvPr id="5122" name="Picture 2"/>
          <p:cNvPicPr>
            <a:picLocks noGrp="1" noChangeAspect="1" noChangeArrowheads="1"/>
          </p:cNvPicPr>
          <p:nvPr>
            <p:ph idx="1"/>
          </p:nvPr>
        </p:nvPicPr>
        <p:blipFill>
          <a:blip r:embed="rId2" cstate="print"/>
          <a:srcRect l="10185" t="9662" r="10185" b="8484"/>
          <a:stretch>
            <a:fillRect/>
          </a:stretch>
        </p:blipFill>
        <p:spPr bwMode="auto">
          <a:xfrm>
            <a:off x="380999" y="1600200"/>
            <a:ext cx="8425543" cy="4114800"/>
          </a:xfrm>
          <a:prstGeom prst="rect">
            <a:avLst/>
          </a:prstGeom>
          <a:noFill/>
          <a:ln w="9525">
            <a:noFill/>
            <a:miter lim="800000"/>
            <a:headEnd/>
            <a:tailEnd/>
          </a:ln>
        </p:spPr>
      </p:pic>
      <p:sp>
        <p:nvSpPr>
          <p:cNvPr id="5" name="TextBox 4"/>
          <p:cNvSpPr txBox="1"/>
          <p:nvPr/>
        </p:nvSpPr>
        <p:spPr>
          <a:xfrm>
            <a:off x="304800" y="5867400"/>
            <a:ext cx="8534400" cy="369332"/>
          </a:xfrm>
          <a:prstGeom prst="rect">
            <a:avLst/>
          </a:prstGeom>
          <a:noFill/>
        </p:spPr>
        <p:txBody>
          <a:bodyPr wrap="square" rtlCol="0">
            <a:spAutoFit/>
          </a:bodyPr>
          <a:lstStyle/>
          <a:p>
            <a:r>
              <a:rPr lang="en-US" b="1" dirty="0" smtClean="0"/>
              <a:t>Figure:</a:t>
            </a:r>
            <a:r>
              <a:rPr lang="en-US" dirty="0" smtClean="0"/>
              <a:t> Battery-scheduling techniques: (a) round robin technique (b) random technique.</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No delay-free approaches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In these kinds of approaches, the batteries coordinate among themselves based on their remaining charge.</a:t>
            </a:r>
          </a:p>
          <a:p>
            <a:pPr algn="just"/>
            <a:r>
              <a:rPr lang="en-US" dirty="0" smtClean="0"/>
              <a:t>In one such technique, a threshold is defined for the remaining charge of the cell.</a:t>
            </a:r>
          </a:p>
          <a:p>
            <a:pPr algn="just"/>
            <a:r>
              <a:rPr lang="en-US" dirty="0" smtClean="0"/>
              <a:t>All the cells which have their remaining charge greater than this threshold value become eligible for providing energy.</a:t>
            </a:r>
          </a:p>
          <a:p>
            <a:pPr algn="just"/>
            <a:r>
              <a:rPr lang="en-US" dirty="0" smtClean="0"/>
              <a:t>Delay-free approaches such as round robin scheduling can be applied to these eligible cells.</a:t>
            </a:r>
          </a:p>
          <a:p>
            <a:pPr algn="just"/>
            <a:r>
              <a:rPr lang="en-US" dirty="0" smtClean="0"/>
              <a:t>The cells which are not eligible stay in the recovery state. </a:t>
            </a:r>
          </a:p>
          <a:p>
            <a:pPr algn="just"/>
            <a:r>
              <a:rPr lang="en-US" dirty="0" smtClean="0"/>
              <a:t>This enables the cells to maximize their capacity.</a:t>
            </a:r>
          </a:p>
          <a:p>
            <a:pPr algn="just"/>
            <a:r>
              <a:rPr lang="en-US" dirty="0" smtClean="0"/>
              <a:t>The general battery discharge policy employed in portable devices completely drains battery packs one after the other.</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Using heterogeneous batteries</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A new model suggested for a battery-powered electronic system, which is based on the continuous time </a:t>
            </a:r>
            <a:r>
              <a:rPr lang="en-US" dirty="0" err="1" smtClean="0"/>
              <a:t>Markovian</a:t>
            </a:r>
            <a:r>
              <a:rPr lang="en-US" dirty="0" smtClean="0"/>
              <a:t> decision process (CTMDP).</a:t>
            </a:r>
          </a:p>
          <a:p>
            <a:pPr algn="just"/>
            <a:r>
              <a:rPr lang="en-US" dirty="0" smtClean="0"/>
              <a:t>It attempts to exploit the two main characteristics of the rechargeable batteries -</a:t>
            </a:r>
          </a:p>
          <a:p>
            <a:pPr lvl="1" algn="just"/>
            <a:r>
              <a:rPr lang="en-US" dirty="0" smtClean="0"/>
              <a:t>The recharging capability under no load condition</a:t>
            </a:r>
          </a:p>
          <a:p>
            <a:pPr lvl="1" algn="just"/>
            <a:r>
              <a:rPr lang="en-US" dirty="0" smtClean="0"/>
              <a:t>The rate capacity effects.</a:t>
            </a:r>
          </a:p>
          <a:p>
            <a:pPr algn="just"/>
            <a:r>
              <a:rPr lang="en-US" dirty="0" smtClean="0"/>
              <a:t>The main objective is to formulate an optimization problem which tries to minimize the charge delivered by the battery, thereby effectively utilizing the battery capacity.</a:t>
            </a: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Using heterogeneous batteries</a:t>
            </a:r>
            <a:endParaRPr lang="en-US" dirty="0"/>
          </a:p>
        </p:txBody>
      </p:sp>
      <p:sp>
        <p:nvSpPr>
          <p:cNvPr id="3" name="Content Placeholder 2"/>
          <p:cNvSpPr>
            <a:spLocks noGrp="1"/>
          </p:cNvSpPr>
          <p:nvPr>
            <p:ph idx="1"/>
          </p:nvPr>
        </p:nvSpPr>
        <p:spPr/>
        <p:txBody>
          <a:bodyPr>
            <a:noAutofit/>
          </a:bodyPr>
          <a:lstStyle/>
          <a:p>
            <a:pPr algn="just"/>
            <a:r>
              <a:rPr lang="en-US" sz="1800" dirty="0" smtClean="0"/>
              <a:t>The problem framed is solved using the linear programming approach.</a:t>
            </a:r>
          </a:p>
          <a:p>
            <a:pPr algn="just"/>
            <a:r>
              <a:rPr lang="en-US" sz="1800" dirty="0" smtClean="0"/>
              <a:t>The model consists of two power sources which have different discharge characteristics and capacities. </a:t>
            </a:r>
          </a:p>
          <a:p>
            <a:pPr algn="just"/>
            <a:r>
              <a:rPr lang="en-US" sz="1800" dirty="0" smtClean="0"/>
              <a:t>The jobs that arrive are serviced using the power from any of the two batteries, where the batteries are scheduled alternatively. </a:t>
            </a:r>
          </a:p>
          <a:p>
            <a:pPr algn="just"/>
            <a:r>
              <a:rPr lang="en-US" sz="1800" dirty="0" smtClean="0"/>
              <a:t>The model, which is depicted in below figure uses a battery scheduler, job queue, and the job requester. </a:t>
            </a:r>
          </a:p>
          <a:p>
            <a:pPr algn="just"/>
            <a:r>
              <a:rPr lang="en-US" sz="1800" dirty="0" smtClean="0"/>
              <a:t>Each of the three components can be modeled using the </a:t>
            </a:r>
            <a:r>
              <a:rPr lang="en-US" sz="1800" dirty="0" err="1" smtClean="0"/>
              <a:t>Markovian</a:t>
            </a:r>
            <a:r>
              <a:rPr lang="en-US" sz="1800" dirty="0" smtClean="0"/>
              <a:t> model. </a:t>
            </a:r>
          </a:p>
          <a:p>
            <a:pPr algn="just"/>
            <a:r>
              <a:rPr lang="en-US" sz="1800" dirty="0" smtClean="0"/>
              <a:t>In this case, the battery scheduler is a simple selector that chooses between the two batteries in an alternating fashion, or it can be a scheduler that uses the round robin scheduling technique. </a:t>
            </a:r>
          </a:p>
          <a:p>
            <a:pPr algn="just"/>
            <a:r>
              <a:rPr lang="en-US" sz="1800" dirty="0" smtClean="0"/>
              <a:t>The formulated problem finds an optimal policy that tries to minimize the usage of the batteries that poses a constraint on the number of waiting requests in the job queue.</a:t>
            </a:r>
            <a:endParaRPr lang="en-US" sz="1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Using heterogeneous batteries</a:t>
            </a:r>
            <a:endParaRPr lang="en-US" dirty="0"/>
          </a:p>
        </p:txBody>
      </p:sp>
      <p:pic>
        <p:nvPicPr>
          <p:cNvPr id="6146" name="Picture 2"/>
          <p:cNvPicPr>
            <a:picLocks noGrp="1" noChangeAspect="1" noChangeArrowheads="1"/>
          </p:cNvPicPr>
          <p:nvPr>
            <p:ph idx="1"/>
          </p:nvPr>
        </p:nvPicPr>
        <p:blipFill>
          <a:blip r:embed="rId2" cstate="print"/>
          <a:srcRect l="29629" t="13867" r="29630" b="14331"/>
          <a:stretch>
            <a:fillRect/>
          </a:stretch>
        </p:blipFill>
        <p:spPr bwMode="auto">
          <a:xfrm>
            <a:off x="1676400" y="1219200"/>
            <a:ext cx="5791200" cy="4849091"/>
          </a:xfrm>
          <a:prstGeom prst="rect">
            <a:avLst/>
          </a:prstGeom>
          <a:noFill/>
          <a:ln w="9525">
            <a:noFill/>
            <a:miter lim="800000"/>
            <a:headEnd/>
            <a:tailEnd/>
          </a:ln>
        </p:spPr>
      </p:pic>
      <p:sp>
        <p:nvSpPr>
          <p:cNvPr id="5" name="TextBox 4"/>
          <p:cNvSpPr txBox="1"/>
          <p:nvPr/>
        </p:nvSpPr>
        <p:spPr>
          <a:xfrm>
            <a:off x="1219200" y="6172200"/>
            <a:ext cx="6934200" cy="461665"/>
          </a:xfrm>
          <a:prstGeom prst="rect">
            <a:avLst/>
          </a:prstGeom>
          <a:noFill/>
        </p:spPr>
        <p:txBody>
          <a:bodyPr wrap="square" rtlCol="0">
            <a:spAutoFit/>
          </a:bodyPr>
          <a:lstStyle/>
          <a:p>
            <a:r>
              <a:rPr lang="en-US" sz="2400" b="1" dirty="0" smtClean="0"/>
              <a:t>Figure:</a:t>
            </a:r>
            <a:r>
              <a:rPr lang="en-US" sz="2400" dirty="0" smtClean="0"/>
              <a:t> Heterogeneous battery-scheduling technique.</a:t>
            </a:r>
            <a:endParaRPr lang="en-US" sz="2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Data Link Layer Solutions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data link layer solutions take into consideration battery characteristics while designing the protocols. </a:t>
            </a:r>
          </a:p>
          <a:p>
            <a:pPr algn="just"/>
            <a:r>
              <a:rPr lang="en-US" dirty="0" smtClean="0"/>
              <a:t>Designing a battery-aware scheduling technique and maximizing the number of packets being transmitted are conflicting objectives.</a:t>
            </a:r>
          </a:p>
          <a:p>
            <a:pPr algn="just"/>
            <a:r>
              <a:rPr lang="en-US" dirty="0" smtClean="0"/>
              <a:t>The following schemes attempt to find a trade-off between them.</a:t>
            </a:r>
          </a:p>
          <a:p>
            <a:pPr lvl="1" algn="just"/>
            <a:r>
              <a:rPr lang="en-US" dirty="0" smtClean="0"/>
              <a:t>Lazy packet scheduling scheme</a:t>
            </a:r>
          </a:p>
          <a:p>
            <a:pPr lvl="1" algn="just"/>
            <a:r>
              <a:rPr lang="en-US" dirty="0" smtClean="0"/>
              <a:t>BAMAC protocol</a:t>
            </a:r>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Lazy Packet Scheduling Scheme</a:t>
            </a:r>
            <a:endParaRPr lang="en-US" dirty="0"/>
          </a:p>
        </p:txBody>
      </p:sp>
      <p:sp>
        <p:nvSpPr>
          <p:cNvPr id="3" name="Content Placeholder 2"/>
          <p:cNvSpPr>
            <a:spLocks noGrp="1"/>
          </p:cNvSpPr>
          <p:nvPr>
            <p:ph idx="1"/>
          </p:nvPr>
        </p:nvSpPr>
        <p:spPr/>
        <p:txBody>
          <a:bodyPr>
            <a:normAutofit/>
          </a:bodyPr>
          <a:lstStyle/>
          <a:p>
            <a:pPr algn="just"/>
            <a:r>
              <a:rPr lang="en-US" dirty="0" smtClean="0"/>
              <a:t>The basic principle behind the development of this scheme is that in many of the channel coding schemes for wireless transmission, the energy required to transmit a packet can be reduced significantly by </a:t>
            </a:r>
            <a:r>
              <a:rPr lang="en-US" b="1" dirty="0" smtClean="0">
                <a:solidFill>
                  <a:srgbClr val="FF0000"/>
                </a:solidFill>
              </a:rPr>
              <a:t>minimizing the transmission power </a:t>
            </a:r>
            <a:r>
              <a:rPr lang="en-US" dirty="0" smtClean="0"/>
              <a:t>and </a:t>
            </a:r>
            <a:r>
              <a:rPr lang="en-US" b="1" dirty="0" smtClean="0">
                <a:solidFill>
                  <a:srgbClr val="FF0000"/>
                </a:solidFill>
              </a:rPr>
              <a:t>increasing the duration of transmission</a:t>
            </a:r>
            <a:r>
              <a:rPr lang="en-US" dirty="0" smtClean="0"/>
              <a:t>.</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Battery-Aware MAC Protocol</a:t>
            </a:r>
            <a:endParaRPr lang="en-US" dirty="0"/>
          </a:p>
        </p:txBody>
      </p:sp>
      <p:sp>
        <p:nvSpPr>
          <p:cNvPr id="3" name="Content Placeholder 2"/>
          <p:cNvSpPr>
            <a:spLocks noGrp="1"/>
          </p:cNvSpPr>
          <p:nvPr>
            <p:ph idx="1"/>
          </p:nvPr>
        </p:nvSpPr>
        <p:spPr/>
        <p:txBody>
          <a:bodyPr>
            <a:noAutofit/>
          </a:bodyPr>
          <a:lstStyle/>
          <a:p>
            <a:pPr algn="just"/>
            <a:r>
              <a:rPr lang="en-US" sz="2800" dirty="0" smtClean="0"/>
              <a:t>The battery-aware MAC (BAMAC) protocol is an energy-efficient contention-based node scheduling protocol, which tries to increase the lifetime of the nodes by exploiting the recovery capacity effect of battery.</a:t>
            </a:r>
          </a:p>
          <a:p>
            <a:pPr algn="just"/>
            <a:r>
              <a:rPr lang="en-US" sz="2800" dirty="0" smtClean="0"/>
              <a:t>If the battery remains idle for a specified time interval, it becomes possible to extend the lifetime of the battery due to the recovery capacity effect.</a:t>
            </a:r>
          </a:p>
          <a:p>
            <a:pPr algn="just"/>
            <a:r>
              <a:rPr lang="en-US" sz="2800" dirty="0" smtClean="0"/>
              <a:t>By increasing the idle time of the battery, the whole of its theoretical capacity can be completely utilized.</a:t>
            </a:r>
            <a:endParaRPr lang="en-US"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Overview of Battery Characteristics</a:t>
            </a:r>
            <a:endParaRPr lang="en-US" dirty="0"/>
          </a:p>
        </p:txBody>
      </p:sp>
      <p:sp>
        <p:nvSpPr>
          <p:cNvPr id="3" name="Content Placeholder 2"/>
          <p:cNvSpPr>
            <a:spLocks noGrp="1"/>
          </p:cNvSpPr>
          <p:nvPr>
            <p:ph idx="1"/>
          </p:nvPr>
        </p:nvSpPr>
        <p:spPr/>
        <p:txBody>
          <a:bodyPr/>
          <a:lstStyle/>
          <a:p>
            <a:pPr algn="just"/>
            <a:r>
              <a:rPr lang="en-US" dirty="0" smtClean="0"/>
              <a:t>The major components of batteries are illustrated in below figure.</a:t>
            </a:r>
            <a:endParaRPr lang="en-US" dirty="0"/>
          </a:p>
        </p:txBody>
      </p:sp>
      <p:pic>
        <p:nvPicPr>
          <p:cNvPr id="4" name="Picture 2"/>
          <p:cNvPicPr>
            <a:picLocks noChangeAspect="1" noChangeArrowheads="1"/>
          </p:cNvPicPr>
          <p:nvPr/>
        </p:nvPicPr>
        <p:blipFill>
          <a:blip r:embed="rId2" cstate="print"/>
          <a:srcRect l="6084" t="4954"/>
          <a:stretch>
            <a:fillRect/>
          </a:stretch>
        </p:blipFill>
        <p:spPr bwMode="auto">
          <a:xfrm>
            <a:off x="1524000" y="2590800"/>
            <a:ext cx="6248400" cy="3883115"/>
          </a:xfrm>
          <a:prstGeom prst="rect">
            <a:avLst/>
          </a:prstGeom>
          <a:noFill/>
          <a:ln w="9525">
            <a:noFill/>
            <a:miter lim="800000"/>
            <a:headEnd/>
            <a:tailEnd/>
          </a:ln>
        </p:spPr>
      </p:pic>
      <p:sp>
        <p:nvSpPr>
          <p:cNvPr id="5" name="TextBox 4"/>
          <p:cNvSpPr txBox="1"/>
          <p:nvPr/>
        </p:nvSpPr>
        <p:spPr>
          <a:xfrm>
            <a:off x="1600200" y="6400800"/>
            <a:ext cx="5943600" cy="369332"/>
          </a:xfrm>
          <a:prstGeom prst="rect">
            <a:avLst/>
          </a:prstGeom>
          <a:noFill/>
        </p:spPr>
        <p:txBody>
          <a:bodyPr wrap="square" rtlCol="0">
            <a:spAutoFit/>
          </a:bodyPr>
          <a:lstStyle/>
          <a:p>
            <a:r>
              <a:rPr lang="en-US" b="1" dirty="0" smtClean="0"/>
              <a:t>Figure:</a:t>
            </a:r>
            <a:r>
              <a:rPr lang="en-US" dirty="0" smtClean="0"/>
              <a:t> Basic structure of a lithium/</a:t>
            </a:r>
            <a:r>
              <a:rPr lang="en-US" dirty="0" err="1" smtClean="0"/>
              <a:t>thionyl</a:t>
            </a:r>
            <a:r>
              <a:rPr lang="en-US" dirty="0" smtClean="0"/>
              <a:t> chloride battery</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Battery-Aware MAC Protocol</a:t>
            </a:r>
            <a:endParaRPr lang="en-US" dirty="0"/>
          </a:p>
        </p:txBody>
      </p:sp>
      <p:sp>
        <p:nvSpPr>
          <p:cNvPr id="3" name="Content Placeholder 2"/>
          <p:cNvSpPr>
            <a:spLocks noGrp="1"/>
          </p:cNvSpPr>
          <p:nvPr>
            <p:ph idx="1"/>
          </p:nvPr>
        </p:nvSpPr>
        <p:spPr>
          <a:xfrm>
            <a:off x="457200" y="1600200"/>
            <a:ext cx="8229600" cy="5029200"/>
          </a:xfrm>
        </p:spPr>
        <p:txBody>
          <a:bodyPr>
            <a:normAutofit fontScale="85000" lnSpcReduction="20000"/>
          </a:bodyPr>
          <a:lstStyle/>
          <a:p>
            <a:pPr algn="just"/>
            <a:r>
              <a:rPr lang="en-US" dirty="0" smtClean="0"/>
              <a:t>In the BAMAC protocol, each node maintains a battery table which contains information about the remaining battery charge of each of its one-hop neighbor nodes.</a:t>
            </a:r>
          </a:p>
          <a:p>
            <a:pPr algn="just"/>
            <a:r>
              <a:rPr lang="en-US" dirty="0" smtClean="0"/>
              <a:t>The entries in the table are arranged in the non-increasing order of the remaining battery charges.</a:t>
            </a:r>
          </a:p>
          <a:p>
            <a:pPr algn="just"/>
            <a:r>
              <a:rPr lang="en-US" dirty="0" smtClean="0"/>
              <a:t>The RTS, CTS, Data, and ACK packets carry the remaining battery charge of the node from which they originated.</a:t>
            </a:r>
          </a:p>
          <a:p>
            <a:pPr algn="just"/>
            <a:r>
              <a:rPr lang="en-US" dirty="0" smtClean="0"/>
              <a:t>A node, on listening to these packets, make a corresponding entry in its battery table.</a:t>
            </a:r>
          </a:p>
          <a:p>
            <a:pPr algn="just"/>
            <a:r>
              <a:rPr lang="en-US" dirty="0" smtClean="0"/>
              <a:t>The objective of the back-off mechanism used in BAMAC protocol is to provide a near round robin scheduling of the nodes.</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Battery-Aware MAC Protocol</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nodes are scheduled based on their remaining battery capacities.</a:t>
            </a:r>
          </a:p>
          <a:p>
            <a:pPr algn="just"/>
            <a:r>
              <a:rPr lang="en-US" dirty="0" smtClean="0"/>
              <a:t>The higher the battery capacity, the lower the back-off period.</a:t>
            </a:r>
          </a:p>
          <a:p>
            <a:pPr algn="just"/>
            <a:r>
              <a:rPr lang="en-US" dirty="0" smtClean="0"/>
              <a:t>This ensures near round robin scheduling of the nodes.</a:t>
            </a:r>
          </a:p>
          <a:p>
            <a:pPr algn="just"/>
            <a:r>
              <a:rPr lang="en-US" dirty="0" smtClean="0"/>
              <a:t>Hence, a uniform rate of battery discharge is guaranteed across all the nodes.</a:t>
            </a:r>
          </a:p>
          <a:p>
            <a:pPr algn="just"/>
            <a:r>
              <a:rPr lang="en-US" dirty="0" smtClean="0"/>
              <a:t>This guarantees alternate periods of transmission and idling of the node, which leads to alternate periods of discharge and recovery of the battery, as illustrated in below figure.</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Battery-Aware MAC Protocol</a:t>
            </a:r>
            <a:endParaRPr lang="en-US" dirty="0"/>
          </a:p>
        </p:txBody>
      </p:sp>
      <p:pic>
        <p:nvPicPr>
          <p:cNvPr id="7170" name="Picture 2"/>
          <p:cNvPicPr>
            <a:picLocks noGrp="1" noChangeAspect="1" noChangeArrowheads="1"/>
          </p:cNvPicPr>
          <p:nvPr>
            <p:ph idx="1"/>
          </p:nvPr>
        </p:nvPicPr>
        <p:blipFill>
          <a:blip r:embed="rId2" cstate="print"/>
          <a:srcRect l="16984" t="2602" r="16984" b="6330"/>
          <a:stretch>
            <a:fillRect/>
          </a:stretch>
        </p:blipFill>
        <p:spPr bwMode="auto">
          <a:xfrm>
            <a:off x="1295400" y="1143000"/>
            <a:ext cx="6705600" cy="5334000"/>
          </a:xfrm>
          <a:prstGeom prst="rect">
            <a:avLst/>
          </a:prstGeom>
          <a:noFill/>
          <a:ln w="9525">
            <a:noFill/>
            <a:miter lim="800000"/>
            <a:headEnd/>
            <a:tailEnd/>
          </a:ln>
        </p:spPr>
      </p:pic>
      <p:sp>
        <p:nvSpPr>
          <p:cNvPr id="5" name="TextBox 4"/>
          <p:cNvSpPr txBox="1"/>
          <p:nvPr/>
        </p:nvSpPr>
        <p:spPr>
          <a:xfrm>
            <a:off x="3352800" y="6457890"/>
            <a:ext cx="3581400" cy="400110"/>
          </a:xfrm>
          <a:prstGeom prst="rect">
            <a:avLst/>
          </a:prstGeom>
          <a:noFill/>
        </p:spPr>
        <p:txBody>
          <a:bodyPr wrap="square" rtlCol="0">
            <a:spAutoFit/>
          </a:bodyPr>
          <a:lstStyle/>
          <a:p>
            <a:r>
              <a:rPr lang="en-US" sz="2000" b="1" dirty="0" smtClean="0"/>
              <a:t>Figure:</a:t>
            </a:r>
            <a:r>
              <a:rPr lang="en-US" sz="2000" dirty="0" smtClean="0"/>
              <a:t> Illustration of BAMAC</a:t>
            </a:r>
            <a:endParaRPr lang="en-US" sz="20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Battery-Aware MAC Protocol</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In this protocol, whenever a node gains access to the channel, it is allowed to transmit only one packet, giving rise to an average idle time of (N−1)×m, where N is the total number of nodes contending for the common channel and m is the average time taken by a node for transmission of a packet.</a:t>
            </a:r>
          </a:p>
          <a:p>
            <a:pPr algn="just"/>
            <a:r>
              <a:rPr lang="en-US" dirty="0" smtClean="0"/>
              <a:t>This improves the lifetime of the battery as it gains more idle time to recover charge because of the recovery capacity effect.</a:t>
            </a: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BAMAC(K) Protocol</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In BAMAC protocol, nodes are allowed to transmit only one packet on gaining access to the channel, in BAMAC(K) protocol K packets are transmitted consecutively by the node on gaining access to the channel. </a:t>
            </a:r>
          </a:p>
          <a:p>
            <a:pPr algn="just"/>
            <a:r>
              <a:rPr lang="en-US" dirty="0" smtClean="0"/>
              <a:t>This provides a discharge time of K × m and an average recovery time of (N−1)×</a:t>
            </a:r>
            <a:r>
              <a:rPr lang="en-US" dirty="0" err="1" smtClean="0"/>
              <a:t>m×K</a:t>
            </a:r>
            <a:r>
              <a:rPr lang="en-US" dirty="0" smtClean="0"/>
              <a:t> for the nodes. </a:t>
            </a:r>
          </a:p>
          <a:p>
            <a:pPr algn="just"/>
            <a:r>
              <a:rPr lang="en-US" dirty="0" smtClean="0"/>
              <a:t>Though a larger value of K results in higher recovery time, it also increases the discharge time of the battery during the transmission of K packets. </a:t>
            </a:r>
          </a:p>
          <a:p>
            <a:pPr algn="just"/>
            <a:r>
              <a:rPr lang="en-US" dirty="0" smtClean="0"/>
              <a:t>This increases the rate capacity effect due to faster depletion of the battery charge. </a:t>
            </a:r>
          </a:p>
          <a:p>
            <a:pPr algn="just"/>
            <a:r>
              <a:rPr lang="en-US" dirty="0" smtClean="0"/>
              <a:t>A smaller value of K decreases the recovery time of the battery. </a:t>
            </a:r>
          </a:p>
          <a:p>
            <a:pPr algn="just"/>
            <a:r>
              <a:rPr lang="en-US" dirty="0" smtClean="0"/>
              <a:t>Choosing an appropriate value for K is very important for optimum performance of the protocol.</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Advantages &amp; Disadvantages</a:t>
            </a:r>
            <a:endParaRPr lang="en-US" dirty="0"/>
          </a:p>
        </p:txBody>
      </p:sp>
      <p:sp>
        <p:nvSpPr>
          <p:cNvPr id="3" name="Content Placeholder 2"/>
          <p:cNvSpPr>
            <a:spLocks noGrp="1"/>
          </p:cNvSpPr>
          <p:nvPr>
            <p:ph idx="1"/>
          </p:nvPr>
        </p:nvSpPr>
        <p:spPr/>
        <p:txBody>
          <a:bodyPr>
            <a:noAutofit/>
          </a:bodyPr>
          <a:lstStyle/>
          <a:p>
            <a:pPr algn="just">
              <a:buNone/>
            </a:pPr>
            <a:r>
              <a:rPr lang="en-US" sz="1800" b="1" dirty="0" smtClean="0">
                <a:solidFill>
                  <a:srgbClr val="FF0000"/>
                </a:solidFill>
              </a:rPr>
              <a:t>Advantages -</a:t>
            </a:r>
          </a:p>
          <a:p>
            <a:pPr algn="just"/>
            <a:r>
              <a:rPr lang="en-US" sz="1800" dirty="0" smtClean="0"/>
              <a:t>Both the protocols ensure short-term fairness among the nodes in terms of access to the common channel. </a:t>
            </a:r>
          </a:p>
          <a:p>
            <a:pPr algn="just"/>
            <a:r>
              <a:rPr lang="en-US" sz="1800" dirty="0" smtClean="0"/>
              <a:t>This ultimately increases the lifetime of the nodes in an ad hoc wireless network. </a:t>
            </a:r>
          </a:p>
          <a:p>
            <a:pPr algn="just">
              <a:buNone/>
            </a:pPr>
            <a:r>
              <a:rPr lang="en-US" sz="1800" b="1" dirty="0" smtClean="0">
                <a:solidFill>
                  <a:srgbClr val="FF0000"/>
                </a:solidFill>
              </a:rPr>
              <a:t>Disadvantages -</a:t>
            </a:r>
          </a:p>
          <a:p>
            <a:pPr algn="just"/>
            <a:r>
              <a:rPr lang="en-US" sz="1800" dirty="0" smtClean="0"/>
              <a:t>Though the protocol provides fairness to the nodes, it does not provide per flow fairness, because providing per flow fairness may lead to higher battery consumption for the nodes with more flows than the nodes with lesser number of flows. </a:t>
            </a:r>
          </a:p>
          <a:p>
            <a:pPr algn="just"/>
            <a:r>
              <a:rPr lang="en-US" sz="1800" dirty="0" smtClean="0"/>
              <a:t>Since the protocol considers improving the lifetime of the nodes as its main objective, individual flows are not taken into consideration. </a:t>
            </a:r>
          </a:p>
          <a:p>
            <a:pPr algn="just"/>
            <a:r>
              <a:rPr lang="en-US" sz="1800" dirty="0" smtClean="0"/>
              <a:t>Another issue in this protocol lies in finding an optimal value for K, which depends on a number of parameters such as number of neighbor nodes contending for the channel access, packet arrival rate for all the nodes, packet deadline, traffic characteristics, and battery parameters and characteristics.</a:t>
            </a:r>
            <a:endParaRPr lang="en-US" sz="18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Network Layer Solutions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The lifetime of a network is defined as the time from which the network starts operating until the time when the first node runs out of battery charge.</a:t>
            </a:r>
          </a:p>
          <a:p>
            <a:pPr algn="just"/>
            <a:r>
              <a:rPr lang="en-US" dirty="0" smtClean="0"/>
              <a:t>The network layer solutions for battery management aim mainly at </a:t>
            </a:r>
            <a:r>
              <a:rPr lang="en-US" b="1" dirty="0" smtClean="0">
                <a:solidFill>
                  <a:srgbClr val="FF0000"/>
                </a:solidFill>
              </a:rPr>
              <a:t>increasing the lifetime of the network</a:t>
            </a:r>
            <a:r>
              <a:rPr lang="en-US" dirty="0" smtClean="0"/>
              <a:t>.</a:t>
            </a:r>
          </a:p>
          <a:p>
            <a:pPr algn="just"/>
            <a:r>
              <a:rPr lang="en-US" dirty="0" smtClean="0"/>
              <a:t>The major solutions provided focus primarily on developing routing protocols that use routing metrics such as low energy cost and remaining battery charge.</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Traffic-Shaping Schemes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b="1" dirty="0" smtClean="0">
                <a:solidFill>
                  <a:srgbClr val="FF0000"/>
                </a:solidFill>
              </a:rPr>
              <a:t>The scheme is based on the fact that most of the network traffic is </a:t>
            </a:r>
            <a:r>
              <a:rPr lang="en-US" b="1" dirty="0" err="1" smtClean="0">
                <a:solidFill>
                  <a:srgbClr val="FF0000"/>
                </a:solidFill>
              </a:rPr>
              <a:t>bursty</a:t>
            </a:r>
            <a:r>
              <a:rPr lang="en-US" b="1" dirty="0" smtClean="0">
                <a:solidFill>
                  <a:srgbClr val="FF0000"/>
                </a:solidFill>
              </a:rPr>
              <a:t>.</a:t>
            </a:r>
          </a:p>
          <a:p>
            <a:pPr algn="just"/>
            <a:r>
              <a:rPr lang="en-US" b="1" dirty="0" smtClean="0">
                <a:solidFill>
                  <a:srgbClr val="FF0000"/>
                </a:solidFill>
              </a:rPr>
              <a:t>Introducing some acceptable delays in the battery discharge requests paves the way for the battery to be idle for a few time slots.</a:t>
            </a:r>
          </a:p>
          <a:p>
            <a:pPr algn="just"/>
            <a:r>
              <a:rPr lang="en-US" b="1" dirty="0" smtClean="0">
                <a:solidFill>
                  <a:srgbClr val="FF0000"/>
                </a:solidFill>
              </a:rPr>
              <a:t>This allows charge recovery to a certain extent.</a:t>
            </a:r>
          </a:p>
          <a:p>
            <a:pPr algn="just"/>
            <a:r>
              <a:rPr lang="en-US" dirty="0" smtClean="0"/>
              <a:t>A proper analysis of the traffic characteristics provides a discharge shaping technique by introducing battery idle times that trade off energy efficiency and delay.</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Shaping Algorithm</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The main goal of the algorithm is to introduce delay slots in the battery discharge process.</a:t>
            </a:r>
          </a:p>
          <a:p>
            <a:pPr algn="just"/>
            <a:r>
              <a:rPr lang="en-US" dirty="0" smtClean="0"/>
              <a:t>This is done by defining a threshold which is expressed in terms of the amount of charge.</a:t>
            </a:r>
          </a:p>
          <a:p>
            <a:pPr algn="just"/>
            <a:r>
              <a:rPr lang="en-US" dirty="0" smtClean="0"/>
              <a:t>The model used in this algorithm consists of a battery with a nominal capacity of N, a charge request rate of </a:t>
            </a:r>
            <a:r>
              <a:rPr lang="en-US" dirty="0" err="1" smtClean="0"/>
              <a:t>αN</a:t>
            </a:r>
            <a:r>
              <a:rPr lang="en-US" dirty="0" smtClean="0"/>
              <a:t>, a theoretical capacity of T, and a threshold (expressed as a state of charge) of B.</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Shaping Algorithm</a:t>
            </a:r>
            <a:endParaRPr lang="en-US" dirty="0"/>
          </a:p>
        </p:txBody>
      </p:sp>
      <p:sp>
        <p:nvSpPr>
          <p:cNvPr id="3" name="Content Placeholder 2"/>
          <p:cNvSpPr>
            <a:spLocks noGrp="1"/>
          </p:cNvSpPr>
          <p:nvPr>
            <p:ph idx="1"/>
          </p:nvPr>
        </p:nvSpPr>
        <p:spPr/>
        <p:txBody>
          <a:bodyPr>
            <a:normAutofit fontScale="92500"/>
          </a:bodyPr>
          <a:lstStyle/>
          <a:p>
            <a:pPr algn="just"/>
            <a:r>
              <a:rPr lang="en-US" dirty="0" smtClean="0"/>
              <a:t>Whenever the state of the battery drops below B, it is allowed to recover through idling.</a:t>
            </a:r>
          </a:p>
          <a:p>
            <a:pPr algn="just"/>
            <a:r>
              <a:rPr lang="en-US" dirty="0" smtClean="0"/>
              <a:t>The remaining requests that arrive at the system are queued up at the buffer L with a large buffer size to guarantee zero loss probability.</a:t>
            </a:r>
          </a:p>
          <a:p>
            <a:pPr algn="just"/>
            <a:r>
              <a:rPr lang="en-US" dirty="0" smtClean="0"/>
              <a:t>As soon as the battery recovers its charge and enters state B+1, it starts servicing the queued-up requests.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Overview of Battery Characteristics</a:t>
            </a:r>
            <a:endParaRPr lang="en-US" dirty="0"/>
          </a:p>
        </p:txBody>
      </p:sp>
      <p:sp>
        <p:nvSpPr>
          <p:cNvPr id="5" name="Content Placeholder 4"/>
          <p:cNvSpPr>
            <a:spLocks noGrp="1"/>
          </p:cNvSpPr>
          <p:nvPr>
            <p:ph idx="1"/>
          </p:nvPr>
        </p:nvSpPr>
        <p:spPr/>
        <p:txBody>
          <a:bodyPr>
            <a:normAutofit lnSpcReduction="10000"/>
          </a:bodyPr>
          <a:lstStyle/>
          <a:p>
            <a:pPr algn="just"/>
            <a:r>
              <a:rPr lang="en-US" dirty="0" smtClean="0"/>
              <a:t>A battery mainly consists of an anode, a cathode, an electrolyte medium, and a case.</a:t>
            </a:r>
          </a:p>
          <a:p>
            <a:pPr algn="just"/>
            <a:r>
              <a:rPr lang="en-US" dirty="0" smtClean="0"/>
              <a:t>The anode is often a metal and the cathode a metallic oxide.</a:t>
            </a:r>
          </a:p>
          <a:p>
            <a:pPr algn="just"/>
            <a:r>
              <a:rPr lang="en-US" dirty="0" smtClean="0"/>
              <a:t>The electrolyte is a salt solution that promotes the ion flow.</a:t>
            </a:r>
          </a:p>
          <a:p>
            <a:pPr algn="just"/>
            <a:r>
              <a:rPr lang="en-US" dirty="0" smtClean="0"/>
              <a:t>The porous separator is used to prevent a short circuit between anode and cathode by keeping them from touching one another.</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Strategies for Blocking Relay Traffic</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One of the main issues concerned with ad hoc wireless networks is the </a:t>
            </a:r>
            <a:r>
              <a:rPr lang="en-US" dirty="0" smtClean="0"/>
              <a:t>relay traffic.</a:t>
            </a:r>
          </a:p>
          <a:p>
            <a:pPr algn="just"/>
            <a:r>
              <a:rPr lang="en-US" dirty="0" smtClean="0"/>
              <a:t>Each </a:t>
            </a:r>
            <a:r>
              <a:rPr lang="en-US" dirty="0" smtClean="0"/>
              <a:t>node deals with two kinds of traffic: relay </a:t>
            </a:r>
            <a:r>
              <a:rPr lang="en-US" dirty="0" smtClean="0"/>
              <a:t>traffic and </a:t>
            </a:r>
            <a:r>
              <a:rPr lang="en-US" dirty="0" smtClean="0"/>
              <a:t>its own traffic. </a:t>
            </a:r>
            <a:endParaRPr lang="en-US" dirty="0" smtClean="0"/>
          </a:p>
          <a:p>
            <a:pPr algn="just"/>
            <a:r>
              <a:rPr lang="en-US" dirty="0" smtClean="0"/>
              <a:t>A </a:t>
            </a:r>
            <a:r>
              <a:rPr lang="en-US" dirty="0" smtClean="0"/>
              <a:t>trade-off is reached between the blocking probability of </a:t>
            </a:r>
            <a:r>
              <a:rPr lang="en-US" dirty="0" smtClean="0"/>
              <a:t>the relay </a:t>
            </a:r>
            <a:r>
              <a:rPr lang="en-US" dirty="0" smtClean="0"/>
              <a:t>traffic and the battery </a:t>
            </a:r>
            <a:r>
              <a:rPr lang="en-US" dirty="0" smtClean="0"/>
              <a:t>efficiency.</a:t>
            </a:r>
          </a:p>
          <a:p>
            <a:pPr algn="just"/>
            <a:r>
              <a:rPr lang="en-US" dirty="0" smtClean="0"/>
              <a:t>The </a:t>
            </a:r>
            <a:r>
              <a:rPr lang="en-US" dirty="0" smtClean="0"/>
              <a:t>intermediate nodes may not wish </a:t>
            </a:r>
            <a:r>
              <a:rPr lang="en-US" dirty="0" smtClean="0"/>
              <a:t>to transmit </a:t>
            </a:r>
            <a:r>
              <a:rPr lang="en-US" dirty="0" smtClean="0"/>
              <a:t>the whole of the neighbors’ traffic. </a:t>
            </a:r>
            <a:endParaRPr lang="en-US" dirty="0" smtClean="0"/>
          </a:p>
          <a:p>
            <a:pPr algn="just"/>
            <a:r>
              <a:rPr lang="en-US" dirty="0" smtClean="0"/>
              <a:t>A </a:t>
            </a:r>
            <a:r>
              <a:rPr lang="en-US" dirty="0" smtClean="0"/>
              <a:t>method that calculates the </a:t>
            </a:r>
            <a:r>
              <a:rPr lang="en-US" dirty="0" smtClean="0"/>
              <a:t>optimal fraction </a:t>
            </a:r>
            <a:r>
              <a:rPr lang="en-US" dirty="0" smtClean="0"/>
              <a:t>of relay </a:t>
            </a:r>
            <a:r>
              <a:rPr lang="en-US" dirty="0" smtClean="0"/>
              <a:t>traffic</a:t>
            </a:r>
            <a:r>
              <a:rPr lang="en-US" dirty="0" smtClean="0"/>
              <a:t>.</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Strategies for Blocking Relay Traffic</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The model used has N number of nodes which are uniformly </a:t>
            </a:r>
            <a:r>
              <a:rPr lang="en-US" dirty="0" smtClean="0"/>
              <a:t>distributed in </a:t>
            </a:r>
            <a:r>
              <a:rPr lang="en-US" dirty="0" smtClean="0"/>
              <a:t>an ad hoc wireless network with R(s, d) set of available routes between source </a:t>
            </a:r>
            <a:r>
              <a:rPr lang="en-US" dirty="0" smtClean="0"/>
              <a:t>s and </a:t>
            </a:r>
            <a:r>
              <a:rPr lang="en-US" dirty="0" smtClean="0"/>
              <a:t>destination d. </a:t>
            </a:r>
            <a:endParaRPr lang="en-US" dirty="0" smtClean="0"/>
          </a:p>
          <a:p>
            <a:pPr algn="just"/>
            <a:r>
              <a:rPr lang="en-US" dirty="0" smtClean="0"/>
              <a:t>If </a:t>
            </a:r>
            <a:r>
              <a:rPr lang="en-US" dirty="0" smtClean="0"/>
              <a:t>P(k, r) is the power required to transmit from node k to </a:t>
            </a:r>
            <a:r>
              <a:rPr lang="en-US" dirty="0" smtClean="0"/>
              <a:t>the next </a:t>
            </a:r>
            <a:r>
              <a:rPr lang="en-US" dirty="0" smtClean="0"/>
              <a:t>node through route r, then the energy cost associated with route r is given </a:t>
            </a:r>
            <a:r>
              <a:rPr lang="en-US" dirty="0" smtClean="0"/>
              <a:t>by </a:t>
            </a:r>
          </a:p>
          <a:p>
            <a:pPr algn="just"/>
            <a:endParaRPr lang="en-US" dirty="0" smtClean="0"/>
          </a:p>
          <a:p>
            <a:pPr algn="just"/>
            <a:endParaRPr lang="en-US" dirty="0" smtClean="0"/>
          </a:p>
          <a:p>
            <a:pPr algn="just"/>
            <a:r>
              <a:rPr lang="en-US" dirty="0" smtClean="0"/>
              <a:t>Whenever </a:t>
            </a:r>
            <a:r>
              <a:rPr lang="en-US" dirty="0" smtClean="0"/>
              <a:t>a traffic session is generated at the source node s, a route is </a:t>
            </a:r>
            <a:r>
              <a:rPr lang="en-US" dirty="0" smtClean="0"/>
              <a:t>selected which </a:t>
            </a:r>
            <a:r>
              <a:rPr lang="en-US" dirty="0" smtClean="0"/>
              <a:t>has minimum energy cost. </a:t>
            </a:r>
            <a:endParaRPr lang="en-US" dirty="0" smtClean="0"/>
          </a:p>
          <a:p>
            <a:pPr algn="just"/>
            <a:r>
              <a:rPr lang="en-US" dirty="0" smtClean="0"/>
              <a:t>A </a:t>
            </a:r>
            <a:r>
              <a:rPr lang="en-US" dirty="0" smtClean="0"/>
              <a:t>relay or an intermediate node can either </a:t>
            </a:r>
            <a:r>
              <a:rPr lang="en-US" dirty="0" smtClean="0"/>
              <a:t>allow the </a:t>
            </a:r>
            <a:r>
              <a:rPr lang="en-US" dirty="0" smtClean="0"/>
              <a:t>session traffic by sending an acknowledgment to s or block it by sending </a:t>
            </a:r>
            <a:r>
              <a:rPr lang="en-US" dirty="0" smtClean="0"/>
              <a:t>a negative </a:t>
            </a:r>
            <a:r>
              <a:rPr lang="en-US" dirty="0" smtClean="0"/>
              <a:t>acknowledgment to s. </a:t>
            </a:r>
            <a:endParaRPr lang="en-US" dirty="0" smtClean="0"/>
          </a:p>
        </p:txBody>
      </p:sp>
      <p:pic>
        <p:nvPicPr>
          <p:cNvPr id="4" name="Picture 2"/>
          <p:cNvPicPr>
            <a:picLocks noChangeAspect="1" noChangeArrowheads="1"/>
          </p:cNvPicPr>
          <p:nvPr/>
        </p:nvPicPr>
        <p:blipFill>
          <a:blip r:embed="rId2" cstate="print"/>
          <a:srcRect/>
          <a:stretch>
            <a:fillRect/>
          </a:stretch>
        </p:blipFill>
        <p:spPr bwMode="auto">
          <a:xfrm>
            <a:off x="2885364" y="3048000"/>
            <a:ext cx="3439236" cy="91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Strategies for Blocking Relay Traffic</a:t>
            </a:r>
            <a:endParaRPr lang="en-US" dirty="0"/>
          </a:p>
        </p:txBody>
      </p:sp>
      <p:sp>
        <p:nvSpPr>
          <p:cNvPr id="3" name="Content Placeholder 2"/>
          <p:cNvSpPr>
            <a:spLocks noGrp="1"/>
          </p:cNvSpPr>
          <p:nvPr>
            <p:ph idx="1"/>
          </p:nvPr>
        </p:nvSpPr>
        <p:spPr/>
        <p:txBody>
          <a:bodyPr>
            <a:normAutofit fontScale="70000" lnSpcReduction="20000"/>
          </a:bodyPr>
          <a:lstStyle/>
          <a:p>
            <a:pPr algn="just"/>
            <a:r>
              <a:rPr lang="en-US" dirty="0" smtClean="0"/>
              <a:t>If the latter is chosen, on receiving the negative acknowledgment, the source repeats the process for the next best route on the basis of energy cost. </a:t>
            </a:r>
          </a:p>
          <a:p>
            <a:pPr algn="just"/>
            <a:r>
              <a:rPr lang="en-US" dirty="0" smtClean="0"/>
              <a:t>If all the routes are blocked, the session is said to be blocked.</a:t>
            </a:r>
          </a:p>
          <a:p>
            <a:pPr algn="just"/>
            <a:r>
              <a:rPr lang="en-US" dirty="0" smtClean="0"/>
              <a:t>Each node tries to behave selfishly when there is relay traffic. </a:t>
            </a:r>
          </a:p>
          <a:p>
            <a:pPr algn="just"/>
            <a:r>
              <a:rPr lang="en-US" dirty="0" smtClean="0"/>
              <a:t>The amount of selfishness is defined using a quantity called </a:t>
            </a:r>
            <a:r>
              <a:rPr lang="en-US" b="1" dirty="0" smtClean="0">
                <a:solidFill>
                  <a:srgbClr val="FF0000"/>
                </a:solidFill>
              </a:rPr>
              <a:t>sympathy. </a:t>
            </a:r>
          </a:p>
          <a:p>
            <a:pPr algn="just"/>
            <a:r>
              <a:rPr lang="en-US" dirty="0" smtClean="0"/>
              <a:t>sympathy(k, r) denotes the sympathy associated with </a:t>
            </a:r>
            <a:r>
              <a:rPr lang="en-US" dirty="0" err="1" smtClean="0"/>
              <a:t>kth</a:t>
            </a:r>
            <a:r>
              <a:rPr lang="en-US" dirty="0" smtClean="0"/>
              <a:t> node in route r. </a:t>
            </a:r>
          </a:p>
          <a:p>
            <a:pPr algn="just"/>
            <a:r>
              <a:rPr lang="en-US" dirty="0" smtClean="0"/>
              <a:t>The value of sympathy lies between 0 and 1, which reflects the willingness of the node to accept the relay traffic. </a:t>
            </a:r>
          </a:p>
          <a:p>
            <a:pPr algn="just"/>
            <a:r>
              <a:rPr lang="en-US" dirty="0" smtClean="0"/>
              <a:t>The value 0 reflects complete unwillingness and 1 reflects complete willingness of the node to accept relay traffic</a:t>
            </a:r>
            <a:r>
              <a:rPr lang="en-US" dirty="0" smtClean="0"/>
              <a:t>.</a:t>
            </a:r>
            <a:endParaRPr lang="en-US" dirty="0" smtClean="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Strategies for Blocking Relay Traffic</a:t>
            </a:r>
            <a:endParaRPr lang="en-US" dirty="0"/>
          </a:p>
        </p:txBody>
      </p:sp>
      <p:sp>
        <p:nvSpPr>
          <p:cNvPr id="5" name="Content Placeholder 4"/>
          <p:cNvSpPr>
            <a:spLocks noGrp="1"/>
          </p:cNvSpPr>
          <p:nvPr>
            <p:ph idx="1"/>
          </p:nvPr>
        </p:nvSpPr>
        <p:spPr>
          <a:xfrm>
            <a:off x="457200" y="1600200"/>
            <a:ext cx="8229600" cy="4876800"/>
          </a:xfrm>
        </p:spPr>
        <p:txBody>
          <a:bodyPr>
            <a:noAutofit/>
          </a:bodyPr>
          <a:lstStyle/>
          <a:p>
            <a:pPr algn="just"/>
            <a:r>
              <a:rPr lang="en-US" sz="2000" dirty="0" smtClean="0"/>
              <a:t>The following </a:t>
            </a:r>
            <a:r>
              <a:rPr lang="en-US" sz="2000" dirty="0" smtClean="0"/>
              <a:t>two strategies </a:t>
            </a:r>
            <a:r>
              <a:rPr lang="en-US" sz="2000" dirty="0" smtClean="0"/>
              <a:t>are considered in order to explore the above discussed trade-off which </a:t>
            </a:r>
            <a:r>
              <a:rPr lang="en-US" sz="2000" dirty="0" smtClean="0"/>
              <a:t>is based </a:t>
            </a:r>
            <a:r>
              <a:rPr lang="en-US" sz="2000" dirty="0" smtClean="0"/>
              <a:t>on the sympathy level</a:t>
            </a:r>
            <a:r>
              <a:rPr lang="en-US" sz="2000" dirty="0" smtClean="0"/>
              <a:t>:</a:t>
            </a:r>
          </a:p>
          <a:p>
            <a:pPr lvl="1" algn="just"/>
            <a:r>
              <a:rPr lang="en-US" sz="1600" b="1" dirty="0" smtClean="0">
                <a:solidFill>
                  <a:srgbClr val="FF0000"/>
                </a:solidFill>
              </a:rPr>
              <a:t>Random </a:t>
            </a:r>
            <a:r>
              <a:rPr lang="en-US" sz="1600" b="1" dirty="0" smtClean="0">
                <a:solidFill>
                  <a:srgbClr val="FF0000"/>
                </a:solidFill>
              </a:rPr>
              <a:t>strategy: </a:t>
            </a:r>
            <a:r>
              <a:rPr lang="en-US" sz="1600" dirty="0" smtClean="0"/>
              <a:t>Assuming a session between source s and destination </a:t>
            </a:r>
            <a:r>
              <a:rPr lang="en-US" sz="1600" dirty="0" smtClean="0"/>
              <a:t>d, available </a:t>
            </a:r>
            <a:r>
              <a:rPr lang="en-US" sz="1600" dirty="0" smtClean="0"/>
              <a:t>routes are stored in R(s, d) in the increasing order of the </a:t>
            </a:r>
            <a:r>
              <a:rPr lang="en-US" sz="1600" dirty="0" smtClean="0"/>
              <a:t>sympathy level</a:t>
            </a:r>
            <a:r>
              <a:rPr lang="en-US" sz="1600" dirty="0" smtClean="0"/>
              <a:t>. Whenever the </a:t>
            </a:r>
            <a:r>
              <a:rPr lang="en-US" sz="1600" dirty="0" err="1" smtClean="0"/>
              <a:t>kth</a:t>
            </a:r>
            <a:r>
              <a:rPr lang="en-US" sz="1600" dirty="0" smtClean="0"/>
              <a:t> node in route r receives a session request, it </a:t>
            </a:r>
            <a:r>
              <a:rPr lang="en-US" sz="1600" dirty="0" smtClean="0"/>
              <a:t>accepts it </a:t>
            </a:r>
            <a:r>
              <a:rPr lang="en-US" sz="1600" dirty="0" smtClean="0"/>
              <a:t>with a probability sympathy(k, r).</a:t>
            </a:r>
          </a:p>
          <a:p>
            <a:pPr lvl="1" algn="just"/>
            <a:r>
              <a:rPr lang="en-US" sz="1600" b="1" dirty="0" smtClean="0">
                <a:solidFill>
                  <a:srgbClr val="FF0000"/>
                </a:solidFill>
              </a:rPr>
              <a:t>Pay-for-it strategy</a:t>
            </a:r>
            <a:r>
              <a:rPr lang="en-US" sz="1600" dirty="0" smtClean="0"/>
              <a:t>: According to this strategy, each node keeps an account </a:t>
            </a:r>
            <a:r>
              <a:rPr lang="en-US" sz="1600" dirty="0" smtClean="0"/>
              <a:t>of the </a:t>
            </a:r>
            <a:r>
              <a:rPr lang="en-US" sz="1600" dirty="0" smtClean="0"/>
              <a:t>help that it had received from other nodes relaying its messages, </a:t>
            </a:r>
            <a:r>
              <a:rPr lang="en-US" sz="1600" dirty="0" smtClean="0"/>
              <a:t>termed </a:t>
            </a:r>
            <a:r>
              <a:rPr lang="en-US" sz="1600" b="1" dirty="0" smtClean="0">
                <a:solidFill>
                  <a:srgbClr val="FF0000"/>
                </a:solidFill>
              </a:rPr>
              <a:t>credit</a:t>
            </a:r>
            <a:r>
              <a:rPr lang="en-US" sz="1600" dirty="0" smtClean="0"/>
              <a:t>, and the amount of help it has given to others by allowing the </a:t>
            </a:r>
            <a:r>
              <a:rPr lang="en-US" sz="1600" dirty="0" smtClean="0"/>
              <a:t>relay traffic</a:t>
            </a:r>
            <a:r>
              <a:rPr lang="en-US" sz="1600" dirty="0" smtClean="0"/>
              <a:t>, </a:t>
            </a:r>
            <a:r>
              <a:rPr lang="en-US" sz="1600" dirty="0" err="1" smtClean="0"/>
              <a:t>i.e</a:t>
            </a:r>
            <a:r>
              <a:rPr lang="en-US" sz="1600" dirty="0" smtClean="0"/>
              <a:t>, </a:t>
            </a:r>
            <a:r>
              <a:rPr lang="en-US" sz="1600" dirty="0" smtClean="0"/>
              <a:t>debit. The node tries to help if it has received more help </a:t>
            </a:r>
            <a:r>
              <a:rPr lang="en-US" sz="1600" dirty="0" smtClean="0"/>
              <a:t>in the </a:t>
            </a:r>
            <a:r>
              <a:rPr lang="en-US" sz="1600" dirty="0" smtClean="0"/>
              <a:t>recent past and rejects if its own traffic has been rejected often, </a:t>
            </a:r>
            <a:r>
              <a:rPr lang="en-US" sz="1600" dirty="0" err="1" smtClean="0"/>
              <a:t>i.e</a:t>
            </a:r>
            <a:r>
              <a:rPr lang="en-US" sz="1600" dirty="0" smtClean="0"/>
              <a:t>, the </a:t>
            </a:r>
            <a:r>
              <a:rPr lang="en-US" sz="1600" dirty="0" smtClean="0"/>
              <a:t>node tries to find a balance between these two parameters.</a:t>
            </a:r>
          </a:p>
          <a:p>
            <a:pPr algn="just"/>
            <a:r>
              <a:rPr lang="en-US" sz="2000" dirty="0" smtClean="0"/>
              <a:t>The number of packets dropped by the relay nodes decreases as the number </a:t>
            </a:r>
            <a:r>
              <a:rPr lang="en-US" sz="2000" dirty="0" smtClean="0"/>
              <a:t>of selfish </a:t>
            </a:r>
            <a:r>
              <a:rPr lang="en-US" sz="2000" dirty="0" smtClean="0"/>
              <a:t>users decreases.</a:t>
            </a:r>
            <a:endParaRPr lang="en-US" sz="20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Battery Energy-Efficient Routing </a:t>
            </a:r>
            <a:r>
              <a:rPr lang="en-US" b="1" dirty="0" smtClean="0"/>
              <a:t>Protocol</a:t>
            </a:r>
            <a:endParaRPr lang="en-US" dirty="0"/>
          </a:p>
        </p:txBody>
      </p:sp>
      <p:sp>
        <p:nvSpPr>
          <p:cNvPr id="3" name="Content Placeholder 2"/>
          <p:cNvSpPr>
            <a:spLocks noGrp="1"/>
          </p:cNvSpPr>
          <p:nvPr>
            <p:ph idx="1"/>
          </p:nvPr>
        </p:nvSpPr>
        <p:spPr>
          <a:xfrm>
            <a:off x="457200" y="1600200"/>
            <a:ext cx="8229600" cy="4953000"/>
          </a:xfrm>
        </p:spPr>
        <p:txBody>
          <a:bodyPr>
            <a:noAutofit/>
          </a:bodyPr>
          <a:lstStyle/>
          <a:p>
            <a:pPr algn="just"/>
            <a:r>
              <a:rPr lang="en-US" sz="2800" dirty="0" smtClean="0"/>
              <a:t>The </a:t>
            </a:r>
            <a:r>
              <a:rPr lang="en-US" sz="2800" dirty="0" smtClean="0"/>
              <a:t>battery energy-efficient (BEE) routing </a:t>
            </a:r>
            <a:r>
              <a:rPr lang="en-US" sz="2800" dirty="0" smtClean="0"/>
              <a:t>protocol </a:t>
            </a:r>
            <a:r>
              <a:rPr lang="en-US" sz="2800" dirty="0" smtClean="0"/>
              <a:t>is an energy-efficient </a:t>
            </a:r>
            <a:r>
              <a:rPr lang="en-US" sz="2800" dirty="0" smtClean="0"/>
              <a:t>routing protocol </a:t>
            </a:r>
            <a:r>
              <a:rPr lang="en-US" sz="2800" dirty="0" smtClean="0"/>
              <a:t>that attempts to combine the lazy packet scheduling and the </a:t>
            </a:r>
            <a:r>
              <a:rPr lang="en-US" sz="2800" dirty="0" smtClean="0"/>
              <a:t>traffic shaping schemes</a:t>
            </a:r>
            <a:r>
              <a:rPr lang="en-US" sz="2800" dirty="0" smtClean="0"/>
              <a:t>.</a:t>
            </a:r>
          </a:p>
          <a:p>
            <a:pPr algn="just"/>
            <a:r>
              <a:rPr lang="en-US" sz="2800" dirty="0" smtClean="0"/>
              <a:t>The BEE routing protocol tries to find a balance in the energy </a:t>
            </a:r>
            <a:r>
              <a:rPr lang="en-US" sz="2800" dirty="0" smtClean="0"/>
              <a:t>consumption among </a:t>
            </a:r>
            <a:r>
              <a:rPr lang="en-US" sz="2800" dirty="0" smtClean="0"/>
              <a:t>all the nodes in the </a:t>
            </a:r>
            <a:r>
              <a:rPr lang="en-US" sz="2800" dirty="0" smtClean="0"/>
              <a:t>AWN. </a:t>
            </a:r>
          </a:p>
          <a:p>
            <a:pPr algn="just"/>
            <a:r>
              <a:rPr lang="en-US" sz="2800" dirty="0" smtClean="0"/>
              <a:t>In </a:t>
            </a:r>
            <a:r>
              <a:rPr lang="en-US" sz="2800" dirty="0" smtClean="0"/>
              <a:t>this protocol, a new </a:t>
            </a:r>
            <a:r>
              <a:rPr lang="en-US" sz="2800" dirty="0" smtClean="0"/>
              <a:t>metric called </a:t>
            </a:r>
            <a:r>
              <a:rPr lang="en-US" sz="2800" dirty="0" smtClean="0"/>
              <a:t>energy cost is introduced. </a:t>
            </a:r>
            <a:endParaRPr lang="en-US" sz="2800" dirty="0" smtClean="0"/>
          </a:p>
          <a:p>
            <a:pPr algn="just"/>
            <a:r>
              <a:rPr lang="en-US" sz="2800" dirty="0" smtClean="0"/>
              <a:t>From </a:t>
            </a:r>
            <a:r>
              <a:rPr lang="en-US" sz="2800" dirty="0" smtClean="0"/>
              <a:t>the available routes, the one which has </a:t>
            </a:r>
            <a:r>
              <a:rPr lang="en-US" sz="2800" dirty="0" smtClean="0"/>
              <a:t>the lowest </a:t>
            </a:r>
            <a:r>
              <a:rPr lang="en-US" sz="2800" dirty="0" smtClean="0"/>
              <a:t>energy cost is selected</a:t>
            </a:r>
            <a:r>
              <a:rPr lang="en-US" sz="2800" dirty="0" smtClean="0"/>
              <a: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Battery Energy-Efficient Routing </a:t>
            </a:r>
            <a:r>
              <a:rPr lang="en-US" b="1" dirty="0" smtClean="0"/>
              <a:t>Protocol</a:t>
            </a:r>
            <a:endParaRPr lang="en-US" dirty="0"/>
          </a:p>
        </p:txBody>
      </p:sp>
      <p:sp>
        <p:nvSpPr>
          <p:cNvPr id="3" name="Content Placeholder 2"/>
          <p:cNvSpPr>
            <a:spLocks noGrp="1"/>
          </p:cNvSpPr>
          <p:nvPr>
            <p:ph idx="1"/>
          </p:nvPr>
        </p:nvSpPr>
        <p:spPr>
          <a:xfrm>
            <a:off x="457200" y="1600200"/>
            <a:ext cx="8229600" cy="4953000"/>
          </a:xfrm>
        </p:spPr>
        <p:txBody>
          <a:bodyPr>
            <a:noAutofit/>
          </a:bodyPr>
          <a:lstStyle/>
          <a:p>
            <a:pPr algn="just"/>
            <a:r>
              <a:rPr lang="en-US" sz="2800" dirty="0" smtClean="0"/>
              <a:t>Even a route with a greater number of hops may be selected provided the route along these nodes has minimum power per link.</a:t>
            </a:r>
          </a:p>
          <a:p>
            <a:pPr algn="just"/>
            <a:r>
              <a:rPr lang="en-US" sz="2800" dirty="0" smtClean="0"/>
              <a:t>The algorithm also insists on selecting the path with the higher battery charge in all the nodes in order to allow the recovery effect of the batteries with lesser remaining charge.</a:t>
            </a:r>
          </a:p>
          <a:p>
            <a:pPr algn="just"/>
            <a:r>
              <a:rPr lang="en-US" sz="2800" dirty="0" smtClean="0"/>
              <a:t>The network has K nodes with S source nodes and D destination nodes.</a:t>
            </a:r>
          </a:p>
          <a:p>
            <a:pPr algn="just"/>
            <a:r>
              <a:rPr lang="en-US" sz="2800" dirty="0" smtClean="0"/>
              <a:t>Any source node </a:t>
            </a:r>
            <a:r>
              <a:rPr lang="en-US" sz="2800" dirty="0" err="1" smtClean="0"/>
              <a:t>s∈S</a:t>
            </a:r>
            <a:r>
              <a:rPr lang="en-US" sz="2800" dirty="0" smtClean="0"/>
              <a:t> </a:t>
            </a:r>
            <a:r>
              <a:rPr lang="en-US" sz="2800" dirty="0" smtClean="0"/>
              <a:t>can transmit to the destination node </a:t>
            </a:r>
            <a:r>
              <a:rPr lang="en-US" sz="2800" dirty="0" err="1" smtClean="0"/>
              <a:t>d∈D</a:t>
            </a:r>
            <a:r>
              <a:rPr lang="en-US" sz="2800" dirty="0" smtClean="0"/>
              <a:t> </a:t>
            </a:r>
            <a:r>
              <a:rPr lang="en-US" sz="2800" dirty="0" smtClean="0"/>
              <a:t>through the relay nodes.</a:t>
            </a:r>
            <a:endParaRPr lang="en-US" sz="28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Energy Conserving Routing Based on Battery Status</a:t>
            </a:r>
            <a:endParaRPr lang="en-US" dirty="0"/>
          </a:p>
        </p:txBody>
      </p:sp>
      <p:sp>
        <p:nvSpPr>
          <p:cNvPr id="3" name="Content Placeholder 2"/>
          <p:cNvSpPr>
            <a:spLocks noGrp="1"/>
          </p:cNvSpPr>
          <p:nvPr>
            <p:ph idx="1"/>
          </p:nvPr>
        </p:nvSpPr>
        <p:spPr/>
        <p:txBody>
          <a:bodyPr>
            <a:noAutofit/>
          </a:bodyPr>
          <a:lstStyle/>
          <a:p>
            <a:pPr algn="just"/>
            <a:r>
              <a:rPr lang="en-US" sz="2800" dirty="0" smtClean="0"/>
              <a:t>The main goal of battery management schemes is to exploit the discharge </a:t>
            </a:r>
            <a:r>
              <a:rPr lang="en-US" sz="2800" dirty="0" smtClean="0"/>
              <a:t>characteristics of </a:t>
            </a:r>
            <a:r>
              <a:rPr lang="en-US" sz="2800" dirty="0" smtClean="0"/>
              <a:t>the battery and allow recovery. </a:t>
            </a:r>
            <a:endParaRPr lang="en-US" sz="2800" dirty="0" smtClean="0"/>
          </a:p>
          <a:p>
            <a:pPr algn="just"/>
            <a:r>
              <a:rPr lang="en-US" sz="2800" dirty="0" smtClean="0"/>
              <a:t>Energy-efficient </a:t>
            </a:r>
            <a:r>
              <a:rPr lang="en-US" sz="2800" dirty="0" smtClean="0"/>
              <a:t>routing protocols </a:t>
            </a:r>
            <a:r>
              <a:rPr lang="en-US" sz="2800" dirty="0" smtClean="0"/>
              <a:t>are designed </a:t>
            </a:r>
            <a:r>
              <a:rPr lang="en-US" sz="2800" dirty="0" smtClean="0"/>
              <a:t>to take into account this battery information in the selection of the </a:t>
            </a:r>
            <a:r>
              <a:rPr lang="en-US" sz="2800" dirty="0" smtClean="0"/>
              <a:t>best route</a:t>
            </a:r>
            <a:r>
              <a:rPr lang="en-US" sz="2800" dirty="0" smtClean="0"/>
              <a:t>. </a:t>
            </a:r>
            <a:endParaRPr lang="en-US" sz="2800" dirty="0" smtClean="0"/>
          </a:p>
          <a:p>
            <a:pPr algn="just"/>
            <a:r>
              <a:rPr lang="en-US" sz="2800" dirty="0" smtClean="0"/>
              <a:t>This </a:t>
            </a:r>
            <a:r>
              <a:rPr lang="en-US" sz="2800" dirty="0" smtClean="0"/>
              <a:t>algorithm converges to a </a:t>
            </a:r>
            <a:r>
              <a:rPr lang="en-US" sz="2800" dirty="0" smtClean="0"/>
              <a:t>maximizing flow </a:t>
            </a:r>
            <a:r>
              <a:rPr lang="en-US" sz="2800" dirty="0" smtClean="0"/>
              <a:t>problem when there is a single power level and provides an optimal </a:t>
            </a:r>
            <a:r>
              <a:rPr lang="en-US" sz="2800" dirty="0" smtClean="0"/>
              <a:t>lifetime for </a:t>
            </a:r>
            <a:r>
              <a:rPr lang="en-US" sz="2800" dirty="0" smtClean="0"/>
              <a:t>batteries</a:t>
            </a:r>
            <a:r>
              <a:rPr lang="en-US" sz="2800" dirty="0" smtClean="0"/>
              <a:t>.</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Energy Conserving Routing Based on Battery Status</a:t>
            </a:r>
            <a:endParaRPr lang="en-US" dirty="0"/>
          </a:p>
        </p:txBody>
      </p:sp>
      <p:sp>
        <p:nvSpPr>
          <p:cNvPr id="3" name="Content Placeholder 2"/>
          <p:cNvSpPr>
            <a:spLocks noGrp="1"/>
          </p:cNvSpPr>
          <p:nvPr>
            <p:ph idx="1"/>
          </p:nvPr>
        </p:nvSpPr>
        <p:spPr/>
        <p:txBody>
          <a:bodyPr>
            <a:noAutofit/>
          </a:bodyPr>
          <a:lstStyle/>
          <a:p>
            <a:pPr algn="just"/>
            <a:r>
              <a:rPr lang="en-US" sz="2000" dirty="0" smtClean="0"/>
              <a:t>In order to maximize the lifetime, the traffic should be routed so as to balance the energy consumption among the nodes rather than trying to reduce the power consumed. </a:t>
            </a:r>
          </a:p>
          <a:p>
            <a:pPr algn="just"/>
            <a:r>
              <a:rPr lang="en-US" sz="2000" dirty="0" smtClean="0"/>
              <a:t>Most of the previous work which deals with minimizing the overall energy consumption tries to route the packets through the path that has the minimum energy consumption per unit packet. </a:t>
            </a:r>
          </a:p>
          <a:p>
            <a:pPr algn="just"/>
            <a:r>
              <a:rPr lang="en-US" sz="2000" dirty="0" smtClean="0"/>
              <a:t>But these routing techniques remain static, which leads to a more rapid draining of the battery charge through those routes.</a:t>
            </a:r>
          </a:p>
          <a:p>
            <a:pPr algn="just"/>
            <a:r>
              <a:rPr lang="en-US" sz="2000" dirty="0" smtClean="0"/>
              <a:t>This </a:t>
            </a:r>
            <a:r>
              <a:rPr lang="en-US" sz="2000" dirty="0" err="1" smtClean="0"/>
              <a:t>techniqueis</a:t>
            </a:r>
            <a:r>
              <a:rPr lang="en-US" sz="2000" dirty="0" smtClean="0"/>
              <a:t> </a:t>
            </a:r>
            <a:r>
              <a:rPr lang="en-US" sz="2000" dirty="0" smtClean="0"/>
              <a:t>try to find the optimal traffic split (distributing the traffic between multiple routes that exist between the source and the destination) which takes into consideration the remaining charge of the battery</a:t>
            </a:r>
            <a:r>
              <a:rPr lang="en-US" sz="2000" dirty="0" smtClean="0"/>
              <a:t>.</a:t>
            </a:r>
            <a:endParaRPr lang="en-US" sz="2000" dirty="0" smtClean="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Energy Conserving Routing Based on Battery Status</a:t>
            </a:r>
            <a:endParaRPr lang="en-US" dirty="0"/>
          </a:p>
        </p:txBody>
      </p:sp>
      <p:sp>
        <p:nvSpPr>
          <p:cNvPr id="3" name="Content Placeholder 2"/>
          <p:cNvSpPr>
            <a:spLocks noGrp="1"/>
          </p:cNvSpPr>
          <p:nvPr>
            <p:ph idx="1"/>
          </p:nvPr>
        </p:nvSpPr>
        <p:spPr/>
        <p:txBody>
          <a:bodyPr>
            <a:noAutofit/>
          </a:bodyPr>
          <a:lstStyle/>
          <a:p>
            <a:pPr algn="just"/>
            <a:r>
              <a:rPr lang="en-US" sz="2400" dirty="0" smtClean="0"/>
              <a:t>The main objective of the algorithm is to find the link with minimal cost </a:t>
            </a:r>
            <a:r>
              <a:rPr lang="en-US" sz="2400" dirty="0" smtClean="0"/>
              <a:t>that leads </a:t>
            </a:r>
            <a:r>
              <a:rPr lang="en-US" sz="2400" dirty="0" smtClean="0"/>
              <a:t>to maximization of the lifetime of the network</a:t>
            </a:r>
            <a:r>
              <a:rPr lang="en-US" sz="2400" dirty="0" smtClean="0"/>
              <a:t>.</a:t>
            </a:r>
          </a:p>
          <a:p>
            <a:pPr algn="just"/>
            <a:r>
              <a:rPr lang="en-US" sz="2400" dirty="0" smtClean="0"/>
              <a:t>The </a:t>
            </a:r>
            <a:r>
              <a:rPr lang="en-US" sz="2400" dirty="0" smtClean="0"/>
              <a:t>three main factors </a:t>
            </a:r>
            <a:r>
              <a:rPr lang="en-US" sz="2400" dirty="0" smtClean="0"/>
              <a:t>that influence </a:t>
            </a:r>
            <a:r>
              <a:rPr lang="en-US" sz="2400" dirty="0" smtClean="0"/>
              <a:t>the cost </a:t>
            </a:r>
            <a:r>
              <a:rPr lang="en-US" sz="2400" dirty="0" err="1" smtClean="0"/>
              <a:t>cij</a:t>
            </a:r>
            <a:r>
              <a:rPr lang="en-US" sz="2400" dirty="0" smtClean="0"/>
              <a:t> are the energy required to transmit a packet over the </a:t>
            </a:r>
            <a:r>
              <a:rPr lang="en-US" sz="2400" dirty="0" smtClean="0"/>
              <a:t>link, </a:t>
            </a:r>
            <a:r>
              <a:rPr lang="en-US" sz="2400" dirty="0" err="1" smtClean="0"/>
              <a:t>eij</a:t>
            </a:r>
            <a:r>
              <a:rPr lang="en-US" sz="2400" dirty="0" smtClean="0"/>
              <a:t> </a:t>
            </a:r>
            <a:r>
              <a:rPr lang="en-US" sz="2400" dirty="0" smtClean="0"/>
              <a:t>, the initial energy </a:t>
            </a:r>
            <a:r>
              <a:rPr lang="en-US" sz="2400" dirty="0" err="1" smtClean="0"/>
              <a:t>Eij</a:t>
            </a:r>
            <a:r>
              <a:rPr lang="en-US" sz="2400" dirty="0" smtClean="0"/>
              <a:t> , and the instantaneous energy </a:t>
            </a:r>
            <a:r>
              <a:rPr lang="en-US" sz="2400" dirty="0" err="1" smtClean="0"/>
              <a:t>Eij</a:t>
            </a:r>
            <a:r>
              <a:rPr lang="en-US" sz="2400" dirty="0" smtClean="0"/>
              <a:t> </a:t>
            </a:r>
            <a:r>
              <a:rPr lang="en-US" sz="2400" dirty="0" smtClean="0"/>
              <a:t>.</a:t>
            </a:r>
          </a:p>
          <a:p>
            <a:pPr algn="just"/>
            <a:r>
              <a:rPr lang="en-US" sz="2400" dirty="0" smtClean="0"/>
              <a:t>A </a:t>
            </a:r>
            <a:r>
              <a:rPr lang="en-US" sz="2400" dirty="0" smtClean="0"/>
              <a:t>good link of </a:t>
            </a:r>
            <a:r>
              <a:rPr lang="en-US" sz="2400" dirty="0" smtClean="0"/>
              <a:t>flow augmenting </a:t>
            </a:r>
            <a:r>
              <a:rPr lang="en-US" sz="2400" dirty="0" smtClean="0"/>
              <a:t>path must consume less energy and should select the path which </a:t>
            </a:r>
            <a:r>
              <a:rPr lang="en-US" sz="2400" dirty="0" smtClean="0"/>
              <a:t>has more </a:t>
            </a:r>
            <a:r>
              <a:rPr lang="en-US" sz="2400" dirty="0" smtClean="0"/>
              <a:t>energy remaining</a:t>
            </a:r>
            <a:r>
              <a:rPr lang="en-US" sz="2400" dirty="0" smtClean="0"/>
              <a:t>.</a:t>
            </a:r>
          </a:p>
          <a:p>
            <a:pPr algn="just"/>
            <a:r>
              <a:rPr lang="en-US" sz="2400" dirty="0" smtClean="0"/>
              <a:t>Simultaneous optimization of these factors is not possible.</a:t>
            </a:r>
          </a:p>
          <a:p>
            <a:pPr algn="just"/>
            <a:r>
              <a:rPr lang="en-US" sz="2400" dirty="0" smtClean="0"/>
              <a:t>Hence, a balance point is reached between these two</a:t>
            </a:r>
            <a:r>
              <a:rPr lang="en-US" sz="2400" dirty="0" smtClean="0"/>
              <a:t>.</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Energy Conserving Routing Based on Battery Status</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The </a:t>
            </a:r>
            <a:r>
              <a:rPr lang="en-US" dirty="0" smtClean="0"/>
              <a:t>flow redirection (FR) algorithm is an inference of </a:t>
            </a:r>
            <a:r>
              <a:rPr lang="en-US" dirty="0" smtClean="0"/>
              <a:t>the following observation: </a:t>
            </a:r>
            <a:r>
              <a:rPr lang="en-US" dirty="0" smtClean="0"/>
              <a:t>“In a single source, single </a:t>
            </a:r>
            <a:r>
              <a:rPr lang="en-US" dirty="0" smtClean="0"/>
              <a:t>destination environment </a:t>
            </a:r>
            <a:r>
              <a:rPr lang="en-US" dirty="0" smtClean="0"/>
              <a:t>or multiple source, multiple destination environment, </a:t>
            </a:r>
            <a:r>
              <a:rPr lang="en-US" dirty="0" smtClean="0"/>
              <a:t>without any </a:t>
            </a:r>
            <a:r>
              <a:rPr lang="en-US" dirty="0" smtClean="0"/>
              <a:t>constraints on the information generation rates, the minimal lifetime of </a:t>
            </a:r>
            <a:r>
              <a:rPr lang="en-US" dirty="0" smtClean="0"/>
              <a:t>every path </a:t>
            </a:r>
            <a:r>
              <a:rPr lang="en-US" dirty="0" smtClean="0"/>
              <a:t>remains the same under the optimal flow condition</a:t>
            </a:r>
            <a:r>
              <a:rPr lang="en-US" dirty="0" smtClean="0"/>
              <a:t>.</a:t>
            </a:r>
          </a:p>
          <a:p>
            <a:pPr algn="just"/>
            <a:r>
              <a:rPr lang="en-US" dirty="0" smtClean="0"/>
              <a:t>In </a:t>
            </a:r>
            <a:r>
              <a:rPr lang="en-US" dirty="0" smtClean="0"/>
              <a:t>case of multiple </a:t>
            </a:r>
            <a:r>
              <a:rPr lang="en-US" dirty="0" smtClean="0"/>
              <a:t>source and </a:t>
            </a:r>
            <a:r>
              <a:rPr lang="en-US" dirty="0" smtClean="0"/>
              <a:t>destination, common-source and common-destination nodes are assumed </a:t>
            </a:r>
            <a:r>
              <a:rPr lang="en-US" dirty="0" smtClean="0"/>
              <a:t>with zero </a:t>
            </a:r>
            <a:r>
              <a:rPr lang="en-US" dirty="0" smtClean="0"/>
              <a:t>cost link that connects all the sources and </a:t>
            </a:r>
            <a:r>
              <a:rPr lang="en-US" dirty="0" smtClean="0"/>
              <a:t>destinations.</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Overview of Battery Characteristics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The battery is contained in a structural support (case) that provides dimensional stability and a positive and a negative electrode for discharging (or recharging) the cell.</a:t>
            </a:r>
          </a:p>
          <a:p>
            <a:pPr algn="just"/>
            <a:r>
              <a:rPr lang="en-US" dirty="0" smtClean="0"/>
              <a:t>The positive ions move from the anode toward the cathode through the electrolyte medium and the electrons flow through the external circuit.</a:t>
            </a:r>
          </a:p>
          <a:p>
            <a:pPr algn="just"/>
            <a:r>
              <a:rPr lang="en-US" dirty="0" smtClean="0"/>
              <a:t>A number of separate electrochemical cells can also be combined within the same case to create a battery.</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Battery technologies</a:t>
            </a:r>
            <a:endParaRPr lang="en-US" dirty="0"/>
          </a:p>
        </p:txBody>
      </p:sp>
      <p:sp>
        <p:nvSpPr>
          <p:cNvPr id="3" name="Content Placeholder 2"/>
          <p:cNvSpPr>
            <a:spLocks noGrp="1"/>
          </p:cNvSpPr>
          <p:nvPr>
            <p:ph idx="1"/>
          </p:nvPr>
        </p:nvSpPr>
        <p:spPr/>
        <p:txBody>
          <a:bodyPr>
            <a:noAutofit/>
          </a:bodyPr>
          <a:lstStyle/>
          <a:p>
            <a:pPr algn="just"/>
            <a:r>
              <a:rPr lang="en-US" sz="2800" dirty="0" smtClean="0"/>
              <a:t>The most popular rechargeable battery technologies developed over the last two decades are comprised of nickel-cadmium, lithium ion, nickel metal-hydride, reusable alkaline, and lithium polymer. </a:t>
            </a:r>
          </a:p>
          <a:p>
            <a:pPr algn="just"/>
            <a:r>
              <a:rPr lang="en-US" sz="2800" dirty="0" smtClean="0"/>
              <a:t>The main factors considered while designing a battery technology are the energy density (the amount of energy stored per unit weight of the battery), cycle life [the number of (re)charge cycles prior to battery disposal], environmental impact, safety, cost, available supply voltage, and charge/discharge characteristics.</a:t>
            </a:r>
            <a:endParaRPr lang="en-US"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Principles of battery discharge</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A battery typically consists of an array of one or more cells.</a:t>
            </a:r>
          </a:p>
          <a:p>
            <a:pPr algn="just"/>
            <a:r>
              <a:rPr lang="en-US" dirty="0" smtClean="0"/>
              <a:t>The three main voltages that characterize a cell are: </a:t>
            </a:r>
          </a:p>
          <a:p>
            <a:pPr marL="514350" indent="-514350" algn="just">
              <a:buFont typeface="+mj-lt"/>
              <a:buAutoNum type="arabicPeriod"/>
            </a:pPr>
            <a:r>
              <a:rPr lang="en-US" dirty="0" smtClean="0"/>
              <a:t>The </a:t>
            </a:r>
            <a:r>
              <a:rPr lang="en-US" dirty="0" smtClean="0">
                <a:solidFill>
                  <a:srgbClr val="FF0000"/>
                </a:solidFill>
              </a:rPr>
              <a:t>open circuit voltage (Voc), </a:t>
            </a:r>
            <a:r>
              <a:rPr lang="en-US" dirty="0" err="1" smtClean="0"/>
              <a:t>i.e</a:t>
            </a:r>
            <a:r>
              <a:rPr lang="en-US" dirty="0" smtClean="0"/>
              <a:t>, the initial voltage under a no-load condition of a fully charged cell.</a:t>
            </a:r>
          </a:p>
          <a:p>
            <a:pPr marL="514350" indent="-514350" algn="just">
              <a:buFont typeface="+mj-lt"/>
              <a:buAutoNum type="arabicPeriod"/>
            </a:pPr>
            <a:r>
              <a:rPr lang="en-US" dirty="0" smtClean="0"/>
              <a:t>The </a:t>
            </a:r>
            <a:r>
              <a:rPr lang="en-US" dirty="0" smtClean="0">
                <a:solidFill>
                  <a:srgbClr val="FF0000"/>
                </a:solidFill>
              </a:rPr>
              <a:t>operating voltage (Vi)</a:t>
            </a:r>
            <a:r>
              <a:rPr lang="en-US" dirty="0" smtClean="0"/>
              <a:t>, </a:t>
            </a:r>
            <a:r>
              <a:rPr lang="en-US" dirty="0" err="1" smtClean="0"/>
              <a:t>i.e</a:t>
            </a:r>
            <a:r>
              <a:rPr lang="en-US" dirty="0" smtClean="0"/>
              <a:t>, the voltage under loaded conditions.</a:t>
            </a:r>
          </a:p>
          <a:p>
            <a:pPr marL="514350" indent="-514350" algn="just">
              <a:buFont typeface="+mj-lt"/>
              <a:buAutoNum type="arabicPeriod"/>
            </a:pPr>
            <a:r>
              <a:rPr lang="en-US" dirty="0" smtClean="0"/>
              <a:t>The </a:t>
            </a:r>
            <a:r>
              <a:rPr lang="en-US" dirty="0" smtClean="0">
                <a:solidFill>
                  <a:srgbClr val="FF0000"/>
                </a:solidFill>
              </a:rPr>
              <a:t>cut-off voltage (</a:t>
            </a:r>
            <a:r>
              <a:rPr lang="en-US" dirty="0" err="1" smtClean="0">
                <a:solidFill>
                  <a:srgbClr val="FF0000"/>
                </a:solidFill>
              </a:rPr>
              <a:t>Vcut</a:t>
            </a:r>
            <a:r>
              <a:rPr lang="en-US" dirty="0" smtClean="0">
                <a:solidFill>
                  <a:srgbClr val="FF0000"/>
                </a:solidFill>
              </a:rPr>
              <a:t>) </a:t>
            </a:r>
            <a:r>
              <a:rPr lang="en-US" dirty="0" smtClean="0"/>
              <a:t>at which the cell is said to be discharged.</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Principles of battery discharge</a:t>
            </a:r>
            <a:endParaRPr lang="en-US" dirty="0"/>
          </a:p>
        </p:txBody>
      </p:sp>
      <p:sp>
        <p:nvSpPr>
          <p:cNvPr id="3" name="Content Placeholder 2"/>
          <p:cNvSpPr>
            <a:spLocks noGrp="1"/>
          </p:cNvSpPr>
          <p:nvPr>
            <p:ph idx="1"/>
          </p:nvPr>
        </p:nvSpPr>
        <p:spPr/>
        <p:txBody>
          <a:bodyPr>
            <a:normAutofit fontScale="85000" lnSpcReduction="10000"/>
          </a:bodyPr>
          <a:lstStyle/>
          <a:p>
            <a:pPr algn="just"/>
            <a:r>
              <a:rPr lang="en-US" dirty="0" smtClean="0"/>
              <a:t>All the cells are defined by </a:t>
            </a:r>
            <a:r>
              <a:rPr lang="en-US" b="1" dirty="0" smtClean="0">
                <a:solidFill>
                  <a:srgbClr val="FF0000"/>
                </a:solidFill>
              </a:rPr>
              <a:t>three</a:t>
            </a:r>
            <a:r>
              <a:rPr lang="en-US" dirty="0" smtClean="0"/>
              <a:t> main capacities:</a:t>
            </a:r>
          </a:p>
          <a:p>
            <a:pPr lvl="1" algn="just"/>
            <a:r>
              <a:rPr lang="en-US" b="1" dirty="0" smtClean="0">
                <a:solidFill>
                  <a:srgbClr val="FF0000"/>
                </a:solidFill>
              </a:rPr>
              <a:t>Theoretical capacity</a:t>
            </a:r>
            <a:r>
              <a:rPr lang="en-US" dirty="0" smtClean="0"/>
              <a:t>: The amount of active materials (the materials that react chemically to produce electrical energy when the cell is discharged and restored when the cell is charged) contained in the cell refers to its theoretical capacity. A cell cannot exceed its theoretical capacity.</a:t>
            </a:r>
          </a:p>
          <a:p>
            <a:pPr lvl="1" algn="just"/>
            <a:r>
              <a:rPr lang="en-US" b="1" dirty="0" smtClean="0">
                <a:solidFill>
                  <a:srgbClr val="FF0000"/>
                </a:solidFill>
              </a:rPr>
              <a:t>Nominal (standard) capacity</a:t>
            </a:r>
            <a:r>
              <a:rPr lang="en-US" dirty="0" smtClean="0"/>
              <a:t>: This corresponds to the capacity actually available when discharged at a specific constant current. It is expressed in ampere-hours.</a:t>
            </a:r>
          </a:p>
          <a:p>
            <a:pPr lvl="1" algn="just"/>
            <a:r>
              <a:rPr lang="en-US" b="1" dirty="0" smtClean="0">
                <a:solidFill>
                  <a:srgbClr val="FF0000"/>
                </a:solidFill>
              </a:rPr>
              <a:t>Actual capacity</a:t>
            </a:r>
            <a:r>
              <a:rPr lang="en-US" dirty="0" smtClean="0"/>
              <a:t>: The energy delivered under a given load is said to be the actual capacity of the cell. A cell may exceed the actual capacity but not the theoretical capacity.</a:t>
            </a: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4077</TotalTime>
  <Words>4798</Words>
  <Application>Microsoft Office PowerPoint</Application>
  <PresentationFormat>On-screen Show (4:3)</PresentationFormat>
  <Paragraphs>287</Paragraphs>
  <Slides>59</Slides>
  <Notes>0</Notes>
  <HiddenSlides>0</HiddenSlides>
  <MMClips>0</MMClips>
  <ScaleCrop>false</ScaleCrop>
  <HeadingPairs>
    <vt:vector size="4" baseType="variant">
      <vt:variant>
        <vt:lpstr>Theme</vt:lpstr>
      </vt:variant>
      <vt:variant>
        <vt:i4>1</vt:i4>
      </vt:variant>
      <vt:variant>
        <vt:lpstr>Slide Titles</vt:lpstr>
      </vt:variant>
      <vt:variant>
        <vt:i4>59</vt:i4>
      </vt:variant>
    </vt:vector>
  </HeadingPairs>
  <TitlesOfParts>
    <vt:vector size="60" baseType="lpstr">
      <vt:lpstr>Office Theme</vt:lpstr>
      <vt:lpstr>Battery Management Schemes</vt:lpstr>
      <vt:lpstr>Battery Management Schemes</vt:lpstr>
      <vt:lpstr>Battery Management Schemes</vt:lpstr>
      <vt:lpstr>Overview of Battery Characteristics</vt:lpstr>
      <vt:lpstr>Overview of Battery Characteristics</vt:lpstr>
      <vt:lpstr>Overview of Battery Characteristics</vt:lpstr>
      <vt:lpstr>Battery technologies</vt:lpstr>
      <vt:lpstr>Principles of battery discharge</vt:lpstr>
      <vt:lpstr>Principles of battery discharge</vt:lpstr>
      <vt:lpstr>Principles of battery discharge</vt:lpstr>
      <vt:lpstr>Principles of battery discharge</vt:lpstr>
      <vt:lpstr>Impact of discharge characteristics on battery capacity</vt:lpstr>
      <vt:lpstr>Impact of discharge characteristics on battery capacity</vt:lpstr>
      <vt:lpstr>Impact of discharge characteristics on battery capacity</vt:lpstr>
      <vt:lpstr>Battery models</vt:lpstr>
      <vt:lpstr>Battery models</vt:lpstr>
      <vt:lpstr>Battery models</vt:lpstr>
      <vt:lpstr>Battery scheduling</vt:lpstr>
      <vt:lpstr>Smart battery standard (SBS)</vt:lpstr>
      <vt:lpstr>Device-Dependent Schemes</vt:lpstr>
      <vt:lpstr>Modeling and Shaping of Battery Discharge Patterns</vt:lpstr>
      <vt:lpstr>Effect of Battery Pulsed Discharge</vt:lpstr>
      <vt:lpstr>Binary Pulsed Discharge</vt:lpstr>
      <vt:lpstr>Binary Pulsed Discharge</vt:lpstr>
      <vt:lpstr>Binary Pulsed Discharge</vt:lpstr>
      <vt:lpstr>Generalized Pulsed Discharge</vt:lpstr>
      <vt:lpstr>Generalized Pulsed Discharge</vt:lpstr>
      <vt:lpstr>Generalized Pulsed Discharge</vt:lpstr>
      <vt:lpstr>Battery-Scheduling Techniques</vt:lpstr>
      <vt:lpstr>Delay-free approaches</vt:lpstr>
      <vt:lpstr>Delay-free approaches</vt:lpstr>
      <vt:lpstr>Delay-free approaches</vt:lpstr>
      <vt:lpstr>No delay-free approaches</vt:lpstr>
      <vt:lpstr>Using heterogeneous batteries</vt:lpstr>
      <vt:lpstr>Using heterogeneous batteries</vt:lpstr>
      <vt:lpstr>Using heterogeneous batteries</vt:lpstr>
      <vt:lpstr>Data Link Layer Solutions</vt:lpstr>
      <vt:lpstr>Lazy Packet Scheduling Scheme</vt:lpstr>
      <vt:lpstr>Battery-Aware MAC Protocol</vt:lpstr>
      <vt:lpstr>Battery-Aware MAC Protocol</vt:lpstr>
      <vt:lpstr>Battery-Aware MAC Protocol</vt:lpstr>
      <vt:lpstr>Battery-Aware MAC Protocol</vt:lpstr>
      <vt:lpstr>Battery-Aware MAC Protocol</vt:lpstr>
      <vt:lpstr>BAMAC(K) Protocol</vt:lpstr>
      <vt:lpstr>Advantages &amp; Disadvantages</vt:lpstr>
      <vt:lpstr>Network Layer Solutions</vt:lpstr>
      <vt:lpstr>Traffic-Shaping Schemes</vt:lpstr>
      <vt:lpstr>Shaping Algorithm</vt:lpstr>
      <vt:lpstr>Shaping Algorithm</vt:lpstr>
      <vt:lpstr>Strategies for Blocking Relay Traffic</vt:lpstr>
      <vt:lpstr>Strategies for Blocking Relay Traffic</vt:lpstr>
      <vt:lpstr>Strategies for Blocking Relay Traffic</vt:lpstr>
      <vt:lpstr>Strategies for Blocking Relay Traffic</vt:lpstr>
      <vt:lpstr>Battery Energy-Efficient Routing Protocol</vt:lpstr>
      <vt:lpstr>Battery Energy-Efficient Routing Protocol</vt:lpstr>
      <vt:lpstr>Energy Conserving Routing Based on Battery Status</vt:lpstr>
      <vt:lpstr>Energy Conserving Routing Based on Battery Status</vt:lpstr>
      <vt:lpstr>Energy Conserving Routing Based on Battery Status</vt:lpstr>
      <vt:lpstr>Energy Conserving Routing Based on Battery Status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Battery Management Schemes</dc:title>
  <dc:creator>AVINASH</dc:creator>
  <cp:lastModifiedBy>AVINASH</cp:lastModifiedBy>
  <cp:revision>104</cp:revision>
  <dcterms:created xsi:type="dcterms:W3CDTF">2006-08-16T00:00:00Z</dcterms:created>
  <dcterms:modified xsi:type="dcterms:W3CDTF">2022-12-01T06:33:22Z</dcterms:modified>
</cp:coreProperties>
</file>