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2" r:id="rId9"/>
    <p:sldId id="265" r:id="rId10"/>
    <p:sldId id="263" r:id="rId11"/>
    <p:sldId id="273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89" r:id="rId26"/>
    <p:sldId id="290" r:id="rId27"/>
    <p:sldId id="275" r:id="rId28"/>
    <p:sldId id="274" r:id="rId29"/>
    <p:sldId id="266" r:id="rId30"/>
    <p:sldId id="267" r:id="rId31"/>
    <p:sldId id="268" r:id="rId32"/>
    <p:sldId id="269" r:id="rId33"/>
    <p:sldId id="270" r:id="rId34"/>
    <p:sldId id="271" r:id="rId35"/>
    <p:sldId id="272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/>
              <a:t>TRANSMISSION POWER MANAGEMENT SCHEMES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5000" t="18468" r="7500" b="7662"/>
          <a:stretch>
            <a:fillRect/>
          </a:stretch>
        </p:blipFill>
        <p:spPr bwMode="auto">
          <a:xfrm>
            <a:off x="0" y="1371600"/>
            <a:ext cx="91440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Network Layer Solutions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en-US" dirty="0" smtClean="0"/>
              <a:t>Common Power </a:t>
            </a:r>
            <a:r>
              <a:rPr lang="en-US" dirty="0" smtClean="0"/>
              <a:t>Protocol</a:t>
            </a:r>
          </a:p>
          <a:p>
            <a:pPr algn="just"/>
            <a:r>
              <a:rPr lang="en-US" dirty="0" smtClean="0"/>
              <a:t>Globalized Power-Aware Routing </a:t>
            </a:r>
            <a:r>
              <a:rPr lang="en-US" dirty="0" smtClean="0"/>
              <a:t>Techniques</a:t>
            </a:r>
          </a:p>
          <a:p>
            <a:pPr lvl="1" algn="just"/>
            <a:r>
              <a:rPr lang="en-US" dirty="0" smtClean="0"/>
              <a:t>Minimum Power Consumption </a:t>
            </a:r>
            <a:r>
              <a:rPr lang="en-US" dirty="0" smtClean="0"/>
              <a:t>Routing</a:t>
            </a:r>
          </a:p>
          <a:p>
            <a:pPr lvl="1" algn="just"/>
            <a:r>
              <a:rPr lang="en-US" dirty="0" smtClean="0"/>
              <a:t>Minimum Variance in Node Power </a:t>
            </a:r>
            <a:r>
              <a:rPr lang="en-US" dirty="0" smtClean="0"/>
              <a:t>Levels</a:t>
            </a:r>
          </a:p>
          <a:p>
            <a:pPr lvl="1" algn="just"/>
            <a:r>
              <a:rPr lang="en-US" dirty="0" smtClean="0"/>
              <a:t>Minimum Battery Cost </a:t>
            </a:r>
            <a:r>
              <a:rPr lang="en-US" dirty="0" smtClean="0"/>
              <a:t>Routing</a:t>
            </a:r>
          </a:p>
          <a:p>
            <a:pPr lvl="1" algn="just"/>
            <a:r>
              <a:rPr lang="en-US" dirty="0" smtClean="0"/>
              <a:t>Min-Max Battery Cost </a:t>
            </a:r>
            <a:r>
              <a:rPr lang="en-US" dirty="0" smtClean="0"/>
              <a:t>Routing</a:t>
            </a:r>
          </a:p>
          <a:p>
            <a:pPr lvl="1" algn="just"/>
            <a:r>
              <a:rPr lang="en-US" dirty="0" smtClean="0"/>
              <a:t>Conditional Min-Max Battery Cost </a:t>
            </a:r>
            <a:r>
              <a:rPr lang="en-US" dirty="0" smtClean="0"/>
              <a:t>Routing</a:t>
            </a:r>
          </a:p>
          <a:p>
            <a:pPr lvl="1" algn="just"/>
            <a:r>
              <a:rPr lang="en-US" dirty="0" smtClean="0"/>
              <a:t>Minimum Energy Disjoint Path </a:t>
            </a:r>
            <a:r>
              <a:rPr lang="en-US" dirty="0" smtClean="0"/>
              <a:t>Routing</a:t>
            </a:r>
          </a:p>
          <a:p>
            <a:pPr algn="just"/>
            <a:r>
              <a:rPr lang="en-US" dirty="0" smtClean="0"/>
              <a:t>Localized </a:t>
            </a:r>
            <a:r>
              <a:rPr lang="en-US" dirty="0" smtClean="0"/>
              <a:t>Power-Aware Routing </a:t>
            </a:r>
            <a:r>
              <a:rPr lang="en-US" dirty="0" smtClean="0"/>
              <a:t>Techniques</a:t>
            </a:r>
          </a:p>
          <a:p>
            <a:pPr lvl="1" algn="just"/>
            <a:r>
              <a:rPr lang="en-US" dirty="0" smtClean="0"/>
              <a:t>Power-Saving Localized Routing (SP-Power) </a:t>
            </a:r>
            <a:r>
              <a:rPr lang="en-US" dirty="0" smtClean="0"/>
              <a:t>Algorithm</a:t>
            </a:r>
          </a:p>
          <a:p>
            <a:pPr lvl="1" algn="just"/>
            <a:r>
              <a:rPr lang="en-US" dirty="0" smtClean="0"/>
              <a:t>Cost-Saving Localized Routing (SP-Cost) Algorithm</a:t>
            </a:r>
            <a:endParaRPr lang="en-US" dirty="0" smtClean="0"/>
          </a:p>
          <a:p>
            <a:pPr lvl="1" algn="just"/>
            <a:r>
              <a:rPr lang="en-US" dirty="0" smtClean="0"/>
              <a:t>Power-Cost-Saving Localized Routing </a:t>
            </a:r>
            <a:r>
              <a:rPr lang="en-US" dirty="0" smtClean="0"/>
              <a:t>Algorithm</a:t>
            </a:r>
          </a:p>
          <a:p>
            <a:pPr algn="just"/>
            <a:r>
              <a:rPr lang="en-US" dirty="0" smtClean="0"/>
              <a:t>Energy-Efficient Ad Hoc Wireless Networks Design </a:t>
            </a:r>
            <a:r>
              <a:rPr lang="en-US" dirty="0" smtClean="0"/>
              <a:t>Algorithm</a:t>
            </a:r>
          </a:p>
          <a:p>
            <a:pPr algn="just"/>
            <a:r>
              <a:rPr lang="en-US" dirty="0" smtClean="0"/>
              <a:t>Determination of Critical Transmission Range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Network Layer Solutions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400" dirty="0" smtClean="0"/>
              <a:t>The power at the network layer can be conserved by reducing the power </a:t>
            </a:r>
            <a:r>
              <a:rPr lang="en-US" sz="2400" dirty="0" smtClean="0"/>
              <a:t>consumed for </a:t>
            </a:r>
            <a:r>
              <a:rPr lang="en-US" sz="2400" dirty="0" smtClean="0"/>
              <a:t>two main operations, namely, communication and computation</a:t>
            </a:r>
            <a:r>
              <a:rPr lang="en-US" sz="2400" dirty="0" smtClean="0"/>
              <a:t>.</a:t>
            </a:r>
          </a:p>
          <a:p>
            <a:pPr algn="just"/>
            <a:r>
              <a:rPr lang="en-US" sz="2400" dirty="0" smtClean="0"/>
              <a:t>The communication-related </a:t>
            </a:r>
            <a:r>
              <a:rPr lang="en-US" sz="2400" dirty="0" smtClean="0"/>
              <a:t>power consumption is mainly due to the </a:t>
            </a:r>
            <a:r>
              <a:rPr lang="en-US" sz="2400" dirty="0" smtClean="0"/>
              <a:t>transmit-receive module </a:t>
            </a:r>
            <a:r>
              <a:rPr lang="en-US" sz="2400" dirty="0" smtClean="0"/>
              <a:t>present in the nodes</a:t>
            </a:r>
            <a:r>
              <a:rPr lang="en-US" sz="2400" dirty="0" smtClean="0"/>
              <a:t>.</a:t>
            </a:r>
          </a:p>
          <a:p>
            <a:pPr algn="just"/>
            <a:r>
              <a:rPr lang="en-US" sz="2400" dirty="0" smtClean="0"/>
              <a:t>The </a:t>
            </a:r>
            <a:r>
              <a:rPr lang="en-US" sz="2400" dirty="0" smtClean="0"/>
              <a:t>computation power </a:t>
            </a:r>
            <a:r>
              <a:rPr lang="en-US" sz="2400" dirty="0" smtClean="0"/>
              <a:t>refers to the power spent in calculations that take place in the </a:t>
            </a:r>
            <a:r>
              <a:rPr lang="en-US" sz="2400" dirty="0" smtClean="0"/>
              <a:t>nodes during </a:t>
            </a:r>
            <a:r>
              <a:rPr lang="en-US" sz="2400" dirty="0" smtClean="0"/>
              <a:t>routing and power adjustments</a:t>
            </a:r>
            <a:r>
              <a:rPr lang="en-US" sz="2400" dirty="0" smtClean="0"/>
              <a:t>.</a:t>
            </a:r>
          </a:p>
          <a:p>
            <a:pPr algn="just"/>
            <a:r>
              <a:rPr lang="en-US" sz="2400" dirty="0" smtClean="0"/>
              <a:t>Hence, a balance must be reached between the number of </a:t>
            </a:r>
            <a:r>
              <a:rPr lang="en-US" sz="2400" dirty="0" smtClean="0"/>
              <a:t>computation and </a:t>
            </a:r>
            <a:r>
              <a:rPr lang="en-US" sz="2400" dirty="0" smtClean="0"/>
              <a:t>communication tasks performed by the node, which are contradictory to </a:t>
            </a:r>
            <a:r>
              <a:rPr lang="en-US" sz="2400" dirty="0" smtClean="0"/>
              <a:t>each other</a:t>
            </a:r>
            <a:r>
              <a:rPr lang="en-US" sz="2400" dirty="0" smtClean="0"/>
              <a:t>.</a:t>
            </a:r>
            <a:endParaRPr lang="en-US" sz="2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Common Power </a:t>
            </a:r>
            <a:r>
              <a:rPr lang="en-US" dirty="0" smtClean="0"/>
              <a:t>Protocol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000" dirty="0" smtClean="0"/>
              <a:t>A </a:t>
            </a:r>
            <a:r>
              <a:rPr lang="en-US" sz="2000" dirty="0" smtClean="0"/>
              <a:t>common power protocol (COMPOW) that </a:t>
            </a:r>
            <a:r>
              <a:rPr lang="en-US" sz="2000" dirty="0" smtClean="0"/>
              <a:t>attempts to </a:t>
            </a:r>
            <a:r>
              <a:rPr lang="en-US" sz="2000" dirty="0" smtClean="0"/>
              <a:t>satisfy three major objectives</a:t>
            </a:r>
            <a:r>
              <a:rPr lang="en-US" sz="2000" dirty="0" smtClean="0"/>
              <a:t>:</a:t>
            </a:r>
          </a:p>
          <a:p>
            <a:pPr lvl="1" algn="just"/>
            <a:r>
              <a:rPr lang="en-US" sz="2000" dirty="0" smtClean="0"/>
              <a:t>increasing </a:t>
            </a:r>
            <a:r>
              <a:rPr lang="en-US" sz="2000" dirty="0" smtClean="0"/>
              <a:t>the battery lifetime of all the </a:t>
            </a:r>
            <a:r>
              <a:rPr lang="en-US" sz="2000" dirty="0" smtClean="0"/>
              <a:t>nodes</a:t>
            </a:r>
            <a:endParaRPr lang="en-US" sz="2000" dirty="0" smtClean="0"/>
          </a:p>
          <a:p>
            <a:pPr lvl="1" algn="just"/>
            <a:r>
              <a:rPr lang="en-US" sz="2000" dirty="0" smtClean="0"/>
              <a:t>increasing the traffic-carrying capacity of the </a:t>
            </a:r>
            <a:r>
              <a:rPr lang="en-US" sz="2000" dirty="0" smtClean="0"/>
              <a:t>network</a:t>
            </a:r>
          </a:p>
          <a:p>
            <a:pPr lvl="1" algn="just"/>
            <a:r>
              <a:rPr lang="en-US" sz="2000" dirty="0" smtClean="0"/>
              <a:t>reducing </a:t>
            </a:r>
            <a:r>
              <a:rPr lang="en-US" sz="2000" dirty="0" smtClean="0"/>
              <a:t>the </a:t>
            </a:r>
            <a:r>
              <a:rPr lang="en-US" sz="2000" dirty="0" smtClean="0"/>
              <a:t>contention among </a:t>
            </a:r>
            <a:r>
              <a:rPr lang="en-US" sz="2000" dirty="0" smtClean="0"/>
              <a:t>the </a:t>
            </a:r>
            <a:r>
              <a:rPr lang="en-US" sz="2000" dirty="0" smtClean="0"/>
              <a:t>nodes</a:t>
            </a:r>
          </a:p>
          <a:p>
            <a:pPr algn="just"/>
            <a:r>
              <a:rPr lang="en-US" sz="2000" dirty="0" smtClean="0"/>
              <a:t>The </a:t>
            </a:r>
            <a:r>
              <a:rPr lang="en-US" sz="2000" dirty="0" smtClean="0"/>
              <a:t>main reason behind the need for an optimal transmit power level for </a:t>
            </a:r>
            <a:r>
              <a:rPr lang="en-US" sz="2000" dirty="0" smtClean="0"/>
              <a:t>the nodes </a:t>
            </a:r>
            <a:r>
              <a:rPr lang="en-US" sz="2000" dirty="0" smtClean="0"/>
              <a:t>in an </a:t>
            </a:r>
            <a:r>
              <a:rPr lang="en-US" sz="2000" dirty="0" smtClean="0"/>
              <a:t>AWN </a:t>
            </a:r>
            <a:r>
              <a:rPr lang="en-US" sz="2000" dirty="0" smtClean="0"/>
              <a:t>is that battery power is saved by </a:t>
            </a:r>
            <a:r>
              <a:rPr lang="en-US" sz="2000" dirty="0" smtClean="0"/>
              <a:t>reducing the </a:t>
            </a:r>
            <a:r>
              <a:rPr lang="en-US" sz="2000" dirty="0" smtClean="0"/>
              <a:t>transmission range of the node</a:t>
            </a:r>
            <a:r>
              <a:rPr lang="en-US" sz="2000" dirty="0" smtClean="0"/>
              <a:t>.</a:t>
            </a:r>
          </a:p>
          <a:p>
            <a:pPr algn="just"/>
            <a:r>
              <a:rPr lang="en-US" sz="2000" dirty="0" smtClean="0"/>
              <a:t>This </a:t>
            </a:r>
            <a:r>
              <a:rPr lang="en-US" sz="2000" dirty="0" smtClean="0"/>
              <a:t>also leads to a connected network </a:t>
            </a:r>
            <a:r>
              <a:rPr lang="en-US" sz="2000" dirty="0" smtClean="0"/>
              <a:t>with minimum </a:t>
            </a:r>
            <a:r>
              <a:rPr lang="en-US" sz="2000" dirty="0" smtClean="0"/>
              <a:t>interference. </a:t>
            </a:r>
            <a:endParaRPr lang="en-US" sz="2000" dirty="0" smtClean="0"/>
          </a:p>
          <a:p>
            <a:pPr algn="just"/>
            <a:r>
              <a:rPr lang="en-US" sz="2000" dirty="0" smtClean="0"/>
              <a:t>They </a:t>
            </a:r>
            <a:r>
              <a:rPr lang="en-US" sz="2000" dirty="0" smtClean="0"/>
              <a:t>put forth the following reasons for </a:t>
            </a:r>
            <a:r>
              <a:rPr lang="en-US" sz="2000" dirty="0" smtClean="0"/>
              <a:t>a common </a:t>
            </a:r>
            <a:r>
              <a:rPr lang="en-US" sz="2000" dirty="0" smtClean="0"/>
              <a:t>power level in an </a:t>
            </a:r>
            <a:r>
              <a:rPr lang="en-US" sz="2000" dirty="0" smtClean="0"/>
              <a:t>AWN:</a:t>
            </a:r>
          </a:p>
          <a:p>
            <a:pPr lvl="1" algn="just"/>
            <a:r>
              <a:rPr lang="en-US" sz="2000" dirty="0" smtClean="0"/>
              <a:t>For the proper functioning of the RTS-CTS </a:t>
            </a:r>
            <a:r>
              <a:rPr lang="en-US" sz="2000" dirty="0" smtClean="0"/>
              <a:t>mechanism</a:t>
            </a:r>
          </a:p>
          <a:p>
            <a:pPr lvl="1" algn="just"/>
            <a:r>
              <a:rPr lang="en-US" sz="2000" dirty="0" smtClean="0"/>
              <a:t>For proper functioning of link-level acknowledgments</a:t>
            </a:r>
            <a:endParaRPr lang="en-US" sz="20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Globalized Power-Aware Routing Techniques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en-US" dirty="0" smtClean="0"/>
              <a:t>Minimizing the overall transmission power and distributing the power </a:t>
            </a:r>
            <a:r>
              <a:rPr lang="en-US" dirty="0" smtClean="0"/>
              <a:t>consumption evenly </a:t>
            </a:r>
            <a:r>
              <a:rPr lang="en-US" dirty="0" smtClean="0"/>
              <a:t>among the nodes are contradictory to each other. </a:t>
            </a:r>
            <a:endParaRPr lang="en-US" dirty="0" smtClean="0"/>
          </a:p>
          <a:p>
            <a:pPr algn="just"/>
            <a:r>
              <a:rPr lang="en-US" dirty="0" smtClean="0"/>
              <a:t>A </a:t>
            </a:r>
            <a:r>
              <a:rPr lang="en-US" dirty="0" smtClean="0"/>
              <a:t>power optimal </a:t>
            </a:r>
            <a:r>
              <a:rPr lang="en-US" dirty="0" smtClean="0"/>
              <a:t>scheduling and </a:t>
            </a:r>
            <a:r>
              <a:rPr lang="en-US" dirty="0" smtClean="0"/>
              <a:t>routing </a:t>
            </a:r>
            <a:r>
              <a:rPr lang="en-US" dirty="0" smtClean="0"/>
              <a:t>protocol proposed </a:t>
            </a:r>
            <a:r>
              <a:rPr lang="en-US" dirty="0" smtClean="0"/>
              <a:t>which tries to minimize the total average power in the </a:t>
            </a:r>
            <a:r>
              <a:rPr lang="en-US" dirty="0" smtClean="0"/>
              <a:t>network, subjected </a:t>
            </a:r>
            <a:r>
              <a:rPr lang="en-US" dirty="0" smtClean="0"/>
              <a:t>to constraints such as peak transmission power of the nodes and </a:t>
            </a:r>
            <a:r>
              <a:rPr lang="en-US" dirty="0" smtClean="0"/>
              <a:t>achievable data </a:t>
            </a:r>
            <a:r>
              <a:rPr lang="en-US" dirty="0" smtClean="0"/>
              <a:t>rate per link.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Minimum Power Consumption Routing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1600" dirty="0" smtClean="0"/>
              <a:t>The total transmission power for route l is the sum of the transmission powers </a:t>
            </a:r>
            <a:r>
              <a:rPr lang="en-US" sz="1600" dirty="0" smtClean="0"/>
              <a:t>of all </a:t>
            </a:r>
            <a:r>
              <a:rPr lang="en-US" sz="1600" dirty="0" smtClean="0"/>
              <a:t>nodes in the route</a:t>
            </a:r>
            <a:r>
              <a:rPr lang="en-US" sz="1600" dirty="0" smtClean="0"/>
              <a:t>.</a:t>
            </a:r>
          </a:p>
          <a:p>
            <a:pPr algn="just"/>
            <a:r>
              <a:rPr lang="en-US" sz="1600" dirty="0" smtClean="0"/>
              <a:t>According </a:t>
            </a:r>
            <a:r>
              <a:rPr lang="en-US" sz="1600" dirty="0" smtClean="0"/>
              <a:t>to </a:t>
            </a:r>
            <a:r>
              <a:rPr lang="en-US" sz="1600" dirty="0" smtClean="0"/>
              <a:t>minimum power </a:t>
            </a:r>
            <a:r>
              <a:rPr lang="en-US" sz="1600" dirty="0" smtClean="0"/>
              <a:t>consumption routing (MPCR</a:t>
            </a:r>
            <a:r>
              <a:rPr lang="en-US" sz="1600" dirty="0" smtClean="0"/>
              <a:t>), the </a:t>
            </a:r>
            <a:r>
              <a:rPr lang="en-US" sz="1600" dirty="0" smtClean="0"/>
              <a:t>preferred route is the one with minimum total transmission power among all </a:t>
            </a:r>
            <a:r>
              <a:rPr lang="en-US" sz="1600" dirty="0" smtClean="0"/>
              <a:t>the </a:t>
            </a:r>
            <a:r>
              <a:rPr lang="en-US" sz="1600" dirty="0" smtClean="0"/>
              <a:t>available routes between the source and the destination</a:t>
            </a:r>
            <a:r>
              <a:rPr lang="en-US" sz="1600" dirty="0" smtClean="0"/>
              <a:t>.</a:t>
            </a:r>
          </a:p>
          <a:p>
            <a:pPr algn="just"/>
            <a:r>
              <a:rPr lang="en-US" sz="1600" dirty="0" smtClean="0"/>
              <a:t>This </a:t>
            </a:r>
            <a:r>
              <a:rPr lang="en-US" sz="1600" dirty="0" smtClean="0"/>
              <a:t>routing algorithm </a:t>
            </a:r>
            <a:r>
              <a:rPr lang="en-US" sz="1600" dirty="0" smtClean="0"/>
              <a:t>can be </a:t>
            </a:r>
            <a:r>
              <a:rPr lang="en-US" sz="1600" dirty="0" smtClean="0"/>
              <a:t>realized by modifying the </a:t>
            </a:r>
            <a:r>
              <a:rPr lang="en-US" sz="1600" dirty="0" err="1" smtClean="0"/>
              <a:t>Dijkstra’s</a:t>
            </a:r>
            <a:r>
              <a:rPr lang="en-US" sz="1600" dirty="0" smtClean="0"/>
              <a:t> shortest path algorithm. </a:t>
            </a:r>
            <a:endParaRPr lang="en-US" sz="1600" dirty="0" smtClean="0"/>
          </a:p>
          <a:p>
            <a:pPr algn="just"/>
            <a:r>
              <a:rPr lang="en-US" sz="1600" dirty="0" smtClean="0"/>
              <a:t>But </a:t>
            </a:r>
            <a:r>
              <a:rPr lang="en-US" sz="1600" dirty="0" smtClean="0"/>
              <a:t>this may </a:t>
            </a:r>
            <a:r>
              <a:rPr lang="en-US" sz="1600" dirty="0" smtClean="0"/>
              <a:t>select a </a:t>
            </a:r>
            <a:r>
              <a:rPr lang="en-US" sz="1600" dirty="0" smtClean="0"/>
              <a:t>path with a greater number of hops, which passes through nodes that require </a:t>
            </a:r>
            <a:r>
              <a:rPr lang="en-US" sz="1600" dirty="0" smtClean="0"/>
              <a:t>less power</a:t>
            </a:r>
            <a:r>
              <a:rPr lang="en-US" sz="1600" dirty="0" smtClean="0"/>
              <a:t>. </a:t>
            </a:r>
            <a:endParaRPr lang="en-US" sz="1600" dirty="0" smtClean="0"/>
          </a:p>
          <a:p>
            <a:pPr algn="just"/>
            <a:r>
              <a:rPr lang="en-US" sz="1600" dirty="0" smtClean="0"/>
              <a:t>Hence </a:t>
            </a:r>
            <a:r>
              <a:rPr lang="en-US" sz="1600" dirty="0" smtClean="0"/>
              <a:t>it may result in increasing the end-to-end delay of the packets </a:t>
            </a:r>
            <a:r>
              <a:rPr lang="en-US" sz="1600" dirty="0" smtClean="0"/>
              <a:t>in the </a:t>
            </a:r>
            <a:r>
              <a:rPr lang="en-US" sz="1600" dirty="0" smtClean="0"/>
              <a:t>network. </a:t>
            </a:r>
            <a:endParaRPr lang="en-US" sz="1600" dirty="0" smtClean="0"/>
          </a:p>
          <a:p>
            <a:pPr algn="just"/>
            <a:r>
              <a:rPr lang="en-US" sz="1600" dirty="0" smtClean="0"/>
              <a:t>In </a:t>
            </a:r>
            <a:r>
              <a:rPr lang="en-US" sz="1600" dirty="0" smtClean="0"/>
              <a:t>addition to this, involving greater number of hops may reduce </a:t>
            </a:r>
            <a:r>
              <a:rPr lang="en-US" sz="1600" dirty="0" smtClean="0"/>
              <a:t>the stability </a:t>
            </a:r>
            <a:r>
              <a:rPr lang="en-US" sz="1600" dirty="0" smtClean="0"/>
              <a:t>of the route because of the node mobility which is one of the </a:t>
            </a:r>
            <a:r>
              <a:rPr lang="en-US" sz="1600" dirty="0" smtClean="0"/>
              <a:t>inherent characteristics </a:t>
            </a:r>
            <a:r>
              <a:rPr lang="en-US" sz="1600" dirty="0" smtClean="0"/>
              <a:t>of </a:t>
            </a:r>
            <a:r>
              <a:rPr lang="en-US" sz="1600" dirty="0" smtClean="0"/>
              <a:t>AWN. </a:t>
            </a:r>
          </a:p>
          <a:p>
            <a:pPr algn="just"/>
            <a:r>
              <a:rPr lang="en-US" sz="1600" dirty="0" smtClean="0"/>
              <a:t>Hence</a:t>
            </a:r>
            <a:r>
              <a:rPr lang="en-US" sz="1600" dirty="0" smtClean="0"/>
              <a:t>, the Bellman Ford </a:t>
            </a:r>
            <a:r>
              <a:rPr lang="en-US" sz="1600" dirty="0" smtClean="0"/>
              <a:t>algorithm is </a:t>
            </a:r>
            <a:r>
              <a:rPr lang="en-US" sz="1600" dirty="0" smtClean="0"/>
              <a:t>considered, which takes into account transmission power as a cost metric</a:t>
            </a:r>
            <a:r>
              <a:rPr lang="en-US" sz="1600" dirty="0" smtClean="0"/>
              <a:t>.</a:t>
            </a:r>
          </a:p>
          <a:p>
            <a:pPr algn="just"/>
            <a:r>
              <a:rPr lang="en-US" sz="1600" dirty="0" smtClean="0"/>
              <a:t>This algorithm tries to reduce </a:t>
            </a:r>
            <a:r>
              <a:rPr lang="en-US" sz="1600" dirty="0" smtClean="0"/>
              <a:t>the overall </a:t>
            </a:r>
            <a:r>
              <a:rPr lang="en-US" sz="1600" dirty="0" smtClean="0"/>
              <a:t>power consumption of the network, but still lacks in the ability to </a:t>
            </a:r>
            <a:r>
              <a:rPr lang="en-US" sz="1600" dirty="0" smtClean="0"/>
              <a:t>reduce the </a:t>
            </a:r>
            <a:r>
              <a:rPr lang="en-US" sz="1600" dirty="0" smtClean="0"/>
              <a:t>power consumed at individual nodes. </a:t>
            </a:r>
            <a:endParaRPr lang="en-US" sz="1600" dirty="0" smtClean="0"/>
          </a:p>
          <a:p>
            <a:pPr algn="just"/>
            <a:r>
              <a:rPr lang="en-US" sz="1600" dirty="0" smtClean="0"/>
              <a:t>As </a:t>
            </a:r>
            <a:r>
              <a:rPr lang="en-US" sz="1600" dirty="0" smtClean="0"/>
              <a:t>shown in </a:t>
            </a:r>
            <a:r>
              <a:rPr lang="en-US" sz="1600" dirty="0" smtClean="0"/>
              <a:t>below figure, </a:t>
            </a:r>
            <a:r>
              <a:rPr lang="en-US" sz="1600" dirty="0" smtClean="0"/>
              <a:t>node n </a:t>
            </a:r>
            <a:r>
              <a:rPr lang="en-US" sz="1600" dirty="0" smtClean="0"/>
              <a:t>may be </a:t>
            </a:r>
            <a:r>
              <a:rPr lang="en-US" sz="1600" dirty="0" smtClean="0"/>
              <a:t>a common node used by multiple flows simultaneously. This may render node </a:t>
            </a:r>
            <a:r>
              <a:rPr lang="en-US" sz="1600" dirty="0" smtClean="0"/>
              <a:t>n deprived </a:t>
            </a:r>
            <a:r>
              <a:rPr lang="en-US" sz="1600" dirty="0" smtClean="0"/>
              <a:t>of all its battery charge faster than other nodes in the network.</a:t>
            </a:r>
            <a:endParaRPr lang="en-US" sz="16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An illustration of the disadvantage in using shortest path routing</a:t>
            </a:r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1600200"/>
            <a:ext cx="5410200" cy="470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Minimum Variance in Node Power </a:t>
            </a:r>
            <a:r>
              <a:rPr lang="en-US" b="1" dirty="0" smtClean="0"/>
              <a:t>Levels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en-US" dirty="0" smtClean="0"/>
              <a:t>The </a:t>
            </a:r>
            <a:r>
              <a:rPr lang="en-US" dirty="0" smtClean="0"/>
              <a:t>main motivation behind this metric is to ensure that all the nodes are </a:t>
            </a:r>
            <a:r>
              <a:rPr lang="en-US" dirty="0" smtClean="0"/>
              <a:t>given equal </a:t>
            </a:r>
            <a:r>
              <a:rPr lang="en-US" dirty="0" smtClean="0"/>
              <a:t>importance and no node is drained at a faster rate compared to other </a:t>
            </a:r>
            <a:r>
              <a:rPr lang="en-US" dirty="0" smtClean="0"/>
              <a:t>nodes </a:t>
            </a:r>
            <a:r>
              <a:rPr lang="en-US" dirty="0" smtClean="0"/>
              <a:t>in the network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This </a:t>
            </a:r>
            <a:r>
              <a:rPr lang="en-US" dirty="0" smtClean="0"/>
              <a:t>problem is similar to the load sharing problem in </a:t>
            </a:r>
            <a:r>
              <a:rPr lang="en-US" dirty="0" smtClean="0"/>
              <a:t>distributed systems</a:t>
            </a:r>
            <a:r>
              <a:rPr lang="en-US" dirty="0" smtClean="0"/>
              <a:t>, which is an NP-complete problem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A scheme called </a:t>
            </a:r>
            <a:r>
              <a:rPr lang="en-US" dirty="0" smtClean="0"/>
              <a:t>join the shortest queue (JSQ) that tries to attain the optimal solution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According to </a:t>
            </a:r>
            <a:r>
              <a:rPr lang="en-US" dirty="0" smtClean="0"/>
              <a:t>this algorithm, for transmitting a packet, a node selects the </a:t>
            </a:r>
            <a:r>
              <a:rPr lang="en-US" dirty="0" smtClean="0"/>
              <a:t>next-hop node </a:t>
            </a:r>
            <a:r>
              <a:rPr lang="en-US" dirty="0" smtClean="0"/>
              <a:t>so that it has the least amount of traffic among all neighbors of the node.</a:t>
            </a:r>
          </a:p>
          <a:p>
            <a:pPr algn="just"/>
            <a:r>
              <a:rPr lang="en-US" dirty="0" smtClean="0"/>
              <a:t>The objective can also be realized by applying a round robin selection of </a:t>
            </a:r>
            <a:r>
              <a:rPr lang="en-US" dirty="0" smtClean="0"/>
              <a:t>next-hop neighbors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Minimum Battery Cost </a:t>
            </a:r>
            <a:r>
              <a:rPr lang="en-US" b="1" dirty="0" smtClean="0"/>
              <a:t>Routing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en-US" dirty="0" smtClean="0"/>
              <a:t>In </a:t>
            </a:r>
            <a:r>
              <a:rPr lang="en-US" dirty="0" smtClean="0"/>
              <a:t>the minimum battery cost routing (MBCR) algorithm, individual </a:t>
            </a:r>
            <a:r>
              <a:rPr lang="en-US" dirty="0" smtClean="0"/>
              <a:t>battery charges </a:t>
            </a:r>
            <a:r>
              <a:rPr lang="en-US" dirty="0" smtClean="0"/>
              <a:t>are taken into consideration while selecting the route, </a:t>
            </a:r>
            <a:r>
              <a:rPr lang="en-US" dirty="0" err="1" smtClean="0"/>
              <a:t>i.e</a:t>
            </a:r>
            <a:r>
              <a:rPr lang="en-US" dirty="0" smtClean="0"/>
              <a:t>, </a:t>
            </a:r>
            <a:r>
              <a:rPr lang="en-US" dirty="0" smtClean="0"/>
              <a:t>the </a:t>
            </a:r>
            <a:r>
              <a:rPr lang="en-US" dirty="0" smtClean="0"/>
              <a:t>path selected </a:t>
            </a:r>
            <a:r>
              <a:rPr lang="en-US" dirty="0" smtClean="0"/>
              <a:t>must not contain the nodes that have less remaining battery capacity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The major drawback </a:t>
            </a:r>
            <a:r>
              <a:rPr lang="en-US" dirty="0" smtClean="0"/>
              <a:t>with this </a:t>
            </a:r>
            <a:r>
              <a:rPr lang="en-US" dirty="0" smtClean="0"/>
              <a:t>scheme is that the use of summation of the remaining energy of the nodes </a:t>
            </a:r>
            <a:r>
              <a:rPr lang="en-US" dirty="0" smtClean="0"/>
              <a:t>as a </a:t>
            </a:r>
            <a:r>
              <a:rPr lang="en-US" dirty="0" smtClean="0"/>
              <a:t>metric selects the path which has more remaining energy on an average for all </a:t>
            </a:r>
            <a:r>
              <a:rPr lang="en-US" dirty="0" smtClean="0"/>
              <a:t>of its </a:t>
            </a:r>
            <a:r>
              <a:rPr lang="en-US" dirty="0" smtClean="0"/>
              <a:t>nodes rather than for individual nodes.</a:t>
            </a: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Illustrating the disadvantage of minimum-cost routing</a:t>
            </a:r>
            <a:endParaRPr lang="en-U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676400"/>
            <a:ext cx="8458200" cy="4596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TRANSMISSION POWER MANAGEMENT SCHEMES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200" dirty="0" smtClean="0"/>
              <a:t>The components used in the communication module consume a major portion </a:t>
            </a:r>
            <a:r>
              <a:rPr lang="en-US" sz="2200" dirty="0" smtClean="0"/>
              <a:t>of the </a:t>
            </a:r>
            <a:r>
              <a:rPr lang="en-US" sz="2200" dirty="0" smtClean="0"/>
              <a:t>energy in </a:t>
            </a:r>
            <a:r>
              <a:rPr lang="en-US" sz="2200" dirty="0" smtClean="0"/>
              <a:t>AWN.</a:t>
            </a:r>
          </a:p>
          <a:p>
            <a:pPr algn="just"/>
            <a:r>
              <a:rPr lang="en-US" sz="2200" dirty="0" smtClean="0"/>
              <a:t>In TPMS </a:t>
            </a:r>
            <a:r>
              <a:rPr lang="en-US" sz="2200" dirty="0" smtClean="0"/>
              <a:t>we investigate some of </a:t>
            </a:r>
            <a:r>
              <a:rPr lang="en-US" sz="2200" dirty="0" smtClean="0"/>
              <a:t>the means </a:t>
            </a:r>
            <a:r>
              <a:rPr lang="en-US" sz="2200" dirty="0" smtClean="0"/>
              <a:t>of achieving energy conservation through efficient utilization of </a:t>
            </a:r>
            <a:r>
              <a:rPr lang="en-US" sz="2200" dirty="0" smtClean="0"/>
              <a:t>transmission power </a:t>
            </a:r>
            <a:r>
              <a:rPr lang="en-US" sz="2200" dirty="0" smtClean="0"/>
              <a:t>such as selection of an optimal power for communication</a:t>
            </a:r>
            <a:r>
              <a:rPr lang="en-US" sz="2200" dirty="0" smtClean="0"/>
              <a:t>.</a:t>
            </a:r>
          </a:p>
          <a:p>
            <a:pPr algn="just"/>
            <a:r>
              <a:rPr lang="en-US" sz="2200" dirty="0" smtClean="0"/>
              <a:t>The </a:t>
            </a:r>
            <a:r>
              <a:rPr lang="en-US" sz="2200" dirty="0" smtClean="0"/>
              <a:t>variation </a:t>
            </a:r>
            <a:r>
              <a:rPr lang="en-US" sz="2200" dirty="0" smtClean="0"/>
              <a:t>in transmission </a:t>
            </a:r>
            <a:r>
              <a:rPr lang="en-US" sz="2200" dirty="0" smtClean="0"/>
              <a:t>power greatly influences the </a:t>
            </a:r>
            <a:r>
              <a:rPr lang="en-US" sz="2200" dirty="0" err="1" smtClean="0"/>
              <a:t>reachability</a:t>
            </a:r>
            <a:r>
              <a:rPr lang="en-US" sz="2200" dirty="0" smtClean="0"/>
              <a:t> of a node</a:t>
            </a:r>
            <a:r>
              <a:rPr lang="en-US" sz="2200" dirty="0" smtClean="0"/>
              <a:t>.</a:t>
            </a:r>
          </a:p>
          <a:p>
            <a:pPr algn="just"/>
            <a:r>
              <a:rPr lang="en-US" sz="2200" b="1" dirty="0" smtClean="0">
                <a:solidFill>
                  <a:srgbClr val="FF0000"/>
                </a:solidFill>
              </a:rPr>
              <a:t>Increasing the transmission </a:t>
            </a:r>
            <a:r>
              <a:rPr lang="en-US" sz="2200" b="1" dirty="0" smtClean="0">
                <a:solidFill>
                  <a:srgbClr val="FF0000"/>
                </a:solidFill>
              </a:rPr>
              <a:t>range not only increases coverage, but also the power </a:t>
            </a:r>
            <a:r>
              <a:rPr lang="en-US" sz="2200" b="1" dirty="0" smtClean="0">
                <a:solidFill>
                  <a:srgbClr val="FF0000"/>
                </a:solidFill>
              </a:rPr>
              <a:t>consumption rate </a:t>
            </a:r>
            <a:r>
              <a:rPr lang="en-US" sz="2200" b="1" dirty="0" smtClean="0">
                <a:solidFill>
                  <a:srgbClr val="FF0000"/>
                </a:solidFill>
              </a:rPr>
              <a:t>at the transmitter</a:t>
            </a:r>
            <a:r>
              <a:rPr lang="en-US" sz="2200" b="1" dirty="0" smtClean="0">
                <a:solidFill>
                  <a:srgbClr val="FF0000"/>
                </a:solidFill>
              </a:rPr>
              <a:t>.</a:t>
            </a:r>
          </a:p>
          <a:p>
            <a:pPr algn="just"/>
            <a:r>
              <a:rPr lang="en-US" sz="2200" dirty="0" smtClean="0"/>
              <a:t>TPMS </a:t>
            </a:r>
            <a:r>
              <a:rPr lang="en-US" sz="2200" dirty="0" smtClean="0"/>
              <a:t>deals with finding a trade-off between the </a:t>
            </a:r>
            <a:r>
              <a:rPr lang="en-US" sz="2200" dirty="0" smtClean="0"/>
              <a:t>two contradictory </a:t>
            </a:r>
            <a:r>
              <a:rPr lang="en-US" sz="2200" dirty="0" smtClean="0"/>
              <a:t>issues, </a:t>
            </a:r>
            <a:r>
              <a:rPr lang="en-US" sz="2200" dirty="0" err="1" smtClean="0"/>
              <a:t>i.e</a:t>
            </a:r>
            <a:r>
              <a:rPr lang="en-US" sz="2200" dirty="0" smtClean="0"/>
              <a:t>, </a:t>
            </a:r>
            <a:r>
              <a:rPr lang="en-US" sz="2200" dirty="0" smtClean="0"/>
              <a:t>increasing the coverage of a node and decreasing </a:t>
            </a:r>
            <a:r>
              <a:rPr lang="en-US" sz="2200" dirty="0" smtClean="0"/>
              <a:t>its battery consumption.</a:t>
            </a:r>
            <a:endParaRPr lang="en-US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Min-Max Battery Cost </a:t>
            </a:r>
            <a:r>
              <a:rPr lang="en-US" b="1" dirty="0" smtClean="0"/>
              <a:t>Routing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400" dirty="0" smtClean="0"/>
              <a:t>The </a:t>
            </a:r>
            <a:r>
              <a:rPr lang="en-US" sz="2400" dirty="0" smtClean="0"/>
              <a:t>objective function of the min-max battery cost routing (MMBCR) </a:t>
            </a:r>
            <a:r>
              <a:rPr lang="en-US" sz="2400" dirty="0" smtClean="0"/>
              <a:t>algorithm is </a:t>
            </a:r>
            <a:r>
              <a:rPr lang="en-US" sz="2400" dirty="0" smtClean="0"/>
              <a:t>to make sure that route selection is done based on the battery capacity of all </a:t>
            </a:r>
            <a:r>
              <a:rPr lang="en-US" sz="2400" dirty="0" smtClean="0"/>
              <a:t>the individual </a:t>
            </a:r>
            <a:r>
              <a:rPr lang="en-US" sz="2400" dirty="0" smtClean="0"/>
              <a:t>nodes</a:t>
            </a:r>
            <a:r>
              <a:rPr lang="en-US" sz="2400" dirty="0" smtClean="0"/>
              <a:t>.</a:t>
            </a:r>
          </a:p>
          <a:p>
            <a:pPr algn="just"/>
            <a:r>
              <a:rPr lang="en-US" sz="2400" dirty="0" smtClean="0"/>
              <a:t>A variant of this routing algorithm minimizes </a:t>
            </a:r>
            <a:r>
              <a:rPr lang="en-US" sz="2400" dirty="0" smtClean="0"/>
              <a:t>the maximum </a:t>
            </a:r>
            <a:r>
              <a:rPr lang="en-US" sz="2400" dirty="0" smtClean="0"/>
              <a:t>cost after routing N packets to the destination or after a time </a:t>
            </a:r>
            <a:r>
              <a:rPr lang="en-US" sz="2400" dirty="0" smtClean="0"/>
              <a:t>period of </a:t>
            </a:r>
            <a:r>
              <a:rPr lang="en-US" sz="2400" dirty="0" smtClean="0"/>
              <a:t>t seconds</a:t>
            </a:r>
            <a:r>
              <a:rPr lang="en-US" sz="2400" dirty="0" smtClean="0"/>
              <a:t>.</a:t>
            </a:r>
          </a:p>
          <a:p>
            <a:pPr algn="just"/>
            <a:r>
              <a:rPr lang="en-US" sz="2400" dirty="0" smtClean="0"/>
              <a:t>This </a:t>
            </a:r>
            <a:r>
              <a:rPr lang="en-US" sz="2400" dirty="0" smtClean="0"/>
              <a:t>tries to postpone the first node failure, which ultimately </a:t>
            </a:r>
            <a:r>
              <a:rPr lang="en-US" sz="2400" dirty="0" smtClean="0"/>
              <a:t>leads to </a:t>
            </a:r>
            <a:r>
              <a:rPr lang="en-US" sz="2400" dirty="0" smtClean="0"/>
              <a:t>a longer network lifetime</a:t>
            </a:r>
            <a:r>
              <a:rPr lang="en-US" sz="2400" dirty="0" smtClean="0"/>
              <a:t>.</a:t>
            </a:r>
          </a:p>
          <a:p>
            <a:pPr algn="just"/>
            <a:r>
              <a:rPr lang="en-US" sz="2400" dirty="0" smtClean="0"/>
              <a:t>This </a:t>
            </a:r>
            <a:r>
              <a:rPr lang="en-US" sz="2400" dirty="0" smtClean="0"/>
              <a:t>algorithm ensures uniform discharge from </a:t>
            </a:r>
            <a:r>
              <a:rPr lang="en-US" sz="2400" dirty="0" smtClean="0"/>
              <a:t>the batteries.</a:t>
            </a:r>
          </a:p>
          <a:p>
            <a:pPr algn="just"/>
            <a:r>
              <a:rPr lang="en-US" sz="2400" dirty="0" smtClean="0"/>
              <a:t>A </a:t>
            </a:r>
            <a:r>
              <a:rPr lang="en-US" sz="2400" dirty="0" smtClean="0"/>
              <a:t>closer look at it reveals that the path chosen does not ensure </a:t>
            </a:r>
            <a:r>
              <a:rPr lang="en-US" sz="2400" dirty="0" smtClean="0"/>
              <a:t>minimum transmission </a:t>
            </a:r>
            <a:r>
              <a:rPr lang="en-US" sz="2400" dirty="0" smtClean="0"/>
              <a:t>power and hence rapidly reduces the lifetime of all the nodes.</a:t>
            </a:r>
            <a:endParaRPr lang="en-US" sz="24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Conditional Min-Max Battery Cost </a:t>
            </a:r>
            <a:r>
              <a:rPr lang="en-US" b="1" dirty="0" smtClean="0"/>
              <a:t>Routing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en-US" dirty="0" smtClean="0"/>
              <a:t>In </a:t>
            </a:r>
            <a:r>
              <a:rPr lang="en-US" dirty="0" smtClean="0"/>
              <a:t>order to solve the contradictory issues that exist in the algorithms </a:t>
            </a:r>
            <a:r>
              <a:rPr lang="en-US" dirty="0" smtClean="0"/>
              <a:t>previously mentioned</a:t>
            </a:r>
            <a:r>
              <a:rPr lang="en-US" dirty="0" smtClean="0"/>
              <a:t>, instead of using the battery cost, conditional min-max battery </a:t>
            </a:r>
            <a:r>
              <a:rPr lang="en-US" dirty="0" smtClean="0"/>
              <a:t>cost routing </a:t>
            </a:r>
            <a:r>
              <a:rPr lang="en-US" dirty="0" smtClean="0"/>
              <a:t>(CMMBCR) considers the battery capacity directly. </a:t>
            </a:r>
            <a:endParaRPr lang="en-US" dirty="0" smtClean="0"/>
          </a:p>
          <a:p>
            <a:pPr algn="just"/>
            <a:r>
              <a:rPr lang="en-US" dirty="0" smtClean="0"/>
              <a:t>A </a:t>
            </a:r>
            <a:r>
              <a:rPr lang="en-US" dirty="0" smtClean="0"/>
              <a:t>threshold </a:t>
            </a:r>
            <a:r>
              <a:rPr lang="en-US" dirty="0" smtClean="0"/>
              <a:t>value γ </a:t>
            </a:r>
            <a:r>
              <a:rPr lang="en-US" dirty="0" smtClean="0"/>
              <a:t>is defined for the remaining battery capacity of the nodes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Only </a:t>
            </a:r>
            <a:r>
              <a:rPr lang="en-US" dirty="0" smtClean="0"/>
              <a:t>those </a:t>
            </a:r>
            <a:r>
              <a:rPr lang="en-US" dirty="0" smtClean="0"/>
              <a:t>paths that </a:t>
            </a:r>
            <a:r>
              <a:rPr lang="en-US" dirty="0" smtClean="0"/>
              <a:t>have sufficiently higher capacity for all their nodes compared to the </a:t>
            </a:r>
            <a:r>
              <a:rPr lang="en-US" dirty="0" smtClean="0"/>
              <a:t>threshold participate </a:t>
            </a:r>
            <a:r>
              <a:rPr lang="en-US" dirty="0" smtClean="0"/>
              <a:t>in the routing algorithm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Once </a:t>
            </a:r>
            <a:r>
              <a:rPr lang="en-US" dirty="0" smtClean="0"/>
              <a:t>the competing routes are decided, </a:t>
            </a:r>
            <a:r>
              <a:rPr lang="en-US" dirty="0" smtClean="0"/>
              <a:t>the usual </a:t>
            </a:r>
            <a:r>
              <a:rPr lang="en-US" dirty="0" smtClean="0"/>
              <a:t>MTPR algorithm is applied on them so as to choose the path with </a:t>
            </a:r>
            <a:r>
              <a:rPr lang="en-US" dirty="0" smtClean="0"/>
              <a:t>minimum total </a:t>
            </a:r>
            <a:r>
              <a:rPr lang="en-US" dirty="0" smtClean="0"/>
              <a:t>transmission power.</a:t>
            </a:r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Minimum Energy Disjoint Path Routing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000" dirty="0" smtClean="0"/>
              <a:t>In this technique they have </a:t>
            </a:r>
            <a:r>
              <a:rPr lang="en-US" sz="2000" dirty="0" smtClean="0"/>
              <a:t>proposed minimum energy disjoint path </a:t>
            </a:r>
            <a:r>
              <a:rPr lang="en-US" sz="2000" dirty="0" smtClean="0"/>
              <a:t>routing for </a:t>
            </a:r>
            <a:r>
              <a:rPr lang="en-US" sz="2000" dirty="0" smtClean="0"/>
              <a:t>two cases: (a) node disjoint case and (b) link disjoint case</a:t>
            </a:r>
            <a:r>
              <a:rPr lang="en-US" sz="2000" dirty="0" smtClean="0"/>
              <a:t>.</a:t>
            </a:r>
          </a:p>
          <a:p>
            <a:pPr algn="just"/>
            <a:r>
              <a:rPr lang="en-US" sz="2000" dirty="0" smtClean="0"/>
              <a:t>The important need </a:t>
            </a:r>
            <a:r>
              <a:rPr lang="en-US" sz="2000" dirty="0" smtClean="0"/>
              <a:t>for having disjoint paths in </a:t>
            </a:r>
            <a:r>
              <a:rPr lang="en-US" sz="2000" dirty="0" smtClean="0"/>
              <a:t>WN, </a:t>
            </a:r>
            <a:r>
              <a:rPr lang="en-US" sz="2000" dirty="0" smtClean="0"/>
              <a:t>especially in </a:t>
            </a:r>
            <a:r>
              <a:rPr lang="en-US" sz="2000" dirty="0" smtClean="0"/>
              <a:t>AWN, is </a:t>
            </a:r>
            <a:r>
              <a:rPr lang="en-US" sz="2000" dirty="0" smtClean="0"/>
              <a:t>because of the need for reliable packet transmission and energy efficiency.</a:t>
            </a:r>
          </a:p>
          <a:p>
            <a:pPr algn="just"/>
            <a:r>
              <a:rPr lang="en-US" sz="2000" dirty="0" smtClean="0"/>
              <a:t>Ad hoc networks are highly unreliable due to the mobility of nodes and hence </a:t>
            </a:r>
            <a:r>
              <a:rPr lang="en-US" sz="2000" dirty="0" smtClean="0"/>
              <a:t>the probability </a:t>
            </a:r>
            <a:r>
              <a:rPr lang="en-US" sz="2000" dirty="0" smtClean="0"/>
              <a:t>of link failure is quite high in such networks. </a:t>
            </a:r>
            <a:endParaRPr lang="en-US" sz="2000" dirty="0" smtClean="0"/>
          </a:p>
          <a:p>
            <a:pPr algn="just"/>
            <a:r>
              <a:rPr lang="en-US" sz="2000" dirty="0" smtClean="0"/>
              <a:t>This </a:t>
            </a:r>
            <a:r>
              <a:rPr lang="en-US" sz="2000" dirty="0" smtClean="0"/>
              <a:t>problem can be </a:t>
            </a:r>
            <a:r>
              <a:rPr lang="en-US" sz="2000" dirty="0" smtClean="0"/>
              <a:t>overcome by </a:t>
            </a:r>
            <a:r>
              <a:rPr lang="en-US" sz="2000" dirty="0" smtClean="0"/>
              <a:t>means of link disjoint routing. </a:t>
            </a:r>
            <a:endParaRPr lang="en-US" sz="2000" dirty="0" smtClean="0"/>
          </a:p>
          <a:p>
            <a:pPr algn="just"/>
            <a:r>
              <a:rPr lang="en-US" sz="2000" dirty="0" smtClean="0"/>
              <a:t>S</a:t>
            </a:r>
            <a:r>
              <a:rPr lang="en-US" sz="2000" dirty="0" smtClean="0"/>
              <a:t>ince </a:t>
            </a:r>
            <a:r>
              <a:rPr lang="en-US" sz="2000" dirty="0" smtClean="0"/>
              <a:t>the ad hoc nodes have </a:t>
            </a:r>
            <a:r>
              <a:rPr lang="en-US" sz="2000" dirty="0" smtClean="0"/>
              <a:t>stringent battery </a:t>
            </a:r>
            <a:r>
              <a:rPr lang="en-US" sz="2000" dirty="0" smtClean="0"/>
              <a:t>constraints, node disjoint routing considerably increases the lifetime of </a:t>
            </a:r>
            <a:r>
              <a:rPr lang="en-US" sz="2000" dirty="0" smtClean="0"/>
              <a:t>the network </a:t>
            </a:r>
            <a:r>
              <a:rPr lang="en-US" sz="2000" dirty="0" smtClean="0"/>
              <a:t>by choosing different routes for transmitting packets at different points </a:t>
            </a:r>
            <a:r>
              <a:rPr lang="en-US" sz="2000" dirty="0" smtClean="0"/>
              <a:t>of time</a:t>
            </a:r>
            <a:r>
              <a:rPr lang="en-US" sz="2000" dirty="0" smtClean="0"/>
              <a:t>. </a:t>
            </a:r>
            <a:endParaRPr lang="en-US" sz="2000" dirty="0" smtClean="0"/>
          </a:p>
          <a:p>
            <a:pPr algn="just"/>
            <a:r>
              <a:rPr lang="en-US" sz="2000" dirty="0" smtClean="0"/>
              <a:t>The </a:t>
            </a:r>
            <a:r>
              <a:rPr lang="en-US" sz="2000" dirty="0" smtClean="0"/>
              <a:t>routing schemes assume that the topology is known a priori in the </a:t>
            </a:r>
            <a:r>
              <a:rPr lang="en-US" sz="2000" dirty="0" smtClean="0"/>
              <a:t>form of </a:t>
            </a:r>
            <a:r>
              <a:rPr lang="en-US" sz="2000" dirty="0" smtClean="0"/>
              <a:t>an energy-cost graph.</a:t>
            </a:r>
            <a:endParaRPr lang="en-US" sz="20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Localized Power-Aware Routing Techniques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en-US" dirty="0" smtClean="0"/>
              <a:t>The </a:t>
            </a:r>
            <a:r>
              <a:rPr lang="en-US" dirty="0" smtClean="0"/>
              <a:t>aim of this routing protocol is to find the shortest route to the </a:t>
            </a:r>
            <a:r>
              <a:rPr lang="en-US" dirty="0" smtClean="0"/>
              <a:t>destination so </a:t>
            </a:r>
            <a:r>
              <a:rPr lang="en-US" dirty="0" smtClean="0"/>
              <a:t>as to increase the net lifetime of the power source (battery), using </a:t>
            </a:r>
            <a:r>
              <a:rPr lang="en-US" dirty="0" smtClean="0"/>
              <a:t>localized algorithms.</a:t>
            </a:r>
          </a:p>
          <a:p>
            <a:pPr algn="just"/>
            <a:r>
              <a:rPr lang="en-US" dirty="0" smtClean="0"/>
              <a:t>This </a:t>
            </a:r>
            <a:r>
              <a:rPr lang="en-US" dirty="0" smtClean="0"/>
              <a:t>protocol is based on the basic principle that, </a:t>
            </a:r>
            <a:r>
              <a:rPr lang="en-US" dirty="0" smtClean="0"/>
              <a:t>by placing </a:t>
            </a:r>
            <a:r>
              <a:rPr lang="en-US" dirty="0" smtClean="0"/>
              <a:t>intermediate nodes at the desired location between two nodes separated by </a:t>
            </a:r>
            <a:r>
              <a:rPr lang="en-US" dirty="0" smtClean="0"/>
              <a:t>a distance </a:t>
            </a:r>
            <a:r>
              <a:rPr lang="en-US" dirty="0" smtClean="0"/>
              <a:t>d, the transmission power can be made proportional to the distance d </a:t>
            </a:r>
            <a:r>
              <a:rPr lang="en-US" dirty="0" smtClean="0"/>
              <a:t>rather than </a:t>
            </a:r>
            <a:r>
              <a:rPr lang="en-US" dirty="0" err="1" smtClean="0"/>
              <a:t>dα</a:t>
            </a:r>
            <a:r>
              <a:rPr lang="en-US" dirty="0" smtClean="0"/>
              <a:t>, </a:t>
            </a:r>
            <a:r>
              <a:rPr lang="en-US" dirty="0" smtClean="0"/>
              <a:t>where α ≥ 2. </a:t>
            </a:r>
            <a:endParaRPr lang="en-US" dirty="0" smtClean="0"/>
          </a:p>
          <a:p>
            <a:pPr algn="just"/>
            <a:r>
              <a:rPr lang="en-US" dirty="0" smtClean="0"/>
              <a:t>The </a:t>
            </a:r>
            <a:r>
              <a:rPr lang="en-US" dirty="0" smtClean="0"/>
              <a:t>protocol tries to find the route that minimizes </a:t>
            </a:r>
            <a:r>
              <a:rPr lang="en-US" dirty="0" smtClean="0"/>
              <a:t>the total </a:t>
            </a:r>
            <a:r>
              <a:rPr lang="en-US" dirty="0" smtClean="0"/>
              <a:t>power needed, which increases the battery lifetime</a:t>
            </a:r>
            <a:r>
              <a:rPr lang="en-US" dirty="0" smtClean="0"/>
              <a:t>.</a:t>
            </a:r>
            <a:endParaRPr lang="en-US" dirty="0" smtClean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Power-Saving Localized Routing (SP-Power) Algorithm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en-US" dirty="0" smtClean="0"/>
              <a:t>The power-saving localized routing algorithm from source S to destination D </a:t>
            </a:r>
            <a:r>
              <a:rPr lang="en-US" dirty="0" smtClean="0"/>
              <a:t>is given </a:t>
            </a:r>
            <a:r>
              <a:rPr lang="en-US" dirty="0" smtClean="0"/>
              <a:t>below.</a:t>
            </a:r>
          </a:p>
          <a:p>
            <a:pPr algn="just">
              <a:buNone/>
            </a:pPr>
            <a:r>
              <a:rPr lang="en-US" dirty="0" smtClean="0"/>
              <a:t>Step 1: Let A := S.</a:t>
            </a:r>
          </a:p>
          <a:p>
            <a:pPr algn="just">
              <a:buNone/>
            </a:pPr>
            <a:r>
              <a:rPr lang="en-US" dirty="0" smtClean="0"/>
              <a:t>Step </a:t>
            </a:r>
            <a:r>
              <a:rPr lang="en-US" dirty="0" smtClean="0"/>
              <a:t>2: Let B := A.</a:t>
            </a:r>
          </a:p>
          <a:p>
            <a:pPr algn="just">
              <a:buNone/>
            </a:pPr>
            <a:r>
              <a:rPr lang="en-US" dirty="0" smtClean="0"/>
              <a:t>Step 3: Each node B, which may be a source or intermediate node, will </a:t>
            </a:r>
            <a:r>
              <a:rPr lang="en-US" dirty="0" smtClean="0"/>
              <a:t>select one </a:t>
            </a:r>
            <a:r>
              <a:rPr lang="en-US" dirty="0" smtClean="0"/>
              <a:t>of its neighbors A so as to minimize the power p(B, A)=u(r) + </a:t>
            </a:r>
            <a:r>
              <a:rPr lang="en-US" dirty="0" err="1" smtClean="0"/>
              <a:t>tv</a:t>
            </a:r>
            <a:r>
              <a:rPr lang="en-US" dirty="0" smtClean="0"/>
              <a:t>(s) </a:t>
            </a:r>
            <a:r>
              <a:rPr lang="en-US" dirty="0" smtClean="0"/>
              <a:t>and sends </a:t>
            </a:r>
            <a:r>
              <a:rPr lang="en-US" dirty="0" smtClean="0"/>
              <a:t>the message to neighbor node A.</a:t>
            </a:r>
          </a:p>
          <a:p>
            <a:pPr algn="just">
              <a:buNone/>
            </a:pPr>
            <a:r>
              <a:rPr lang="en-US" dirty="0" smtClean="0"/>
              <a:t>Step 4: Steps 2 and 3 are repeated until the destination is reached, that </a:t>
            </a:r>
            <a:r>
              <a:rPr lang="en-US" dirty="0" smtClean="0"/>
              <a:t>is, A </a:t>
            </a:r>
            <a:r>
              <a:rPr lang="en-US" dirty="0" smtClean="0"/>
              <a:t>= D, or the delivery has failed, in which case A = B.</a:t>
            </a:r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Cost-Saving Localized Routing (SP-Cost) Algorithm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en-US" dirty="0" smtClean="0"/>
              <a:t>The cost-saving localized routing </a:t>
            </a:r>
            <a:r>
              <a:rPr lang="en-US" dirty="0" smtClean="0"/>
              <a:t>algorithm from </a:t>
            </a:r>
            <a:r>
              <a:rPr lang="en-US" dirty="0" smtClean="0"/>
              <a:t>source S to destination D is given below.</a:t>
            </a:r>
          </a:p>
          <a:p>
            <a:pPr algn="just">
              <a:buNone/>
            </a:pPr>
            <a:r>
              <a:rPr lang="en-US" dirty="0" smtClean="0"/>
              <a:t>Step 1: Let A := S.</a:t>
            </a:r>
          </a:p>
          <a:p>
            <a:pPr algn="just">
              <a:buNone/>
            </a:pPr>
            <a:r>
              <a:rPr lang="en-US" dirty="0" smtClean="0"/>
              <a:t>Step 2: Let B := A.</a:t>
            </a:r>
          </a:p>
          <a:p>
            <a:pPr algn="just">
              <a:buNone/>
            </a:pPr>
            <a:r>
              <a:rPr lang="en-US" dirty="0" smtClean="0"/>
              <a:t>Step 3: Let each node B, which may be a source or intermediate node, </a:t>
            </a:r>
            <a:r>
              <a:rPr lang="en-US" dirty="0" smtClean="0"/>
              <a:t>select the </a:t>
            </a:r>
            <a:r>
              <a:rPr lang="en-US" dirty="0" smtClean="0"/>
              <a:t>neighbor node A that minimizes the cost c(A). If node D is one of </a:t>
            </a:r>
            <a:r>
              <a:rPr lang="en-US" dirty="0" smtClean="0"/>
              <a:t>the neighbors</a:t>
            </a:r>
            <a:r>
              <a:rPr lang="en-US" dirty="0" smtClean="0"/>
              <a:t>, send the message to node D, else send it to node A.</a:t>
            </a:r>
          </a:p>
          <a:p>
            <a:pPr algn="just">
              <a:buNone/>
            </a:pPr>
            <a:r>
              <a:rPr lang="en-US" dirty="0" smtClean="0"/>
              <a:t>Step 4: Steps 2 and 3 are repeated till the destination is reached, that </a:t>
            </a:r>
            <a:r>
              <a:rPr lang="en-US" dirty="0" smtClean="0"/>
              <a:t>is, A </a:t>
            </a:r>
            <a:r>
              <a:rPr lang="en-US" dirty="0" smtClean="0"/>
              <a:t>= D, or the delivery has failed, in which case A = B.</a:t>
            </a:r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Power-Cost-Saving Localized Routing Algorithm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en-US" dirty="0" smtClean="0"/>
              <a:t>Depending on which factor is used, either sum </a:t>
            </a:r>
            <a:r>
              <a:rPr lang="en-US" dirty="0" smtClean="0"/>
              <a:t>or product</a:t>
            </a:r>
            <a:r>
              <a:rPr lang="en-US" dirty="0" smtClean="0"/>
              <a:t>, the power-cost-saving localized routing algorithm from source S to </a:t>
            </a:r>
            <a:r>
              <a:rPr lang="en-US" dirty="0" smtClean="0"/>
              <a:t>destination D </a:t>
            </a:r>
            <a:r>
              <a:rPr lang="en-US" dirty="0" smtClean="0"/>
              <a:t>can be represented as SP-Power*Cost or SP-</a:t>
            </a:r>
            <a:r>
              <a:rPr lang="en-US" dirty="0" err="1" smtClean="0"/>
              <a:t>Power+Cost</a:t>
            </a:r>
            <a:r>
              <a:rPr lang="en-US" dirty="0" smtClean="0"/>
              <a:t> algorithm.</a:t>
            </a:r>
          </a:p>
          <a:p>
            <a:pPr algn="just">
              <a:buNone/>
            </a:pPr>
            <a:r>
              <a:rPr lang="en-US" dirty="0" smtClean="0"/>
              <a:t>Step 1: Let A := S.</a:t>
            </a:r>
          </a:p>
          <a:p>
            <a:pPr algn="just">
              <a:buNone/>
            </a:pPr>
            <a:r>
              <a:rPr lang="en-US" dirty="0" smtClean="0"/>
              <a:t>Step 2: Let B:= A.</a:t>
            </a:r>
          </a:p>
          <a:p>
            <a:pPr algn="just">
              <a:buNone/>
            </a:pPr>
            <a:r>
              <a:rPr lang="en-US" dirty="0" smtClean="0"/>
              <a:t>Step 3: Let each node B, which may be a source or intermediate node, </a:t>
            </a:r>
            <a:r>
              <a:rPr lang="en-US" dirty="0" smtClean="0"/>
              <a:t>select the </a:t>
            </a:r>
            <a:r>
              <a:rPr lang="en-US" dirty="0" smtClean="0"/>
              <a:t>neighbor node A that minimizes the value pc(B, A) = power-cost(B, A</a:t>
            </a:r>
            <a:r>
              <a:rPr lang="en-US" dirty="0" smtClean="0"/>
              <a:t>) + </a:t>
            </a:r>
            <a:r>
              <a:rPr lang="en-US" dirty="0" smtClean="0"/>
              <a:t>v(s)f´ (A). Send the message to A.</a:t>
            </a:r>
          </a:p>
          <a:p>
            <a:pPr algn="just">
              <a:buNone/>
            </a:pPr>
            <a:r>
              <a:rPr lang="en-US" dirty="0" smtClean="0"/>
              <a:t>Step 4: Steps 2 and 3 are repeated till the destination is reached, that </a:t>
            </a:r>
            <a:r>
              <a:rPr lang="en-US" dirty="0" smtClean="0"/>
              <a:t>is, A </a:t>
            </a:r>
            <a:r>
              <a:rPr lang="en-US" dirty="0" smtClean="0"/>
              <a:t>= D, or the delivery has failed, in which case A = B.</a:t>
            </a:r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Energy-Efficient Ad Hoc Wireless Networks Design Algorithm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en-US" dirty="0" smtClean="0"/>
              <a:t>An </a:t>
            </a:r>
            <a:r>
              <a:rPr lang="en-US" dirty="0" smtClean="0"/>
              <a:t>energy-efficient network design </a:t>
            </a:r>
            <a:r>
              <a:rPr lang="en-US" dirty="0" smtClean="0"/>
              <a:t>algorithm called </a:t>
            </a:r>
            <a:r>
              <a:rPr lang="en-US" dirty="0" smtClean="0"/>
              <a:t>ad hoc network design algorithm (ANDA), which tries to </a:t>
            </a:r>
            <a:r>
              <a:rPr lang="en-US" dirty="0" smtClean="0"/>
              <a:t>maximize the </a:t>
            </a:r>
            <a:r>
              <a:rPr lang="en-US" dirty="0" smtClean="0"/>
              <a:t>network lifetime for a static network where cluster-heads are known a priori.</a:t>
            </a:r>
          </a:p>
          <a:p>
            <a:pPr algn="just"/>
            <a:r>
              <a:rPr lang="en-US" dirty="0" smtClean="0"/>
              <a:t>The basic idea used in this protocol is that the cluster-heads dynamically </a:t>
            </a:r>
            <a:r>
              <a:rPr lang="en-US" dirty="0" smtClean="0"/>
              <a:t>adjust the </a:t>
            </a:r>
            <a:r>
              <a:rPr lang="en-US" dirty="0" smtClean="0"/>
              <a:t>power level; and hence, the cluster size varies based on the remaining </a:t>
            </a:r>
            <a:r>
              <a:rPr lang="en-US" dirty="0" smtClean="0"/>
              <a:t>battery charge.</a:t>
            </a:r>
          </a:p>
          <a:p>
            <a:pPr algn="just"/>
            <a:r>
              <a:rPr lang="en-US" dirty="0" smtClean="0"/>
              <a:t>Thus </a:t>
            </a:r>
            <a:r>
              <a:rPr lang="en-US" dirty="0" smtClean="0"/>
              <a:t>energy is uniformly drained from the cluster-heads, which in </a:t>
            </a:r>
            <a:r>
              <a:rPr lang="en-US" dirty="0" smtClean="0"/>
              <a:t>turn increases </a:t>
            </a:r>
            <a:r>
              <a:rPr lang="en-US" dirty="0" smtClean="0"/>
              <a:t>the lifetime of the network.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Determination of Critical Transmission </a:t>
            </a:r>
            <a:r>
              <a:rPr lang="en-US" dirty="0" smtClean="0"/>
              <a:t>Range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en-US" dirty="0" smtClean="0"/>
              <a:t>A centralized </a:t>
            </a:r>
            <a:r>
              <a:rPr lang="en-US" dirty="0" smtClean="0"/>
              <a:t>algorithm </a:t>
            </a:r>
            <a:r>
              <a:rPr lang="en-US" dirty="0" smtClean="0"/>
              <a:t>calculates </a:t>
            </a:r>
            <a:r>
              <a:rPr lang="en-US" dirty="0" smtClean="0"/>
              <a:t>the </a:t>
            </a:r>
            <a:r>
              <a:rPr lang="en-US" dirty="0" smtClean="0"/>
              <a:t>minimum power </a:t>
            </a:r>
            <a:r>
              <a:rPr lang="en-US" dirty="0" smtClean="0"/>
              <a:t>level for each node that is required to maintain network connectivity </a:t>
            </a:r>
            <a:r>
              <a:rPr lang="en-US" dirty="0" smtClean="0"/>
              <a:t>based on </a:t>
            </a:r>
            <a:r>
              <a:rPr lang="en-US" dirty="0" smtClean="0"/>
              <a:t>the global information from all the nodes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This </a:t>
            </a:r>
            <a:r>
              <a:rPr lang="en-US" dirty="0" smtClean="0"/>
              <a:t>minimum value of the </a:t>
            </a:r>
            <a:r>
              <a:rPr lang="en-US" dirty="0" smtClean="0"/>
              <a:t>node’s transmission </a:t>
            </a:r>
            <a:r>
              <a:rPr lang="en-US" dirty="0" smtClean="0"/>
              <a:t>range is termed the critical transmission range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This </a:t>
            </a:r>
            <a:r>
              <a:rPr lang="en-US" dirty="0" smtClean="0"/>
              <a:t>algorithm </a:t>
            </a:r>
            <a:r>
              <a:rPr lang="en-US" dirty="0" smtClean="0"/>
              <a:t>aims at </a:t>
            </a:r>
            <a:r>
              <a:rPr lang="en-US" dirty="0" smtClean="0"/>
              <a:t>finding the transmission range for each of the nodes which acts as a </a:t>
            </a:r>
            <a:r>
              <a:rPr lang="en-US" dirty="0" smtClean="0"/>
              <a:t>tradeoff between </a:t>
            </a:r>
            <a:r>
              <a:rPr lang="en-US" dirty="0" smtClean="0"/>
              <a:t>increasing the network connectivity, the spatial reusability, and </a:t>
            </a:r>
            <a:r>
              <a:rPr lang="en-US" dirty="0" smtClean="0"/>
              <a:t>the battery-life </a:t>
            </a:r>
            <a:r>
              <a:rPr lang="en-US" dirty="0" smtClean="0"/>
              <a:t>extension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The </a:t>
            </a:r>
            <a:r>
              <a:rPr lang="en-US" dirty="0" smtClean="0"/>
              <a:t>optimal value of the reception range depends on </a:t>
            </a:r>
            <a:r>
              <a:rPr lang="en-US" dirty="0" smtClean="0"/>
              <a:t>the following factors: Mobility, </a:t>
            </a:r>
            <a:r>
              <a:rPr lang="en-US" dirty="0" smtClean="0"/>
              <a:t>Propagation </a:t>
            </a:r>
            <a:r>
              <a:rPr lang="en-US" dirty="0" smtClean="0"/>
              <a:t>models, </a:t>
            </a:r>
            <a:r>
              <a:rPr lang="en-US" dirty="0" smtClean="0"/>
              <a:t>Power </a:t>
            </a:r>
            <a:r>
              <a:rPr lang="en-US" dirty="0" smtClean="0"/>
              <a:t>level, </a:t>
            </a:r>
            <a:r>
              <a:rPr lang="en-US" dirty="0" smtClean="0"/>
              <a:t>Antenna </a:t>
            </a:r>
            <a:r>
              <a:rPr lang="en-US" dirty="0" smtClean="0"/>
              <a:t>configuration.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Network Layer Solutions</a:t>
            </a:r>
            <a:endParaRPr lang="en-US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4161" t="17778" r="4286" b="11111"/>
          <a:stretch>
            <a:fillRect/>
          </a:stretch>
        </p:blipFill>
        <p:spPr bwMode="auto">
          <a:xfrm>
            <a:off x="0" y="1524000"/>
            <a:ext cx="9167812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Data </a:t>
            </a:r>
            <a:r>
              <a:rPr lang="en-US" b="1" dirty="0" smtClean="0"/>
              <a:t>Link Layer Solutions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000" dirty="0" smtClean="0"/>
              <a:t>T</a:t>
            </a:r>
            <a:r>
              <a:rPr lang="en-US" sz="2000" dirty="0" smtClean="0"/>
              <a:t>ransmitter </a:t>
            </a:r>
            <a:r>
              <a:rPr lang="en-US" sz="2000" dirty="0" smtClean="0"/>
              <a:t>power greatly influences the </a:t>
            </a:r>
            <a:r>
              <a:rPr lang="en-US" sz="2000" dirty="0" err="1" smtClean="0"/>
              <a:t>reachability</a:t>
            </a:r>
            <a:r>
              <a:rPr lang="en-US" sz="2000" dirty="0" smtClean="0"/>
              <a:t> of the </a:t>
            </a:r>
            <a:r>
              <a:rPr lang="en-US" sz="2000" dirty="0" smtClean="0"/>
              <a:t>node and </a:t>
            </a:r>
            <a:r>
              <a:rPr lang="en-US" sz="2000" dirty="0" smtClean="0"/>
              <a:t>thus the range covered by it</a:t>
            </a:r>
            <a:r>
              <a:rPr lang="en-US" sz="2000" dirty="0" smtClean="0"/>
              <a:t>.</a:t>
            </a:r>
          </a:p>
          <a:p>
            <a:pPr algn="just"/>
            <a:r>
              <a:rPr lang="en-US" sz="2000" dirty="0" smtClean="0"/>
              <a:t>Power </a:t>
            </a:r>
            <a:r>
              <a:rPr lang="en-US" sz="2000" dirty="0" smtClean="0"/>
              <a:t>control can be effected at the data link </a:t>
            </a:r>
            <a:r>
              <a:rPr lang="en-US" sz="2000" dirty="0" smtClean="0"/>
              <a:t>layer by </a:t>
            </a:r>
            <a:r>
              <a:rPr lang="en-US" sz="2000" dirty="0" smtClean="0"/>
              <a:t>means of topology control and constructing a power control loop</a:t>
            </a:r>
            <a:r>
              <a:rPr lang="en-US" sz="2000" dirty="0" smtClean="0"/>
              <a:t>.</a:t>
            </a:r>
          </a:p>
          <a:p>
            <a:pPr algn="just"/>
            <a:r>
              <a:rPr lang="en-US" sz="2000" dirty="0" smtClean="0"/>
              <a:t>In this topic we discuss </a:t>
            </a:r>
            <a:r>
              <a:rPr lang="en-US" sz="2000" dirty="0" smtClean="0"/>
              <a:t>different power-based solutions at the data link layer</a:t>
            </a:r>
            <a:r>
              <a:rPr lang="en-US" sz="2000" dirty="0" smtClean="0"/>
              <a:t>.</a:t>
            </a:r>
          </a:p>
          <a:p>
            <a:pPr algn="just"/>
            <a:r>
              <a:rPr lang="en-US" sz="2000" dirty="0" smtClean="0"/>
              <a:t>Recent works </a:t>
            </a:r>
            <a:r>
              <a:rPr lang="en-US" sz="2000" dirty="0" smtClean="0"/>
              <a:t>suggest that a proper selection of power levels for nodes </a:t>
            </a:r>
            <a:r>
              <a:rPr lang="en-US" sz="2000" dirty="0" smtClean="0"/>
              <a:t>in an AWN may </a:t>
            </a:r>
            <a:r>
              <a:rPr lang="en-US" sz="2000" dirty="0" smtClean="0"/>
              <a:t>lead to saving of power and unnecessary </a:t>
            </a:r>
            <a:r>
              <a:rPr lang="en-US" sz="2000" dirty="0" smtClean="0"/>
              <a:t>wastage of </a:t>
            </a:r>
            <a:r>
              <a:rPr lang="en-US" sz="2000" dirty="0" smtClean="0"/>
              <a:t>energy</a:t>
            </a:r>
            <a:r>
              <a:rPr lang="en-US" sz="2000" dirty="0" smtClean="0"/>
              <a:t>.</a:t>
            </a:r>
          </a:p>
          <a:p>
            <a:pPr algn="just"/>
            <a:r>
              <a:rPr lang="en-US" sz="2000" dirty="0" smtClean="0"/>
              <a:t>Some </a:t>
            </a:r>
            <a:r>
              <a:rPr lang="en-US" sz="2000" dirty="0" smtClean="0"/>
              <a:t>of the solutions proposed to calculate the optimum </a:t>
            </a:r>
            <a:r>
              <a:rPr lang="en-US" sz="2000" dirty="0" smtClean="0"/>
              <a:t>transmission range </a:t>
            </a:r>
            <a:r>
              <a:rPr lang="en-US" sz="2000" dirty="0" smtClean="0"/>
              <a:t>are as follows:</a:t>
            </a:r>
          </a:p>
          <a:p>
            <a:pPr algn="just">
              <a:buFont typeface="Wingdings" pitchFamily="2" charset="2"/>
              <a:buChar char="ü"/>
            </a:pPr>
            <a:r>
              <a:rPr lang="en-US" sz="2000" dirty="0" smtClean="0"/>
              <a:t>Dynamic </a:t>
            </a:r>
            <a:r>
              <a:rPr lang="en-US" sz="2000" dirty="0" smtClean="0"/>
              <a:t>power adjustment policies</a:t>
            </a:r>
          </a:p>
          <a:p>
            <a:pPr algn="just">
              <a:buFont typeface="Wingdings" pitchFamily="2" charset="2"/>
              <a:buChar char="ü"/>
            </a:pPr>
            <a:r>
              <a:rPr lang="en-US" sz="2000" dirty="0" smtClean="0"/>
              <a:t>Distributed </a:t>
            </a:r>
            <a:r>
              <a:rPr lang="en-US" sz="2000" dirty="0" smtClean="0"/>
              <a:t>topology control algorithms</a:t>
            </a:r>
          </a:p>
          <a:p>
            <a:pPr algn="just">
              <a:buFont typeface="Wingdings" pitchFamily="2" charset="2"/>
              <a:buChar char="ü"/>
            </a:pPr>
            <a:r>
              <a:rPr lang="en-US" sz="2000" dirty="0" smtClean="0"/>
              <a:t>Constructing </a:t>
            </a:r>
            <a:r>
              <a:rPr lang="en-US" sz="2000" dirty="0" smtClean="0"/>
              <a:t>distributed power control loop</a:t>
            </a:r>
          </a:p>
          <a:p>
            <a:pPr algn="just">
              <a:buFont typeface="Wingdings" pitchFamily="2" charset="2"/>
              <a:buChar char="ü"/>
            </a:pPr>
            <a:r>
              <a:rPr lang="en-US" sz="2000" dirty="0" smtClean="0"/>
              <a:t>Centralized </a:t>
            </a:r>
            <a:r>
              <a:rPr lang="en-US" sz="2000" dirty="0" smtClean="0"/>
              <a:t>topology control algorithm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Network Layer Solutions</a:t>
            </a:r>
            <a:endParaRPr lang="en-US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4599" t="16836" r="8382" b="7401"/>
          <a:stretch>
            <a:fillRect/>
          </a:stretch>
        </p:blipFill>
        <p:spPr bwMode="auto">
          <a:xfrm>
            <a:off x="187960" y="1066800"/>
            <a:ext cx="887984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Network Layer Solutions</a:t>
            </a:r>
            <a:endParaRPr lang="en-U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4599" t="16836" r="9644" b="18469"/>
          <a:stretch>
            <a:fillRect/>
          </a:stretch>
        </p:blipFill>
        <p:spPr bwMode="auto">
          <a:xfrm>
            <a:off x="0" y="1524000"/>
            <a:ext cx="9034586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Higher Layer Solutions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Here </a:t>
            </a:r>
            <a:r>
              <a:rPr lang="en-US" dirty="0" smtClean="0"/>
              <a:t>some of the power-aware techniques handled at the </a:t>
            </a:r>
            <a:r>
              <a:rPr lang="en-US" dirty="0" smtClean="0"/>
              <a:t>TCP/IP and </a:t>
            </a:r>
            <a:r>
              <a:rPr lang="en-US" dirty="0" smtClean="0"/>
              <a:t>the application layers of the protocol stack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The </a:t>
            </a:r>
            <a:r>
              <a:rPr lang="en-US" dirty="0" smtClean="0"/>
              <a:t>protocols used at these </a:t>
            </a:r>
            <a:r>
              <a:rPr lang="en-US" dirty="0" smtClean="0"/>
              <a:t>layers incorporate </a:t>
            </a:r>
            <a:r>
              <a:rPr lang="en-US" dirty="0" smtClean="0"/>
              <a:t>in them power control and energy conservation.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Congestion Control and Transmission Policies at the TCP/IP </a:t>
            </a:r>
            <a:r>
              <a:rPr lang="en-US" b="1" dirty="0" smtClean="0"/>
              <a:t>Layer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en-US" dirty="0" smtClean="0"/>
              <a:t>Due </a:t>
            </a:r>
            <a:r>
              <a:rPr lang="en-US" dirty="0" smtClean="0"/>
              <a:t>to the mobile nature of </a:t>
            </a:r>
            <a:r>
              <a:rPr lang="en-US" dirty="0" smtClean="0"/>
              <a:t>AWN </a:t>
            </a:r>
            <a:r>
              <a:rPr lang="en-US" dirty="0" smtClean="0"/>
              <a:t>and the absence of the </a:t>
            </a:r>
            <a:r>
              <a:rPr lang="en-US" dirty="0" smtClean="0"/>
              <a:t>central coordinator </a:t>
            </a:r>
            <a:r>
              <a:rPr lang="en-US" dirty="0" smtClean="0"/>
              <a:t>such as a base station, the links are highly error-prone, which </a:t>
            </a:r>
            <a:r>
              <a:rPr lang="en-US" dirty="0" smtClean="0"/>
              <a:t>results in </a:t>
            </a:r>
            <a:r>
              <a:rPr lang="en-US" dirty="0" smtClean="0"/>
              <a:t>a large number of retransmissions, which in turn constantly invokes </a:t>
            </a:r>
            <a:r>
              <a:rPr lang="en-US" dirty="0" smtClean="0"/>
              <a:t>congestion control </a:t>
            </a:r>
            <a:r>
              <a:rPr lang="en-US" dirty="0" smtClean="0"/>
              <a:t>mechanisms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This </a:t>
            </a:r>
            <a:r>
              <a:rPr lang="en-US" dirty="0" smtClean="0"/>
              <a:t>kind of a situation is highly intolerable in the case </a:t>
            </a:r>
            <a:r>
              <a:rPr lang="en-US" dirty="0" smtClean="0"/>
              <a:t>of AWN </a:t>
            </a:r>
            <a:r>
              <a:rPr lang="en-US" dirty="0" smtClean="0"/>
              <a:t>because of the limited energy source. </a:t>
            </a:r>
            <a:endParaRPr lang="en-US" dirty="0" smtClean="0"/>
          </a:p>
          <a:p>
            <a:pPr algn="just"/>
            <a:r>
              <a:rPr lang="en-US" dirty="0" smtClean="0"/>
              <a:t>Protocols </a:t>
            </a:r>
            <a:r>
              <a:rPr lang="en-US" dirty="0" smtClean="0"/>
              <a:t>at the </a:t>
            </a:r>
            <a:r>
              <a:rPr lang="en-US" dirty="0" smtClean="0"/>
              <a:t>TCP layer </a:t>
            </a:r>
            <a:r>
              <a:rPr lang="en-US" dirty="0" smtClean="0"/>
              <a:t>have to take into account the energy reserve while allowing retransmissions.</a:t>
            </a:r>
          </a:p>
          <a:p>
            <a:pPr algn="just"/>
            <a:r>
              <a:rPr lang="en-US" dirty="0" smtClean="0"/>
              <a:t>Some of the suggestions </a:t>
            </a:r>
            <a:r>
              <a:rPr lang="en-US" dirty="0" smtClean="0"/>
              <a:t>made </a:t>
            </a:r>
            <a:r>
              <a:rPr lang="en-US" dirty="0" smtClean="0"/>
              <a:t>are listed below.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Congestion Control and Transmission Policies at the TCP/IP Layer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300" dirty="0" smtClean="0"/>
              <a:t>The number of retransmissions can be considerably reduced by making </a:t>
            </a:r>
            <a:r>
              <a:rPr lang="en-US" sz="2300" dirty="0" smtClean="0"/>
              <a:t>a few </a:t>
            </a:r>
            <a:r>
              <a:rPr lang="en-US" sz="2300" dirty="0" smtClean="0"/>
              <a:t>modifications in the error-control protocols at the TCP/IP layer, </a:t>
            </a:r>
            <a:r>
              <a:rPr lang="en-US" sz="2300" dirty="0" smtClean="0"/>
              <a:t>such as </a:t>
            </a:r>
            <a:r>
              <a:rPr lang="en-US" sz="2300" dirty="0" smtClean="0"/>
              <a:t>selective retransmissions and explicit loss notification (ELN), which try </a:t>
            </a:r>
            <a:r>
              <a:rPr lang="en-US" sz="2300" dirty="0" smtClean="0"/>
              <a:t>to differentiate </a:t>
            </a:r>
            <a:r>
              <a:rPr lang="en-US" sz="2300" dirty="0" smtClean="0"/>
              <a:t>between congestion and other types of losses.</a:t>
            </a:r>
          </a:p>
          <a:p>
            <a:pPr algn="just"/>
            <a:r>
              <a:rPr lang="en-US" sz="2300" dirty="0" smtClean="0"/>
              <a:t>Error </a:t>
            </a:r>
            <a:r>
              <a:rPr lang="en-US" sz="2300" dirty="0" smtClean="0"/>
              <a:t>correlation greatly affects the energy conservation of </a:t>
            </a:r>
            <a:r>
              <a:rPr lang="en-US" sz="2300" dirty="0" smtClean="0"/>
              <a:t>AWN. </a:t>
            </a:r>
            <a:r>
              <a:rPr lang="en-US" sz="2300" dirty="0" smtClean="0"/>
              <a:t>TCP layer protocols that take into consideration error bursts </a:t>
            </a:r>
            <a:r>
              <a:rPr lang="en-US" sz="2300" dirty="0" smtClean="0"/>
              <a:t>and backing </a:t>
            </a:r>
            <a:r>
              <a:rPr lang="en-US" sz="2300" dirty="0" smtClean="0"/>
              <a:t>off, which result in energy efficiency of the system, can be used.</a:t>
            </a:r>
          </a:p>
          <a:p>
            <a:pPr algn="just"/>
            <a:r>
              <a:rPr lang="en-US" sz="2300" dirty="0" smtClean="0"/>
              <a:t>If </a:t>
            </a:r>
            <a:r>
              <a:rPr lang="en-US" sz="2300" dirty="0" smtClean="0"/>
              <a:t>the packets are not received, a probe cycle may be initiated by </a:t>
            </a:r>
            <a:r>
              <a:rPr lang="en-US" sz="2300" dirty="0" smtClean="0"/>
              <a:t>exchanging some </a:t>
            </a:r>
            <a:r>
              <a:rPr lang="en-US" sz="2300" dirty="0" smtClean="0"/>
              <a:t>probe messages with the transmitter rather than using congestion </a:t>
            </a:r>
            <a:r>
              <a:rPr lang="en-US" sz="2300" dirty="0" smtClean="0"/>
              <a:t>control algorithms </a:t>
            </a:r>
            <a:r>
              <a:rPr lang="en-US" sz="2300" dirty="0" smtClean="0"/>
              <a:t>directly. This achieves higher throughput while consuming </a:t>
            </a:r>
            <a:r>
              <a:rPr lang="en-US" sz="2300" dirty="0" smtClean="0"/>
              <a:t>less energy </a:t>
            </a:r>
            <a:r>
              <a:rPr lang="en-US" sz="2300" dirty="0" smtClean="0"/>
              <a:t>due to reduced traffic in the network.</a:t>
            </a:r>
            <a:endParaRPr lang="en-US" sz="23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OS/Middleware and Application Layer Solutions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000" dirty="0" smtClean="0"/>
              <a:t>At the application layer, protocols such as advanced configuration and </a:t>
            </a:r>
            <a:r>
              <a:rPr lang="en-US" sz="2000" dirty="0" smtClean="0"/>
              <a:t>power  interface </a:t>
            </a:r>
            <a:r>
              <a:rPr lang="en-US" sz="2000" dirty="0" smtClean="0"/>
              <a:t>(ACPI) and power management tools such as power monitor are </a:t>
            </a:r>
            <a:r>
              <a:rPr lang="en-US" sz="2000" dirty="0" smtClean="0"/>
              <a:t>developed to </a:t>
            </a:r>
            <a:r>
              <a:rPr lang="en-US" sz="2000" dirty="0" smtClean="0"/>
              <a:t>assist programmers in creating power-efficient applications</a:t>
            </a:r>
            <a:r>
              <a:rPr lang="en-US" sz="2000" dirty="0" smtClean="0"/>
              <a:t>.</a:t>
            </a:r>
          </a:p>
          <a:p>
            <a:pPr algn="just"/>
            <a:r>
              <a:rPr lang="en-US" sz="2000" dirty="0" smtClean="0"/>
              <a:t>Using </a:t>
            </a:r>
            <a:r>
              <a:rPr lang="en-US" sz="2000" dirty="0" smtClean="0"/>
              <a:t>proxy </a:t>
            </a:r>
            <a:r>
              <a:rPr lang="en-US" sz="2000" dirty="0" smtClean="0"/>
              <a:t>servers results </a:t>
            </a:r>
            <a:r>
              <a:rPr lang="en-US" sz="2000" dirty="0" smtClean="0"/>
              <a:t>in traffic redirection or reduction in traffic, such as in multimedia where </a:t>
            </a:r>
            <a:r>
              <a:rPr lang="en-US" sz="2000" dirty="0" smtClean="0"/>
              <a:t>video quality </a:t>
            </a:r>
            <a:r>
              <a:rPr lang="en-US" sz="2000" dirty="0" smtClean="0"/>
              <a:t>may be scaled down and audio sent, and in redirecting local traffic </a:t>
            </a:r>
            <a:r>
              <a:rPr lang="en-US" sz="2000" dirty="0" smtClean="0"/>
              <a:t>when it </a:t>
            </a:r>
            <a:r>
              <a:rPr lang="en-US" sz="2000" dirty="0" smtClean="0"/>
              <a:t>arrives along with the network traffic</a:t>
            </a:r>
            <a:r>
              <a:rPr lang="en-US" sz="2000" dirty="0" smtClean="0"/>
              <a:t>.</a:t>
            </a:r>
          </a:p>
          <a:p>
            <a:pPr algn="just"/>
            <a:r>
              <a:rPr lang="en-US" sz="2000" dirty="0" smtClean="0"/>
              <a:t>This </a:t>
            </a:r>
            <a:r>
              <a:rPr lang="en-US" sz="2000" dirty="0" smtClean="0"/>
              <a:t>results in a huge amount of </a:t>
            </a:r>
            <a:r>
              <a:rPr lang="en-US" sz="2000" dirty="0" smtClean="0"/>
              <a:t>energy conservation.</a:t>
            </a:r>
          </a:p>
          <a:p>
            <a:pPr algn="just"/>
            <a:r>
              <a:rPr lang="en-US" sz="2000" dirty="0" smtClean="0"/>
              <a:t>Some </a:t>
            </a:r>
            <a:r>
              <a:rPr lang="en-US" sz="2000" dirty="0" smtClean="0"/>
              <a:t>energy-conserving metrics can also be used in database </a:t>
            </a:r>
            <a:r>
              <a:rPr lang="en-US" sz="2000" dirty="0" smtClean="0"/>
              <a:t>design such </a:t>
            </a:r>
            <a:r>
              <a:rPr lang="en-US" sz="2000" dirty="0" smtClean="0"/>
              <a:t>as energy per transaction. </a:t>
            </a:r>
            <a:endParaRPr lang="en-US" sz="2000" dirty="0" smtClean="0"/>
          </a:p>
          <a:p>
            <a:pPr algn="just"/>
            <a:r>
              <a:rPr lang="en-US" sz="2000" dirty="0" smtClean="0"/>
              <a:t>In </a:t>
            </a:r>
            <a:r>
              <a:rPr lang="en-US" sz="2000" dirty="0" smtClean="0"/>
              <a:t>the context of multimedia, energy </a:t>
            </a:r>
            <a:r>
              <a:rPr lang="en-US" sz="2000" dirty="0" smtClean="0"/>
              <a:t>conservation can </a:t>
            </a:r>
            <a:r>
              <a:rPr lang="en-US" sz="2000" dirty="0" smtClean="0"/>
              <a:t>be achieved by reducing the number of bits in the compressed video and </a:t>
            </a:r>
            <a:r>
              <a:rPr lang="en-US" sz="2000" dirty="0" smtClean="0"/>
              <a:t>by transmitting </a:t>
            </a:r>
            <a:r>
              <a:rPr lang="en-US" sz="2000" dirty="0" smtClean="0"/>
              <a:t>only selected information</a:t>
            </a:r>
            <a:r>
              <a:rPr lang="en-US" sz="2000" dirty="0" smtClean="0"/>
              <a:t>.</a:t>
            </a:r>
          </a:p>
          <a:p>
            <a:pPr algn="just"/>
            <a:r>
              <a:rPr lang="en-US" sz="2000" dirty="0" smtClean="0"/>
              <a:t>Multimedia </a:t>
            </a:r>
            <a:r>
              <a:rPr lang="en-US" sz="2000" dirty="0" smtClean="0"/>
              <a:t>traffic consumes a large </a:t>
            </a:r>
            <a:r>
              <a:rPr lang="en-US" sz="2000" dirty="0" smtClean="0"/>
              <a:t>amount of </a:t>
            </a:r>
            <a:r>
              <a:rPr lang="en-US" sz="2000" dirty="0" smtClean="0"/>
              <a:t>energy in </a:t>
            </a:r>
            <a:r>
              <a:rPr lang="en-US" sz="2000" dirty="0" smtClean="0"/>
              <a:t>AWN systems.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Dynamic Power Adjustment Based on the Link Affinity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000" dirty="0" smtClean="0"/>
              <a:t>AWN </a:t>
            </a:r>
            <a:r>
              <a:rPr lang="en-US" sz="2000" dirty="0" smtClean="0"/>
              <a:t>are prone to constant link failures due to node </a:t>
            </a:r>
            <a:r>
              <a:rPr lang="en-US" sz="2000" dirty="0" smtClean="0"/>
              <a:t>mobility, hence </a:t>
            </a:r>
            <a:r>
              <a:rPr lang="en-US" sz="2000" dirty="0" smtClean="0"/>
              <a:t>the stability of routes cannot be assured in such situations</a:t>
            </a:r>
            <a:r>
              <a:rPr lang="en-US" sz="2000" dirty="0" smtClean="0"/>
              <a:t>.</a:t>
            </a:r>
          </a:p>
          <a:p>
            <a:pPr algn="just"/>
            <a:r>
              <a:rPr lang="en-US" sz="2000" dirty="0" smtClean="0"/>
              <a:t>But </a:t>
            </a:r>
            <a:r>
              <a:rPr lang="en-US" sz="2000" dirty="0" smtClean="0"/>
              <a:t>frequent </a:t>
            </a:r>
            <a:r>
              <a:rPr lang="en-US" sz="2000" dirty="0" smtClean="0"/>
              <a:t>link failures </a:t>
            </a:r>
            <a:r>
              <a:rPr lang="en-US" sz="2000" dirty="0" smtClean="0"/>
              <a:t>lead to reduced throughput</a:t>
            </a:r>
            <a:r>
              <a:rPr lang="en-US" sz="2000" dirty="0" smtClean="0"/>
              <a:t>.</a:t>
            </a:r>
          </a:p>
          <a:p>
            <a:pPr algn="just"/>
            <a:r>
              <a:rPr lang="en-US" sz="2000" dirty="0" smtClean="0"/>
              <a:t>A parameter called </a:t>
            </a:r>
            <a:r>
              <a:rPr lang="en-US" sz="2000" dirty="0" smtClean="0"/>
              <a:t>affinity that </a:t>
            </a:r>
            <a:r>
              <a:rPr lang="en-US" sz="2000" dirty="0" smtClean="0"/>
              <a:t>decides the stability of a </a:t>
            </a:r>
            <a:r>
              <a:rPr lang="en-US" sz="2000" dirty="0" smtClean="0"/>
              <a:t>route.</a:t>
            </a:r>
          </a:p>
          <a:p>
            <a:pPr algn="just"/>
            <a:r>
              <a:rPr lang="en-US" sz="2000" dirty="0" smtClean="0"/>
              <a:t>Node </a:t>
            </a:r>
            <a:r>
              <a:rPr lang="en-US" sz="2000" dirty="0" smtClean="0"/>
              <a:t>m samples a set of signals </a:t>
            </a:r>
            <a:r>
              <a:rPr lang="en-US" sz="2000" dirty="0" smtClean="0"/>
              <a:t>from the </a:t>
            </a:r>
            <a:r>
              <a:rPr lang="en-US" sz="2000" dirty="0" smtClean="0"/>
              <a:t>node n and calculates the affinity (</a:t>
            </a:r>
            <a:r>
              <a:rPr lang="en-US" sz="2000" dirty="0" err="1" smtClean="0"/>
              <a:t>anm</a:t>
            </a:r>
            <a:r>
              <a:rPr lang="en-US" sz="2000" dirty="0" smtClean="0"/>
              <a:t>).</a:t>
            </a:r>
          </a:p>
          <a:p>
            <a:pPr algn="just"/>
            <a:r>
              <a:rPr lang="en-US" sz="2000" dirty="0" smtClean="0"/>
              <a:t>After calculating the signal strength, the node adjusts its </a:t>
            </a:r>
            <a:r>
              <a:rPr lang="en-US" sz="2000" dirty="0" smtClean="0"/>
              <a:t>transmission power </a:t>
            </a:r>
            <a:r>
              <a:rPr lang="en-US" sz="2000" dirty="0" smtClean="0"/>
              <a:t>(</a:t>
            </a:r>
            <a:r>
              <a:rPr lang="en-US" sz="2000" dirty="0" smtClean="0"/>
              <a:t>PT) </a:t>
            </a:r>
            <a:r>
              <a:rPr lang="en-US" sz="2000" dirty="0" smtClean="0"/>
              <a:t>accordingly</a:t>
            </a:r>
            <a:r>
              <a:rPr lang="en-US" sz="2000" dirty="0" smtClean="0"/>
              <a:t>.</a:t>
            </a:r>
          </a:p>
          <a:p>
            <a:pPr algn="just"/>
            <a:r>
              <a:rPr lang="en-US" sz="2000" b="1" dirty="0" smtClean="0">
                <a:solidFill>
                  <a:srgbClr val="FF0000"/>
                </a:solidFill>
              </a:rPr>
              <a:t>Each node transmits with the minimum power that is required to reach the destination.</a:t>
            </a:r>
          </a:p>
          <a:p>
            <a:pPr algn="just"/>
            <a:r>
              <a:rPr lang="en-US" sz="2000" dirty="0" smtClean="0"/>
              <a:t>Thus dynamic power adjustment can be made in a distributed way</a:t>
            </a:r>
            <a:r>
              <a:rPr lang="en-US" sz="2000" dirty="0" smtClean="0"/>
              <a:t>.</a:t>
            </a:r>
          </a:p>
          <a:p>
            <a:pPr algn="just"/>
            <a:r>
              <a:rPr lang="en-US" sz="2000" dirty="0" smtClean="0"/>
              <a:t>A</a:t>
            </a:r>
            <a:r>
              <a:rPr lang="en-US" sz="2000" dirty="0" smtClean="0"/>
              <a:t>round </a:t>
            </a:r>
            <a:r>
              <a:rPr lang="en-US" sz="2000" dirty="0" smtClean="0"/>
              <a:t>3% to 5% of power saving can be obtained </a:t>
            </a:r>
            <a:r>
              <a:rPr lang="en-US" sz="2000" dirty="0" smtClean="0"/>
              <a:t>using the </a:t>
            </a:r>
            <a:r>
              <a:rPr lang="en-US" sz="2000" dirty="0" smtClean="0"/>
              <a:t>above scheme.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Distributed Topology Control Mechanisms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257800"/>
          </a:xfrm>
        </p:spPr>
        <p:txBody>
          <a:bodyPr>
            <a:noAutofit/>
          </a:bodyPr>
          <a:lstStyle/>
          <a:p>
            <a:pPr algn="just"/>
            <a:r>
              <a:rPr lang="en-US" sz="2300" dirty="0" smtClean="0"/>
              <a:t>According to this algorithm, each node of </a:t>
            </a:r>
            <a:r>
              <a:rPr lang="en-US" sz="2300" dirty="0" smtClean="0"/>
              <a:t>the ad </a:t>
            </a:r>
            <a:r>
              <a:rPr lang="en-US" sz="2300" dirty="0" smtClean="0"/>
              <a:t>hoc wireless network independently runs a localized algorithm and decides </a:t>
            </a:r>
            <a:r>
              <a:rPr lang="en-US" sz="2300" dirty="0" smtClean="0"/>
              <a:t>the appropriate </a:t>
            </a:r>
            <a:r>
              <a:rPr lang="en-US" sz="2300" dirty="0" smtClean="0"/>
              <a:t>power level to be used by that node</a:t>
            </a:r>
            <a:r>
              <a:rPr lang="en-US" sz="2300" dirty="0" smtClean="0"/>
              <a:t>.</a:t>
            </a:r>
          </a:p>
          <a:p>
            <a:pPr algn="just"/>
            <a:r>
              <a:rPr lang="en-US" sz="2300" dirty="0" smtClean="0"/>
              <a:t>A </a:t>
            </a:r>
            <a:r>
              <a:rPr lang="en-US" sz="2300" dirty="0" smtClean="0"/>
              <a:t>node increases the </a:t>
            </a:r>
            <a:r>
              <a:rPr lang="en-US" sz="2300" dirty="0" smtClean="0"/>
              <a:t>power directionally </a:t>
            </a:r>
            <a:r>
              <a:rPr lang="en-US" sz="2300" dirty="0" smtClean="0"/>
              <a:t>until it finds one node in all the </a:t>
            </a:r>
            <a:r>
              <a:rPr lang="en-US" sz="2300" dirty="0" smtClean="0"/>
              <a:t>directions.</a:t>
            </a:r>
          </a:p>
          <a:p>
            <a:pPr algn="just"/>
            <a:r>
              <a:rPr lang="en-US" sz="2300" dirty="0" smtClean="0"/>
              <a:t>Then </a:t>
            </a:r>
            <a:r>
              <a:rPr lang="en-US" sz="2300" dirty="0" smtClean="0"/>
              <a:t>it tries to </a:t>
            </a:r>
            <a:r>
              <a:rPr lang="en-US" sz="2300" dirty="0" smtClean="0"/>
              <a:t>increase the </a:t>
            </a:r>
            <a:r>
              <a:rPr lang="en-US" sz="2300" dirty="0" smtClean="0"/>
              <a:t>lifetime of the nodes to a greater extent by reducing the transmission </a:t>
            </a:r>
            <a:r>
              <a:rPr lang="en-US" sz="2300" dirty="0" smtClean="0"/>
              <a:t>power and </a:t>
            </a:r>
            <a:r>
              <a:rPr lang="en-US" sz="2300" dirty="0" smtClean="0"/>
              <a:t>having less coverage of the nodes while guaranteeing the same connectivity </a:t>
            </a:r>
            <a:r>
              <a:rPr lang="en-US" sz="2300" dirty="0" smtClean="0"/>
              <a:t>as the </a:t>
            </a:r>
            <a:r>
              <a:rPr lang="en-US" sz="2300" dirty="0" smtClean="0"/>
              <a:t>one achieved when the nodes are maximally powered</a:t>
            </a:r>
            <a:r>
              <a:rPr lang="en-US" sz="2300" dirty="0" smtClean="0"/>
              <a:t>.</a:t>
            </a:r>
          </a:p>
          <a:p>
            <a:pPr algn="just"/>
            <a:r>
              <a:rPr lang="en-US" sz="2300" dirty="0" smtClean="0"/>
              <a:t>The </a:t>
            </a:r>
            <a:r>
              <a:rPr lang="en-US" sz="2300" dirty="0" smtClean="0"/>
              <a:t>principle </a:t>
            </a:r>
            <a:r>
              <a:rPr lang="en-US" sz="2300" dirty="0" smtClean="0"/>
              <a:t>behind this </a:t>
            </a:r>
            <a:r>
              <a:rPr lang="en-US" sz="2300" dirty="0" smtClean="0"/>
              <a:t>algorithm is that the topology of the network can be changed by </a:t>
            </a:r>
            <a:r>
              <a:rPr lang="en-US" sz="2300" dirty="0" smtClean="0"/>
              <a:t>choosing the </a:t>
            </a:r>
            <a:r>
              <a:rPr lang="en-US" sz="2300" dirty="0" smtClean="0"/>
              <a:t>appropriate power level</a:t>
            </a:r>
            <a:r>
              <a:rPr lang="en-US" sz="2300" dirty="0" smtClean="0"/>
              <a:t>.</a:t>
            </a:r>
          </a:p>
          <a:p>
            <a:pPr algn="just"/>
            <a:r>
              <a:rPr lang="en-US" sz="2300" dirty="0" smtClean="0"/>
              <a:t>An </a:t>
            </a:r>
            <a:r>
              <a:rPr lang="en-US" sz="2300" dirty="0" smtClean="0"/>
              <a:t>improper network topology may suffer from </a:t>
            </a:r>
            <a:r>
              <a:rPr lang="en-US" sz="2300" dirty="0" smtClean="0"/>
              <a:t>poor network </a:t>
            </a:r>
            <a:r>
              <a:rPr lang="en-US" sz="2300" dirty="0" smtClean="0"/>
              <a:t>utilization, lesser battery life, and higher delays.</a:t>
            </a:r>
            <a:endParaRPr lang="en-US" sz="23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Constructing Distributed Power Control Loop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en-US" dirty="0" smtClean="0"/>
              <a:t>The main </a:t>
            </a:r>
            <a:r>
              <a:rPr lang="en-US" dirty="0" smtClean="0"/>
              <a:t>objective behind the algorithm is to reduce the energy cost of </a:t>
            </a:r>
            <a:r>
              <a:rPr lang="en-US" dirty="0" smtClean="0"/>
              <a:t>communication between </a:t>
            </a:r>
            <a:r>
              <a:rPr lang="en-US" dirty="0" smtClean="0"/>
              <a:t>the nodes and thereby increasing the battery lifetime and the </a:t>
            </a:r>
            <a:r>
              <a:rPr lang="en-US" dirty="0" smtClean="0"/>
              <a:t>effective bandwidth</a:t>
            </a:r>
            <a:r>
              <a:rPr lang="en-US" dirty="0" smtClean="0"/>
              <a:t>. </a:t>
            </a:r>
            <a:endParaRPr lang="en-US" dirty="0" smtClean="0"/>
          </a:p>
          <a:p>
            <a:pPr algn="just"/>
            <a:r>
              <a:rPr lang="en-US" dirty="0" smtClean="0"/>
              <a:t>The </a:t>
            </a:r>
            <a:r>
              <a:rPr lang="en-US" dirty="0" smtClean="0"/>
              <a:t>main reasons behind the need for distributed algorithms in </a:t>
            </a:r>
            <a:r>
              <a:rPr lang="en-US" dirty="0" smtClean="0"/>
              <a:t>AWN </a:t>
            </a:r>
            <a:r>
              <a:rPr lang="en-US" dirty="0" smtClean="0"/>
              <a:t>are the mobility and absence of a central arbiter which can </a:t>
            </a:r>
            <a:r>
              <a:rPr lang="en-US" dirty="0" smtClean="0"/>
              <a:t>inform the </a:t>
            </a:r>
            <a:r>
              <a:rPr lang="en-US" dirty="0" smtClean="0"/>
              <a:t>nodes about the power levels to be used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The </a:t>
            </a:r>
            <a:r>
              <a:rPr lang="en-US" dirty="0" smtClean="0"/>
              <a:t>algorithm aims at allowing </a:t>
            </a:r>
            <a:r>
              <a:rPr lang="en-US" dirty="0" smtClean="0"/>
              <a:t>each node </a:t>
            </a:r>
            <a:r>
              <a:rPr lang="en-US" dirty="0" smtClean="0"/>
              <a:t>to use different power levels while transmitting to different nodes and at </a:t>
            </a:r>
            <a:r>
              <a:rPr lang="en-US" dirty="0" smtClean="0"/>
              <a:t>the </a:t>
            </a:r>
            <a:r>
              <a:rPr lang="en-US" dirty="0" smtClean="0"/>
              <a:t>same time maintaining the connectivity of the network. </a:t>
            </a:r>
            <a:endParaRPr lang="en-US" dirty="0" smtClean="0"/>
          </a:p>
          <a:p>
            <a:pPr algn="just"/>
            <a:r>
              <a:rPr lang="en-US" dirty="0" smtClean="0"/>
              <a:t>This </a:t>
            </a:r>
            <a:r>
              <a:rPr lang="en-US" dirty="0" smtClean="0"/>
              <a:t>is because </a:t>
            </a:r>
            <a:r>
              <a:rPr lang="en-US" dirty="0" smtClean="0"/>
              <a:t>nodes that </a:t>
            </a:r>
            <a:r>
              <a:rPr lang="en-US" dirty="0" smtClean="0"/>
              <a:t>are closer require less power for transmission, but on using a common </a:t>
            </a:r>
            <a:r>
              <a:rPr lang="en-US" dirty="0" smtClean="0"/>
              <a:t>power level, </a:t>
            </a:r>
            <a:r>
              <a:rPr lang="en-US" dirty="0" smtClean="0"/>
              <a:t>interference may be increased </a:t>
            </a:r>
            <a:r>
              <a:rPr lang="en-US" dirty="0" smtClean="0"/>
              <a:t>when higher </a:t>
            </a:r>
            <a:r>
              <a:rPr lang="en-US" dirty="0" smtClean="0"/>
              <a:t>power is selected as a common power level and used for communicating </a:t>
            </a:r>
            <a:r>
              <a:rPr lang="en-US" dirty="0" smtClean="0"/>
              <a:t>with nearby </a:t>
            </a:r>
            <a:r>
              <a:rPr lang="en-US" dirty="0" smtClean="0"/>
              <a:t>nodes. </a:t>
            </a:r>
            <a:endParaRPr lang="en-US" dirty="0" smtClean="0"/>
          </a:p>
          <a:p>
            <a:pPr algn="just"/>
            <a:r>
              <a:rPr lang="en-US" dirty="0" smtClean="0"/>
              <a:t>The </a:t>
            </a:r>
            <a:r>
              <a:rPr lang="en-US" dirty="0" smtClean="0"/>
              <a:t>power control algorithm has been incorporated into the </a:t>
            </a:r>
            <a:r>
              <a:rPr lang="en-US" dirty="0" smtClean="0"/>
              <a:t>IEEE 802.11 </a:t>
            </a:r>
            <a:r>
              <a:rPr lang="en-US" dirty="0" smtClean="0"/>
              <a:t>MAC protocol.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Constructing Distributed Power Control Loop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en-US" dirty="0" smtClean="0"/>
              <a:t>Thus each node calculates which level of power is to be used for transmission </a:t>
            </a:r>
            <a:r>
              <a:rPr lang="en-US" dirty="0" smtClean="0"/>
              <a:t>to each </a:t>
            </a:r>
            <a:r>
              <a:rPr lang="en-US" dirty="0" smtClean="0"/>
              <a:t>of its neighboring nodes</a:t>
            </a:r>
            <a:r>
              <a:rPr lang="en-US" dirty="0" smtClean="0"/>
              <a:t>.</a:t>
            </a:r>
          </a:p>
          <a:p>
            <a:pPr algn="just"/>
            <a:r>
              <a:rPr lang="en-US" dirty="0" smtClean="0"/>
              <a:t>Dynamic </a:t>
            </a:r>
            <a:r>
              <a:rPr lang="en-US" dirty="0" smtClean="0"/>
              <a:t>topology construction </a:t>
            </a:r>
            <a:r>
              <a:rPr lang="en-US" dirty="0" smtClean="0"/>
              <a:t>algorithm in </a:t>
            </a:r>
            <a:r>
              <a:rPr lang="en-US" dirty="0" smtClean="0"/>
              <a:t>which nodes, by overhearing the RTS-CTS packets, calculate their </a:t>
            </a:r>
            <a:r>
              <a:rPr lang="en-US" dirty="0" smtClean="0"/>
              <a:t>transmission powers</a:t>
            </a:r>
            <a:r>
              <a:rPr lang="en-US" dirty="0" smtClean="0"/>
              <a:t>. </a:t>
            </a:r>
            <a:endParaRPr lang="en-US" dirty="0" smtClean="0"/>
          </a:p>
          <a:p>
            <a:pPr algn="just"/>
            <a:r>
              <a:rPr lang="en-US" dirty="0" smtClean="0"/>
              <a:t>The </a:t>
            </a:r>
            <a:r>
              <a:rPr lang="en-US" dirty="0" smtClean="0"/>
              <a:t>main aim of this power control dual channel (PCDC) </a:t>
            </a:r>
            <a:r>
              <a:rPr lang="en-US" dirty="0" smtClean="0"/>
              <a:t>protocol is </a:t>
            </a:r>
            <a:r>
              <a:rPr lang="en-US" dirty="0" smtClean="0"/>
              <a:t>to choose the transmission power in such a way that the connectivity </a:t>
            </a:r>
            <a:r>
              <a:rPr lang="en-US" dirty="0" smtClean="0"/>
              <a:t>between nodes </a:t>
            </a:r>
            <a:r>
              <a:rPr lang="en-US" dirty="0" smtClean="0"/>
              <a:t>remains unaffected but at the same time increases the number of </a:t>
            </a:r>
            <a:r>
              <a:rPr lang="en-US" dirty="0" smtClean="0"/>
              <a:t>simultaneous transmissions </a:t>
            </a:r>
            <a:r>
              <a:rPr lang="en-US" dirty="0" smtClean="0"/>
              <a:t>in the network, and thereby the throughput.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Constructing Distributed Power Control Loop</a:t>
            </a:r>
            <a:endParaRPr lang="en-U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8000" t="5939" r="8000" b="6455"/>
          <a:stretch>
            <a:fillRect/>
          </a:stretch>
        </p:blipFill>
        <p:spPr bwMode="auto">
          <a:xfrm>
            <a:off x="1447800" y="1905000"/>
            <a:ext cx="64008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Centralized Topology Control </a:t>
            </a:r>
            <a:r>
              <a:rPr lang="en-US" b="1" dirty="0" smtClean="0"/>
              <a:t>Algorithm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algorithm </a:t>
            </a:r>
            <a:r>
              <a:rPr lang="en-US" dirty="0" smtClean="0"/>
              <a:t>is a </a:t>
            </a:r>
            <a:r>
              <a:rPr lang="en-US" dirty="0" smtClean="0"/>
              <a:t>centralized algorithm </a:t>
            </a:r>
            <a:r>
              <a:rPr lang="en-US" dirty="0" smtClean="0"/>
              <a:t>which adjusts the power level of the nodes to create the desired topology.</a:t>
            </a:r>
          </a:p>
          <a:p>
            <a:r>
              <a:rPr lang="en-US" dirty="0" smtClean="0"/>
              <a:t>The problem is constrained as an optimization problem with power level as </a:t>
            </a:r>
            <a:r>
              <a:rPr lang="en-US" dirty="0" smtClean="0"/>
              <a:t>the optimization </a:t>
            </a:r>
            <a:r>
              <a:rPr lang="en-US" dirty="0" smtClean="0"/>
              <a:t>objective and the constraints are connectivity and </a:t>
            </a:r>
            <a:r>
              <a:rPr lang="en-US" dirty="0" err="1" smtClean="0"/>
              <a:t>biconnectivity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16549</TotalTime>
  <Words>3063</Words>
  <Application>Microsoft Office PowerPoint</Application>
  <PresentationFormat>On-screen Show (4:3)</PresentationFormat>
  <Paragraphs>172</Paragraphs>
  <Slides>35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Office Theme</vt:lpstr>
      <vt:lpstr>TRANSMISSION POWER MANAGEMENT SCHEMES</vt:lpstr>
      <vt:lpstr>TRANSMISSION POWER MANAGEMENT SCHEMES</vt:lpstr>
      <vt:lpstr>Data Link Layer Solutions</vt:lpstr>
      <vt:lpstr>Dynamic Power Adjustment Based on the Link Affinity</vt:lpstr>
      <vt:lpstr>Distributed Topology Control Mechanisms</vt:lpstr>
      <vt:lpstr>Constructing Distributed Power Control Loop</vt:lpstr>
      <vt:lpstr>Constructing Distributed Power Control Loop</vt:lpstr>
      <vt:lpstr>Constructing Distributed Power Control Loop</vt:lpstr>
      <vt:lpstr>Centralized Topology Control Algorithm</vt:lpstr>
      <vt:lpstr>Summary</vt:lpstr>
      <vt:lpstr>Network Layer Solutions</vt:lpstr>
      <vt:lpstr>Network Layer Solutions</vt:lpstr>
      <vt:lpstr>Common Power Protocol</vt:lpstr>
      <vt:lpstr>Globalized Power-Aware Routing Techniques</vt:lpstr>
      <vt:lpstr>Minimum Power Consumption Routing</vt:lpstr>
      <vt:lpstr>An illustration of the disadvantage in using shortest path routing</vt:lpstr>
      <vt:lpstr>Minimum Variance in Node Power Levels</vt:lpstr>
      <vt:lpstr>Minimum Battery Cost Routing</vt:lpstr>
      <vt:lpstr>Illustrating the disadvantage of minimum-cost routing</vt:lpstr>
      <vt:lpstr>Min-Max Battery Cost Routing</vt:lpstr>
      <vt:lpstr>Conditional Min-Max Battery Cost Routing</vt:lpstr>
      <vt:lpstr>Minimum Energy Disjoint Path Routing</vt:lpstr>
      <vt:lpstr>Localized Power-Aware Routing Techniques</vt:lpstr>
      <vt:lpstr>Power-Saving Localized Routing (SP-Power) Algorithm</vt:lpstr>
      <vt:lpstr>Cost-Saving Localized Routing (SP-Cost) Algorithm</vt:lpstr>
      <vt:lpstr>Power-Cost-Saving Localized Routing Algorithm</vt:lpstr>
      <vt:lpstr>Energy-Efficient Ad Hoc Wireless Networks Design Algorithm</vt:lpstr>
      <vt:lpstr>Determination of Critical Transmission Range</vt:lpstr>
      <vt:lpstr>Network Layer Solutions</vt:lpstr>
      <vt:lpstr>Network Layer Solutions</vt:lpstr>
      <vt:lpstr>Network Layer Solutions</vt:lpstr>
      <vt:lpstr>Higher Layer Solutions</vt:lpstr>
      <vt:lpstr>Congestion Control and Transmission Policies at the TCP/IP Layer</vt:lpstr>
      <vt:lpstr>Congestion Control and Transmission Policies at the TCP/IP Layer</vt:lpstr>
      <vt:lpstr>OS/Middleware and Application Layer Solutions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TRANSMISSION POWER MANAGEMENT SCHEMES</dc:title>
  <dc:creator>AVINASH</dc:creator>
  <cp:lastModifiedBy>AVINASH</cp:lastModifiedBy>
  <cp:revision>42</cp:revision>
  <dcterms:created xsi:type="dcterms:W3CDTF">2006-08-16T00:00:00Z</dcterms:created>
  <dcterms:modified xsi:type="dcterms:W3CDTF">2022-12-13T15:35:26Z</dcterms:modified>
</cp:coreProperties>
</file>