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7" r:id="rId6"/>
    <p:sldId id="266" r:id="rId7"/>
    <p:sldId id="268" r:id="rId8"/>
    <p:sldId id="265" r:id="rId9"/>
    <p:sldId id="260" r:id="rId10"/>
    <p:sldId id="264" r:id="rId11"/>
    <p:sldId id="261" r:id="rId12"/>
    <p:sldId id="262" r:id="rId13"/>
    <p:sldId id="263"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1/3/2023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b="1" dirty="0" smtClean="0"/>
              <a:t>The </a:t>
            </a:r>
            <a:r>
              <a:rPr lang="en-IN" b="1" dirty="0" err="1" smtClean="0"/>
              <a:t>Meghadoot</a:t>
            </a:r>
            <a:r>
              <a:rPr lang="en-IN" b="1" dirty="0" smtClean="0"/>
              <a:t> Architecture</a:t>
            </a:r>
            <a:endParaRPr lang="en-US" b="1"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802.11phone</a:t>
            </a:r>
            <a:endParaRPr lang="en-US"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2057400" y="1295400"/>
            <a:ext cx="4800600" cy="4767263"/>
          </a:xfrm>
          <a:prstGeom prst="rect">
            <a:avLst/>
          </a:prstGeom>
          <a:noFill/>
          <a:ln w="9525">
            <a:noFill/>
            <a:miter lim="800000"/>
            <a:headEnd/>
            <a:tailEnd/>
          </a:ln>
        </p:spPr>
      </p:pic>
      <p:sp>
        <p:nvSpPr>
          <p:cNvPr id="5" name="TextBox 4"/>
          <p:cNvSpPr txBox="1"/>
          <p:nvPr/>
        </p:nvSpPr>
        <p:spPr>
          <a:xfrm>
            <a:off x="609600" y="6172200"/>
            <a:ext cx="8077200" cy="400110"/>
          </a:xfrm>
          <a:prstGeom prst="rect">
            <a:avLst/>
          </a:prstGeom>
          <a:noFill/>
        </p:spPr>
        <p:txBody>
          <a:bodyPr wrap="square" rtlCol="0">
            <a:spAutoFit/>
          </a:bodyPr>
          <a:lstStyle/>
          <a:p>
            <a:r>
              <a:rPr lang="en-US" sz="2000" dirty="0" smtClean="0"/>
              <a:t>The software architecture of 802.11phone used in the </a:t>
            </a:r>
            <a:r>
              <a:rPr lang="en-US" sz="2000" dirty="0" err="1" smtClean="0"/>
              <a:t>Meghadoot</a:t>
            </a:r>
            <a:r>
              <a:rPr lang="en-US" sz="2000" dirty="0" smtClean="0"/>
              <a:t> system</a:t>
            </a:r>
            <a:r>
              <a:rPr lang="en-US" dirty="0" smtClean="0"/>
              <a:t>.</a:t>
            </a:r>
            <a:endParaRPr lang="en-US"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802.11phone</a:t>
            </a: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Therefore, </a:t>
            </a:r>
            <a:r>
              <a:rPr lang="en-US" dirty="0" err="1" smtClean="0"/>
              <a:t>Meghadoot</a:t>
            </a:r>
            <a:r>
              <a:rPr lang="en-US" dirty="0" smtClean="0"/>
              <a:t> utilized the </a:t>
            </a:r>
            <a:r>
              <a:rPr lang="en-US" dirty="0" err="1" smtClean="0"/>
              <a:t>Picopeta</a:t>
            </a:r>
            <a:r>
              <a:rPr lang="en-US" dirty="0" smtClean="0"/>
              <a:t> </a:t>
            </a:r>
            <a:r>
              <a:rPr lang="en-US" dirty="0" err="1" smtClean="0"/>
              <a:t>Simputer</a:t>
            </a:r>
            <a:r>
              <a:rPr lang="en-US" dirty="0" smtClean="0"/>
              <a:t> (Version 3) as one of the devices for implementation of the 802.11phone.</a:t>
            </a:r>
          </a:p>
          <a:p>
            <a:pPr algn="just"/>
            <a:r>
              <a:rPr lang="en-US" dirty="0" smtClean="0"/>
              <a:t>Above figure shows the software components used in the 802.11phone, implemented with </a:t>
            </a:r>
            <a:r>
              <a:rPr lang="en-US" dirty="0" err="1" smtClean="0"/>
              <a:t>Meghadoot</a:t>
            </a:r>
            <a:r>
              <a:rPr lang="en-US" dirty="0" smtClean="0"/>
              <a:t>.</a:t>
            </a:r>
          </a:p>
          <a:p>
            <a:pPr algn="just"/>
            <a:r>
              <a:rPr lang="en-US" dirty="0" smtClean="0"/>
              <a:t>For voice communication, a Linux-based voice-over IP (VoIP) protocol stack that works with TCP/IP is used.</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802.11phone</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err="1" smtClean="0"/>
              <a:t>Meghadoot</a:t>
            </a:r>
            <a:r>
              <a:rPr lang="en-US" dirty="0" smtClean="0"/>
              <a:t> aims at providing community networking for voice or data over multi-hop wireless networks, with or without the use of infrastructure nodes.</a:t>
            </a:r>
          </a:p>
          <a:p>
            <a:pPr algn="just"/>
            <a:r>
              <a:rPr lang="en-US" dirty="0" smtClean="0"/>
              <a:t>The deployment scenarios in the remote rural communities add to the additional pressure on the choice of power source for the 802.11phone.</a:t>
            </a:r>
          </a:p>
          <a:p>
            <a:pPr algn="just"/>
            <a:r>
              <a:rPr lang="en-US" dirty="0" err="1" smtClean="0"/>
              <a:t>Meghadoot</a:t>
            </a:r>
            <a:r>
              <a:rPr lang="en-US" dirty="0" smtClean="0"/>
              <a:t> envisions the usage of a simple bicycle dynamo for powering the 802.11phone.</a:t>
            </a:r>
          </a:p>
          <a:p>
            <a:pPr algn="just"/>
            <a:r>
              <a:rPr lang="en-US" dirty="0" smtClean="0"/>
              <a:t>The users in rural regions can charge their 802.11phones by connecting their devices to the bicycle dynamo through a cycle-based 802.11 phone (CB8) charger.</a:t>
            </a:r>
            <a:endParaRPr lang="en-US"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802.11phone</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err="1" smtClean="0"/>
              <a:t>Meghadoot</a:t>
            </a:r>
            <a:r>
              <a:rPr lang="en-US" dirty="0" smtClean="0"/>
              <a:t> provides an affordable communication system for rural communities where service providers may not be willing to establish infrastructure-based communication networks because of their return-on-investment constraints.</a:t>
            </a:r>
          </a:p>
          <a:p>
            <a:pPr algn="just"/>
            <a:r>
              <a:rPr lang="en-US" dirty="0" smtClean="0"/>
              <a:t>This is typically the case in many developing nations. </a:t>
            </a:r>
          </a:p>
          <a:p>
            <a:pPr algn="just"/>
            <a:r>
              <a:rPr lang="en-US" dirty="0" err="1" smtClean="0"/>
              <a:t>Meghadoot</a:t>
            </a:r>
            <a:r>
              <a:rPr lang="en-US" dirty="0" smtClean="0"/>
              <a:t> provides an ideal alternative in such situations.</a:t>
            </a:r>
            <a:endParaRPr lang="en-US"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t>The </a:t>
            </a:r>
            <a:r>
              <a:rPr lang="en-IN" b="1" dirty="0" err="1" smtClean="0"/>
              <a:t>Meghadoot</a:t>
            </a:r>
            <a:r>
              <a:rPr lang="en-IN" b="1" dirty="0" smtClean="0"/>
              <a:t> Architecture</a:t>
            </a:r>
            <a:endParaRPr lang="en-US" dirty="0"/>
          </a:p>
        </p:txBody>
      </p:sp>
      <p:sp>
        <p:nvSpPr>
          <p:cNvPr id="3" name="Content Placeholder 2"/>
          <p:cNvSpPr>
            <a:spLocks noGrp="1"/>
          </p:cNvSpPr>
          <p:nvPr>
            <p:ph idx="1"/>
          </p:nvPr>
        </p:nvSpPr>
        <p:spPr/>
        <p:txBody>
          <a:bodyPr>
            <a:noAutofit/>
          </a:bodyPr>
          <a:lstStyle/>
          <a:p>
            <a:pPr algn="just"/>
            <a:r>
              <a:rPr lang="en-US" sz="2400" dirty="0" smtClean="0"/>
              <a:t>The </a:t>
            </a:r>
            <a:r>
              <a:rPr lang="en-US" sz="2400" dirty="0" err="1" smtClean="0"/>
              <a:t>Meghadoot</a:t>
            </a:r>
            <a:r>
              <a:rPr lang="en-US" sz="2400" dirty="0" smtClean="0"/>
              <a:t> architecture is a packet-based wireless network architecture for low-cost rural community networks. </a:t>
            </a:r>
          </a:p>
          <a:p>
            <a:pPr algn="just"/>
            <a:r>
              <a:rPr lang="en-US" sz="2400" dirty="0" smtClean="0"/>
              <a:t>Traditional wireless networks for rural telephony, such as wireless in local loop (WLL), require extensive infrastructure for service deployment. </a:t>
            </a:r>
          </a:p>
          <a:p>
            <a:pPr algn="just"/>
            <a:r>
              <a:rPr lang="en-US" sz="2400" dirty="0" smtClean="0"/>
              <a:t>The high investments required for such networks, and the low revenue prospects in rural regions, discourage commercial service providers from providing communication services in the rural regions. </a:t>
            </a:r>
          </a:p>
          <a:p>
            <a:pPr algn="just"/>
            <a:r>
              <a:rPr lang="en-US" sz="2400" dirty="0" smtClean="0"/>
              <a:t>Packet-based radio networks are considered as an ideal alternative for low-cost community networks, both in the urban developed environments and also in the rural regions.</a:t>
            </a:r>
            <a:endParaRPr 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t>The </a:t>
            </a:r>
            <a:r>
              <a:rPr lang="en-IN" b="1" dirty="0" err="1" smtClean="0"/>
              <a:t>Meghadoot</a:t>
            </a:r>
            <a:r>
              <a:rPr lang="en-IN" b="1" dirty="0" smtClean="0"/>
              <a:t> Architecture</a:t>
            </a:r>
            <a:endParaRPr lang="en-US" dirty="0"/>
          </a:p>
        </p:txBody>
      </p:sp>
      <p:sp>
        <p:nvSpPr>
          <p:cNvPr id="3" name="Content Placeholder 2"/>
          <p:cNvSpPr>
            <a:spLocks noGrp="1"/>
          </p:cNvSpPr>
          <p:nvPr>
            <p:ph idx="1"/>
          </p:nvPr>
        </p:nvSpPr>
        <p:spPr/>
        <p:txBody>
          <a:bodyPr>
            <a:normAutofit/>
          </a:bodyPr>
          <a:lstStyle/>
          <a:p>
            <a:pPr algn="just"/>
            <a:r>
              <a:rPr lang="en-US" dirty="0" smtClean="0"/>
              <a:t>The major objectives of the </a:t>
            </a:r>
            <a:r>
              <a:rPr lang="en-US" dirty="0" err="1" smtClean="0"/>
              <a:t>Meghadoot</a:t>
            </a:r>
            <a:r>
              <a:rPr lang="en-US" dirty="0" smtClean="0"/>
              <a:t> project are </a:t>
            </a:r>
          </a:p>
          <a:p>
            <a:pPr lvl="1" algn="just"/>
            <a:r>
              <a:rPr lang="en-US" dirty="0" smtClean="0"/>
              <a:t>(</a:t>
            </a:r>
            <a:r>
              <a:rPr lang="en-US" dirty="0" err="1" smtClean="0"/>
              <a:t>i</a:t>
            </a:r>
            <a:r>
              <a:rPr lang="en-US" dirty="0" smtClean="0"/>
              <a:t>) to develop a fully distributed packet-based hybrid wireless network that can carry voice and data traffic</a:t>
            </a:r>
          </a:p>
          <a:p>
            <a:pPr lvl="1" algn="just"/>
            <a:r>
              <a:rPr lang="en-US" dirty="0" smtClean="0"/>
              <a:t>(ii) to provide a low-cost communication system in the rural regions</a:t>
            </a:r>
          </a:p>
          <a:p>
            <a:pPr lvl="1" algn="just"/>
            <a:r>
              <a:rPr lang="en-US" dirty="0" smtClean="0"/>
              <a:t>(iii) to provide an alternate low-cost communication network for urban environments</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t>The </a:t>
            </a:r>
            <a:r>
              <a:rPr lang="en-IN" b="1" dirty="0" err="1" smtClean="0"/>
              <a:t>Meghadoot</a:t>
            </a:r>
            <a:r>
              <a:rPr lang="en-IN" b="1" dirty="0" smtClean="0"/>
              <a:t> Architecture</a:t>
            </a:r>
            <a:endParaRPr lang="en-US" dirty="0"/>
          </a:p>
        </p:txBody>
      </p:sp>
      <p:sp>
        <p:nvSpPr>
          <p:cNvPr id="3" name="Content Placeholder 2"/>
          <p:cNvSpPr>
            <a:spLocks noGrp="1"/>
          </p:cNvSpPr>
          <p:nvPr>
            <p:ph idx="1"/>
          </p:nvPr>
        </p:nvSpPr>
        <p:spPr>
          <a:xfrm>
            <a:off x="457200" y="1295400"/>
            <a:ext cx="8229600" cy="4525963"/>
          </a:xfrm>
        </p:spPr>
        <p:txBody>
          <a:bodyPr>
            <a:noAutofit/>
          </a:bodyPr>
          <a:lstStyle/>
          <a:p>
            <a:pPr algn="just"/>
            <a:r>
              <a:rPr lang="en-US" sz="2600" dirty="0" err="1" smtClean="0"/>
              <a:t>Meghadoot</a:t>
            </a:r>
            <a:r>
              <a:rPr lang="en-US" sz="2600" dirty="0" smtClean="0"/>
              <a:t> uses a routing protocol called infrastructure-based ad hoc routing protocol (IBAR). </a:t>
            </a:r>
          </a:p>
          <a:p>
            <a:pPr algn="just"/>
            <a:r>
              <a:rPr lang="en-US" sz="2600" dirty="0" smtClean="0"/>
              <a:t>An illustration of routing process in the </a:t>
            </a:r>
            <a:r>
              <a:rPr lang="en-US" sz="2600" dirty="0" err="1" smtClean="0"/>
              <a:t>Meghadoot</a:t>
            </a:r>
            <a:r>
              <a:rPr lang="en-US" sz="2600" dirty="0" smtClean="0"/>
              <a:t> architecture is shown in below figure.</a:t>
            </a:r>
          </a:p>
          <a:p>
            <a:pPr algn="just"/>
            <a:r>
              <a:rPr lang="en-US" sz="2600" dirty="0" smtClean="0"/>
              <a:t>The infrastructure node (IN) controls the routing process in its k-hop neighborhood (also referred to as k-hop control zone) and aids in routing for the calls originated beyond k-hops and destined to a node within the k-hop region.</a:t>
            </a:r>
          </a:p>
          <a:p>
            <a:pPr algn="just"/>
            <a:r>
              <a:rPr lang="en-US" sz="2600" dirty="0" smtClean="0"/>
              <a:t>Any node registered to the IN assumes that the routing and other control activities would be taken care of by the IN, and hence it stays away from initiating its own path-finding process.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t>The </a:t>
            </a:r>
            <a:r>
              <a:rPr lang="en-IN" b="1" dirty="0" err="1" smtClean="0"/>
              <a:t>Meghadoot</a:t>
            </a:r>
            <a:r>
              <a:rPr lang="en-IN" b="1" dirty="0" smtClean="0"/>
              <a:t> Architecture</a:t>
            </a:r>
            <a:endParaRPr lang="en-US" dirty="0"/>
          </a:p>
        </p:txBody>
      </p:sp>
      <p:pic>
        <p:nvPicPr>
          <p:cNvPr id="2050" name="Picture 2"/>
          <p:cNvPicPr>
            <a:picLocks noGrp="1" noChangeAspect="1" noChangeArrowheads="1"/>
          </p:cNvPicPr>
          <p:nvPr>
            <p:ph idx="1"/>
          </p:nvPr>
        </p:nvPicPr>
        <p:blipFill>
          <a:blip r:embed="rId2" cstate="print"/>
          <a:srcRect l="4604" r="2170"/>
          <a:stretch>
            <a:fillRect/>
          </a:stretch>
        </p:blipFill>
        <p:spPr bwMode="auto">
          <a:xfrm>
            <a:off x="1142999" y="1101244"/>
            <a:ext cx="7122763" cy="5756756"/>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t>The </a:t>
            </a:r>
            <a:r>
              <a:rPr lang="en-IN" b="1" dirty="0" err="1" smtClean="0"/>
              <a:t>Meghadoot</a:t>
            </a:r>
            <a:r>
              <a:rPr lang="en-IN" b="1" dirty="0" smtClean="0"/>
              <a:t> Architecture</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Nodes that are not under the control of the IN operate in the ad hoc mode, and hence are required to perform self-organization, path-finding, and path reconfiguration by themselves.</a:t>
            </a:r>
          </a:p>
          <a:p>
            <a:pPr algn="just"/>
            <a:r>
              <a:rPr lang="en-US" dirty="0" smtClean="0"/>
              <a:t>The region beyond the k-hop neighborhood from an IN is called the ad hoc routing zone.</a:t>
            </a:r>
          </a:p>
          <a:p>
            <a:pPr algn="just"/>
            <a:r>
              <a:rPr lang="en-US" dirty="0" err="1" smtClean="0"/>
              <a:t>Meghadoot</a:t>
            </a:r>
            <a:r>
              <a:rPr lang="en-US" dirty="0" smtClean="0"/>
              <a:t> requires the gateway nodes (GNs) to hold the additional responsibility of interfacing the nodes in the ad hoc routing zone (operating in the ad hoc mode) to the IN in order to enable such nodes to find routes efficiently to the nodes inside the control zone of the IN.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t>The </a:t>
            </a:r>
            <a:r>
              <a:rPr lang="en-IN" b="1" dirty="0" err="1" smtClean="0"/>
              <a:t>Meghadoot</a:t>
            </a:r>
            <a:r>
              <a:rPr lang="en-IN" b="1" dirty="0" smtClean="0"/>
              <a:t> Architecture</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Nodes in the ad hoc routing zone broadcast </a:t>
            </a:r>
            <a:r>
              <a:rPr lang="en-US" dirty="0" err="1" smtClean="0"/>
              <a:t>RouteRequest</a:t>
            </a:r>
            <a:r>
              <a:rPr lang="en-US" dirty="0" smtClean="0"/>
              <a:t> packets in order to find a path to the destination.</a:t>
            </a:r>
          </a:p>
          <a:p>
            <a:pPr algn="just"/>
            <a:r>
              <a:rPr lang="en-US" dirty="0" smtClean="0"/>
              <a:t>Every intermediate node that receives the packet forwards it further until the packet reaches the destination. </a:t>
            </a:r>
          </a:p>
          <a:p>
            <a:pPr algn="just"/>
            <a:r>
              <a:rPr lang="en-US" dirty="0" smtClean="0"/>
              <a:t>When the destination node receives the packet, it responds by sending back a </a:t>
            </a:r>
            <a:r>
              <a:rPr lang="en-US" dirty="0" err="1" smtClean="0"/>
              <a:t>RouteReply</a:t>
            </a:r>
            <a:r>
              <a:rPr lang="en-US" dirty="0" smtClean="0"/>
              <a:t> packet. </a:t>
            </a:r>
          </a:p>
          <a:p>
            <a:pPr algn="just"/>
            <a:r>
              <a:rPr lang="en-US" dirty="0" smtClean="0"/>
              <a:t>In </a:t>
            </a:r>
            <a:r>
              <a:rPr lang="en-US" dirty="0" err="1" smtClean="0"/>
              <a:t>Meghadoot</a:t>
            </a:r>
            <a:r>
              <a:rPr lang="en-US" dirty="0" smtClean="0"/>
              <a:t>, the routing overhead is reduced whenever INs are present.</a:t>
            </a:r>
          </a:p>
          <a:p>
            <a:pPr algn="just"/>
            <a:r>
              <a:rPr lang="en-US" dirty="0" smtClean="0"/>
              <a:t>Whenever a GN receives a </a:t>
            </a:r>
            <a:r>
              <a:rPr lang="en-US" dirty="0" err="1" smtClean="0"/>
              <a:t>RouteRequest</a:t>
            </a:r>
            <a:r>
              <a:rPr lang="en-US" dirty="0" smtClean="0"/>
              <a:t> packet, instead of flooding, it forwards the packet to the IN.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t>The </a:t>
            </a:r>
            <a:r>
              <a:rPr lang="en-IN" b="1" dirty="0" err="1" smtClean="0"/>
              <a:t>Meghadoot</a:t>
            </a:r>
            <a:r>
              <a:rPr lang="en-IN" b="1" dirty="0" smtClean="0"/>
              <a:t> Architecture</a:t>
            </a:r>
            <a:endParaRPr lang="en-US" dirty="0"/>
          </a:p>
        </p:txBody>
      </p:sp>
      <p:sp>
        <p:nvSpPr>
          <p:cNvPr id="3" name="Content Placeholder 2"/>
          <p:cNvSpPr>
            <a:spLocks noGrp="1"/>
          </p:cNvSpPr>
          <p:nvPr>
            <p:ph idx="1"/>
          </p:nvPr>
        </p:nvSpPr>
        <p:spPr>
          <a:xfrm>
            <a:off x="457200" y="1447800"/>
            <a:ext cx="8229600" cy="4525963"/>
          </a:xfrm>
        </p:spPr>
        <p:txBody>
          <a:bodyPr>
            <a:noAutofit/>
          </a:bodyPr>
          <a:lstStyle/>
          <a:p>
            <a:pPr algn="just"/>
            <a:r>
              <a:rPr lang="en-US" sz="1900" dirty="0" smtClean="0"/>
              <a:t>If the destination node lies in its control zone, the IN returns the path information to the GN using a </a:t>
            </a:r>
            <a:r>
              <a:rPr lang="en-US" sz="1900" dirty="0" err="1" smtClean="0"/>
              <a:t>RouteReply</a:t>
            </a:r>
            <a:r>
              <a:rPr lang="en-US" sz="1900" dirty="0" smtClean="0"/>
              <a:t> packet. </a:t>
            </a:r>
          </a:p>
          <a:p>
            <a:pPr algn="just"/>
            <a:r>
              <a:rPr lang="en-US" sz="1900" dirty="0" smtClean="0"/>
              <a:t>The GN receives the </a:t>
            </a:r>
            <a:r>
              <a:rPr lang="en-US" sz="1900" dirty="0" err="1" smtClean="0"/>
              <a:t>RouteReply</a:t>
            </a:r>
            <a:r>
              <a:rPr lang="en-US" sz="1900" dirty="0" smtClean="0"/>
              <a:t> packet and forwards to the original sender node. </a:t>
            </a:r>
          </a:p>
          <a:p>
            <a:pPr algn="just"/>
            <a:r>
              <a:rPr lang="en-US" sz="1900" dirty="0" smtClean="0"/>
              <a:t>Using the IBAR protocol, the IN maintains the approximate topology of the nodes within its zone. </a:t>
            </a:r>
          </a:p>
          <a:p>
            <a:pPr algn="just"/>
            <a:r>
              <a:rPr lang="en-US" sz="1900" dirty="0" smtClean="0"/>
              <a:t>Whenever a source node (say, node S) in the k-hop needs to send a packet to a destination node (say, node D), it sends a </a:t>
            </a:r>
            <a:r>
              <a:rPr lang="en-US" sz="1900" dirty="0" err="1" smtClean="0"/>
              <a:t>RouteRequest</a:t>
            </a:r>
            <a:r>
              <a:rPr lang="en-US" sz="1900" dirty="0" smtClean="0"/>
              <a:t> packet over multiple hops to the IN. </a:t>
            </a:r>
          </a:p>
          <a:p>
            <a:pPr algn="just"/>
            <a:r>
              <a:rPr lang="en-US" sz="1900" dirty="0" smtClean="0"/>
              <a:t>The IN runs a shortest path algorithm to find a path to node D and returns the path found to node S. </a:t>
            </a:r>
          </a:p>
          <a:p>
            <a:pPr algn="just"/>
            <a:r>
              <a:rPr lang="en-US" sz="1900" dirty="0" smtClean="0"/>
              <a:t>Node S can now start using this path provided by IN. </a:t>
            </a:r>
          </a:p>
          <a:p>
            <a:pPr algn="just"/>
            <a:r>
              <a:rPr lang="en-US" sz="1900" dirty="0" smtClean="0"/>
              <a:t>When a path break is detected by the sender node, it sends a new </a:t>
            </a:r>
            <a:r>
              <a:rPr lang="en-US" sz="1900" dirty="0" err="1" smtClean="0"/>
              <a:t>RouteRequest</a:t>
            </a:r>
            <a:r>
              <a:rPr lang="en-US" sz="1900" dirty="0" smtClean="0"/>
              <a:t> packet to the IN for reconfiguring the broken path. </a:t>
            </a:r>
          </a:p>
          <a:p>
            <a:pPr algn="just"/>
            <a:r>
              <a:rPr lang="en-US" sz="1900" dirty="0" smtClean="0"/>
              <a:t>If an intermediate node detects a path break, it sends a </a:t>
            </a:r>
            <a:r>
              <a:rPr lang="en-US" sz="1900" dirty="0" err="1" smtClean="0"/>
              <a:t>RouteError</a:t>
            </a:r>
            <a:r>
              <a:rPr lang="en-US" sz="1900" dirty="0" smtClean="0"/>
              <a:t> packet to the IN, upon reception of which the IN obtains a new path and informs the sender.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802.11phone</a:t>
            </a:r>
            <a:endParaRPr lang="en-US" dirty="0"/>
          </a:p>
        </p:txBody>
      </p:sp>
      <p:sp>
        <p:nvSpPr>
          <p:cNvPr id="3" name="Content Placeholder 2"/>
          <p:cNvSpPr>
            <a:spLocks noGrp="1"/>
          </p:cNvSpPr>
          <p:nvPr>
            <p:ph idx="1"/>
          </p:nvPr>
        </p:nvSpPr>
        <p:spPr/>
        <p:txBody>
          <a:bodyPr>
            <a:noAutofit/>
          </a:bodyPr>
          <a:lstStyle/>
          <a:p>
            <a:pPr algn="just"/>
            <a:r>
              <a:rPr lang="en-US" sz="2200" dirty="0" smtClean="0"/>
              <a:t>The end user equipment in </a:t>
            </a:r>
            <a:r>
              <a:rPr lang="en-US" sz="2200" dirty="0" err="1" smtClean="0"/>
              <a:t>Meghadoot</a:t>
            </a:r>
            <a:r>
              <a:rPr lang="en-US" sz="2200" dirty="0" smtClean="0"/>
              <a:t> is an IEEE 802.11 enabled device, either a laptop computer with an 802.11 adapter, or a small handheld device with an 802.11 interface.</a:t>
            </a:r>
          </a:p>
          <a:p>
            <a:pPr algn="just"/>
            <a:r>
              <a:rPr lang="en-US" sz="2200" dirty="0" err="1" smtClean="0"/>
              <a:t>Meghadoot</a:t>
            </a:r>
            <a:r>
              <a:rPr lang="en-US" sz="2200" dirty="0" smtClean="0"/>
              <a:t> is aimed at deployment in rural areas, where other communication infrastructure is not available, using an 802.11phone (an inexpensive handheld device with an 802.11b card).</a:t>
            </a:r>
          </a:p>
          <a:p>
            <a:pPr algn="just"/>
            <a:r>
              <a:rPr lang="en-US" sz="2200" dirty="0" smtClean="0"/>
              <a:t>The 802.11phone could either be a general purpose palmtop device or a dedicated processor-based device similar to a GSM handset.</a:t>
            </a:r>
          </a:p>
          <a:p>
            <a:pPr algn="just"/>
            <a:r>
              <a:rPr lang="en-US" sz="2200" dirty="0" smtClean="0"/>
              <a:t>The actual usage of </a:t>
            </a:r>
            <a:r>
              <a:rPr lang="en-US" sz="2200" dirty="0" err="1" smtClean="0"/>
              <a:t>Meghadoot</a:t>
            </a:r>
            <a:r>
              <a:rPr lang="en-US" sz="2200" dirty="0" smtClean="0"/>
              <a:t> not only aims at voice communication, but also aids the rural community to utilize other applications, such as data gathering, accounting, limited data processing, and for using local language-based applications.</a:t>
            </a:r>
          </a:p>
        </p:txBody>
      </p:sp>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1671</TotalTime>
  <Words>997</Words>
  <Application>Microsoft Office PowerPoint</Application>
  <PresentationFormat>On-screen Show (4:3)</PresentationFormat>
  <Paragraphs>56</Paragraphs>
  <Slides>13</Slides>
  <Notes>0</Notes>
  <HiddenSlides>5</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The Meghadoot Architecture</vt:lpstr>
      <vt:lpstr>The Meghadoot Architecture</vt:lpstr>
      <vt:lpstr>The Meghadoot Architecture</vt:lpstr>
      <vt:lpstr>The Meghadoot Architecture</vt:lpstr>
      <vt:lpstr>The Meghadoot Architecture</vt:lpstr>
      <vt:lpstr>The Meghadoot Architecture</vt:lpstr>
      <vt:lpstr>The Meghadoot Architecture</vt:lpstr>
      <vt:lpstr>The Meghadoot Architecture</vt:lpstr>
      <vt:lpstr>The 802.11phone</vt:lpstr>
      <vt:lpstr>The 802.11phone</vt:lpstr>
      <vt:lpstr>The 802.11phone</vt:lpstr>
      <vt:lpstr>The 802.11phone</vt:lpstr>
      <vt:lpstr>The 802.11phone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Meghadoot Architecture</dc:title>
  <dc:creator>AVINASH</dc:creator>
  <cp:lastModifiedBy>AVINASH</cp:lastModifiedBy>
  <cp:revision>20</cp:revision>
  <dcterms:created xsi:type="dcterms:W3CDTF">2006-08-16T00:00:00Z</dcterms:created>
  <dcterms:modified xsi:type="dcterms:W3CDTF">2023-01-03T03:51:48Z</dcterms:modified>
</cp:coreProperties>
</file>