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0"/>
  </p:handoutMasterIdLst>
  <p:sldIdLst>
    <p:sldId id="256" r:id="rId2"/>
    <p:sldId id="257" r:id="rId3"/>
    <p:sldId id="258" r:id="rId4"/>
    <p:sldId id="273" r:id="rId5"/>
    <p:sldId id="259" r:id="rId6"/>
    <p:sldId id="260" r:id="rId7"/>
    <p:sldId id="269" r:id="rId8"/>
    <p:sldId id="271" r:id="rId9"/>
    <p:sldId id="272" r:id="rId10"/>
    <p:sldId id="261" r:id="rId11"/>
    <p:sldId id="262" r:id="rId12"/>
    <p:sldId id="263" r:id="rId13"/>
    <p:sldId id="264" r:id="rId14"/>
    <p:sldId id="265" r:id="rId15"/>
    <p:sldId id="266" r:id="rId16"/>
    <p:sldId id="270" r:id="rId17"/>
    <p:sldId id="267" r:id="rId18"/>
    <p:sldId id="26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C723E6-79A3-408A-8BD8-FC253BBFEA67}" type="datetimeFigureOut">
              <a:rPr lang="en-US" smtClean="0"/>
              <a:t>12/19/2022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A8DE9F9-0F4D-44A8-8BCA-AAF390E94622}"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UNIT-VI</a:t>
            </a:r>
            <a:endParaRPr lang="en-US" dirty="0"/>
          </a:p>
        </p:txBody>
      </p:sp>
      <p:sp>
        <p:nvSpPr>
          <p:cNvPr id="3" name="Subtitle 2"/>
          <p:cNvSpPr>
            <a:spLocks noGrp="1"/>
          </p:cNvSpPr>
          <p:nvPr>
            <p:ph type="subTitle" idx="1"/>
          </p:nvPr>
        </p:nvSpPr>
        <p:spPr/>
        <p:txBody>
          <a:bodyPr/>
          <a:lstStyle/>
          <a:p>
            <a:r>
              <a:rPr lang="en-IN" b="1" dirty="0" smtClean="0">
                <a:solidFill>
                  <a:schemeClr val="tx1"/>
                </a:solidFill>
              </a:rPr>
              <a:t>Recent Advances in Wireless Networks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Comparison of UWB with Other Technologies</a:t>
            </a:r>
            <a:endParaRPr lang="en-US" dirty="0"/>
          </a:p>
        </p:txBody>
      </p:sp>
      <p:sp>
        <p:nvSpPr>
          <p:cNvPr id="3" name="Content Placeholder 2"/>
          <p:cNvSpPr>
            <a:spLocks noGrp="1"/>
          </p:cNvSpPr>
          <p:nvPr>
            <p:ph idx="1"/>
          </p:nvPr>
        </p:nvSpPr>
        <p:spPr/>
        <p:txBody>
          <a:bodyPr>
            <a:noAutofit/>
          </a:bodyPr>
          <a:lstStyle/>
          <a:p>
            <a:pPr algn="just"/>
            <a:r>
              <a:rPr lang="en-US" sz="2200" dirty="0" smtClean="0"/>
              <a:t>The trends that drive the short-range wireless technologies, including UWB technology, are the following:</a:t>
            </a:r>
          </a:p>
          <a:p>
            <a:pPr lvl="1" algn="just"/>
            <a:r>
              <a:rPr lang="en-US" sz="2200" dirty="0" smtClean="0"/>
              <a:t>The growing demand for data and multimedia capability in portable devices at high data rate but at low cost and power consumption. </a:t>
            </a:r>
          </a:p>
          <a:p>
            <a:pPr lvl="1" algn="just"/>
            <a:r>
              <a:rPr lang="en-US" sz="2200" dirty="0" smtClean="0"/>
              <a:t>Increasing pressure on the wireless spectrum demanding higher reuse.</a:t>
            </a:r>
          </a:p>
          <a:p>
            <a:pPr lvl="1" algn="just"/>
            <a:r>
              <a:rPr lang="en-US" sz="2200" dirty="0" smtClean="0"/>
              <a:t>Decreasing semiconductor cost and availability of low-power devices.</a:t>
            </a:r>
          </a:p>
          <a:p>
            <a:pPr algn="just"/>
            <a:r>
              <a:rPr lang="en-US" sz="2200" dirty="0" smtClean="0"/>
              <a:t>Some of the competing technologies for such wireless access scenario are IEEE 802.11b, IEEE 802.11a, and Bluetooth.</a:t>
            </a:r>
          </a:p>
          <a:p>
            <a:pPr algn="just"/>
            <a:r>
              <a:rPr lang="en-US" sz="2200" dirty="0" smtClean="0"/>
              <a:t>The bandwidth, transmission range, and capacity comparison in bps/m2 among 802.11b, Bluetooth, 802.11a, and UWB is illustrated in below figures.</a:t>
            </a:r>
            <a:endParaRPr lang="en-US" sz="2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Bandwidth comparison of UWB with other competing technologies</a:t>
            </a:r>
            <a:endParaRPr lang="en-US" dirty="0"/>
          </a:p>
        </p:txBody>
      </p:sp>
      <p:pic>
        <p:nvPicPr>
          <p:cNvPr id="1026" name="Picture 2"/>
          <p:cNvPicPr>
            <a:picLocks noGrp="1" noChangeAspect="1" noChangeArrowheads="1"/>
          </p:cNvPicPr>
          <p:nvPr>
            <p:ph idx="1"/>
          </p:nvPr>
        </p:nvPicPr>
        <p:blipFill>
          <a:blip r:embed="rId2" cstate="print"/>
          <a:srcRect l="3425" t="3468" r="7534"/>
          <a:stretch>
            <a:fillRect/>
          </a:stretch>
        </p:blipFill>
        <p:spPr bwMode="auto">
          <a:xfrm>
            <a:off x="1676400" y="1600200"/>
            <a:ext cx="6096000" cy="5194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Range comparison of UWB with other competing technologies</a:t>
            </a:r>
            <a:endParaRPr lang="en-US" dirty="0"/>
          </a:p>
        </p:txBody>
      </p:sp>
      <p:pic>
        <p:nvPicPr>
          <p:cNvPr id="2050" name="Picture 2"/>
          <p:cNvPicPr>
            <a:picLocks noGrp="1" noChangeAspect="1" noChangeArrowheads="1"/>
          </p:cNvPicPr>
          <p:nvPr>
            <p:ph idx="1"/>
          </p:nvPr>
        </p:nvPicPr>
        <p:blipFill>
          <a:blip r:embed="rId2" cstate="print"/>
          <a:srcRect l="2174" t="3870"/>
          <a:stretch>
            <a:fillRect/>
          </a:stretch>
        </p:blipFill>
        <p:spPr bwMode="auto">
          <a:xfrm>
            <a:off x="1066800" y="1447800"/>
            <a:ext cx="6324600" cy="52129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Capacity comparison of UWB with other competing technologies</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524000" y="1524000"/>
            <a:ext cx="5867400" cy="51120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Major Issues in UWB</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With the evolution of wireless networks with higher data rates, similar advancement in all the layers of protocol stack is required to make use of the high data rates provided by the physical layers.</a:t>
            </a:r>
          </a:p>
          <a:p>
            <a:pPr algn="just"/>
            <a:r>
              <a:rPr lang="en-US" dirty="0" smtClean="0"/>
              <a:t>The increasing application space for multimedia communications puts additional requirements on latency and delay performances.</a:t>
            </a:r>
          </a:p>
          <a:p>
            <a:pPr algn="just"/>
            <a:r>
              <a:rPr lang="en-US" dirty="0" smtClean="0"/>
              <a:t>The error-prone and time-varying nature of wireless link results in large delay, delay variations, and </a:t>
            </a:r>
            <a:r>
              <a:rPr lang="en-US" dirty="0" err="1" smtClean="0"/>
              <a:t>misordering</a:t>
            </a:r>
            <a:r>
              <a:rPr lang="en-US" dirty="0" smtClean="0"/>
              <a:t> of packets.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Physical Layer</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wide-band receiver used for the UWB system is susceptible to being jammed by the traditional narrow band that operates within the UWB pass band.</a:t>
            </a:r>
          </a:p>
          <a:p>
            <a:pPr algn="just"/>
            <a:r>
              <a:rPr lang="en-US" dirty="0" smtClean="0"/>
              <a:t>Issues such as the wide bandwidth required for the filters and antenna subsystems and filter-matching accuracy are major physical-layer issues difficult to solve without adding to the cost of the physical-layer interface.</a:t>
            </a:r>
          </a:p>
          <a:p>
            <a:pPr algn="just"/>
            <a:r>
              <a:rPr lang="en-US" dirty="0" smtClean="0"/>
              <a:t>At the receiver, accurate timing is required for detecting the modulated narrow pulses accurately.</a:t>
            </a:r>
          </a:p>
          <a:p>
            <a:pPr algn="just"/>
            <a:r>
              <a:rPr lang="en-US" dirty="0" smtClean="0"/>
              <a:t>In addition to all the above, noise from the on-board micro-controller can also result in interference that cannot be easily solved using traditional mechanisms such as band-pass filters, due to the wide bandwidth of the system.</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 Layer</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most important issues in the design of MAC-layer protocol for UWB systems are the following:</a:t>
            </a:r>
          </a:p>
          <a:p>
            <a:pPr indent="1588" algn="just">
              <a:buNone/>
            </a:pPr>
            <a:r>
              <a:rPr lang="en-US" dirty="0" smtClean="0"/>
              <a:t>(</a:t>
            </a:r>
            <a:r>
              <a:rPr lang="en-US" dirty="0" err="1" smtClean="0"/>
              <a:t>i</a:t>
            </a:r>
            <a:r>
              <a:rPr lang="en-US" dirty="0" smtClean="0"/>
              <a:t>) controlling channel access</a:t>
            </a:r>
          </a:p>
          <a:p>
            <a:pPr indent="1588" algn="just">
              <a:buNone/>
            </a:pPr>
            <a:r>
              <a:rPr lang="en-US" dirty="0" smtClean="0"/>
              <a:t>(ii) maintaining </a:t>
            </a:r>
            <a:r>
              <a:rPr lang="en-US" dirty="0" err="1" smtClean="0"/>
              <a:t>QoS</a:t>
            </a:r>
            <a:endParaRPr lang="en-US" dirty="0" smtClean="0"/>
          </a:p>
          <a:p>
            <a:pPr indent="1588" algn="just">
              <a:buNone/>
            </a:pPr>
            <a:r>
              <a:rPr lang="en-US" dirty="0" smtClean="0"/>
              <a:t>(iii) providing security</a:t>
            </a:r>
          </a:p>
          <a:p>
            <a:pPr algn="just"/>
            <a:r>
              <a:rPr lang="en-US" dirty="0" smtClean="0"/>
              <a:t>In addition to these, the design of MAC protocols for UWB systems is dictated by other properties of UWB.</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UWB Applications</a:t>
            </a:r>
            <a:endParaRPr lang="en-US" dirty="0"/>
          </a:p>
        </p:txBody>
      </p:sp>
      <p:sp>
        <p:nvSpPr>
          <p:cNvPr id="3" name="Content Placeholder 2"/>
          <p:cNvSpPr>
            <a:spLocks noGrp="1"/>
          </p:cNvSpPr>
          <p:nvPr>
            <p:ph idx="1"/>
          </p:nvPr>
        </p:nvSpPr>
        <p:spPr/>
        <p:txBody>
          <a:bodyPr>
            <a:noAutofit/>
          </a:bodyPr>
          <a:lstStyle/>
          <a:p>
            <a:pPr algn="just"/>
            <a:r>
              <a:rPr lang="en-US" sz="2400" dirty="0" smtClean="0"/>
              <a:t>Promising applications of UWB in </a:t>
            </a:r>
            <a:r>
              <a:rPr lang="en-US" sz="2400" b="1" dirty="0" smtClean="0">
                <a:solidFill>
                  <a:srgbClr val="FF0000"/>
                </a:solidFill>
              </a:rPr>
              <a:t>communication</a:t>
            </a:r>
            <a:r>
              <a:rPr lang="en-US" sz="2400" dirty="0" smtClean="0"/>
              <a:t> include cable-free audio/video devices, broadband WPANs, and high-speed wireless links.</a:t>
            </a:r>
          </a:p>
          <a:p>
            <a:pPr algn="just"/>
            <a:r>
              <a:rPr lang="en-US" sz="2400" dirty="0" smtClean="0"/>
              <a:t>UWB systems are potential candidates for high data rate, low power, and short- to medium-range communication applications. </a:t>
            </a:r>
          </a:p>
          <a:p>
            <a:pPr algn="just"/>
            <a:r>
              <a:rPr lang="en-US" sz="2400" dirty="0" smtClean="0"/>
              <a:t>UWB systems have a wide range of applications other than communications, some of which are automobile collision-detection devices, medical imaging similar to x-rays and ultrasound scans, through-wall imaging for detecting people and objects in law-enforcement applications, and ground-penetrating radars in construction applications.</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UWB Advantages and Disadvantages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smtClean="0">
                <a:solidFill>
                  <a:srgbClr val="FF0000"/>
                </a:solidFill>
              </a:rPr>
              <a:t>Advantages-</a:t>
            </a:r>
          </a:p>
          <a:p>
            <a:pPr lvl="1" algn="just"/>
            <a:r>
              <a:rPr lang="en-US" dirty="0" smtClean="0"/>
              <a:t>The major </a:t>
            </a:r>
            <a:r>
              <a:rPr lang="en-US" b="1" dirty="0" smtClean="0">
                <a:solidFill>
                  <a:srgbClr val="FF0000"/>
                </a:solidFill>
              </a:rPr>
              <a:t>advantages</a:t>
            </a:r>
            <a:r>
              <a:rPr lang="en-US" dirty="0" smtClean="0"/>
              <a:t> of UWB systems include simplicity of implementation, high data rate, inherent robustness to multipath fading, flexibility of operation, low power consumption, and low cost of implementation.</a:t>
            </a:r>
          </a:p>
          <a:p>
            <a:pPr algn="just"/>
            <a:r>
              <a:rPr lang="en-US" b="1" dirty="0" smtClean="0">
                <a:solidFill>
                  <a:srgbClr val="FF0000"/>
                </a:solidFill>
              </a:rPr>
              <a:t>Disadvantages-</a:t>
            </a:r>
          </a:p>
          <a:p>
            <a:pPr lvl="1" algn="just"/>
            <a:r>
              <a:rPr lang="en-US" dirty="0" smtClean="0"/>
              <a:t>The </a:t>
            </a:r>
            <a:r>
              <a:rPr lang="en-US" b="1" dirty="0" smtClean="0">
                <a:solidFill>
                  <a:srgbClr val="FF0000"/>
                </a:solidFill>
              </a:rPr>
              <a:t>disadvantages</a:t>
            </a:r>
            <a:r>
              <a:rPr lang="en-US" dirty="0" smtClean="0"/>
              <a:t> of UWB systems include stringent design requirements of communication subsystems and chances of interference from the existing technologies.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Syllabus</a:t>
            </a:r>
            <a:endParaRPr lang="en-US" dirty="0"/>
          </a:p>
        </p:txBody>
      </p:sp>
      <p:sp>
        <p:nvSpPr>
          <p:cNvPr id="3" name="Content Placeholder 2"/>
          <p:cNvSpPr>
            <a:spLocks noGrp="1"/>
          </p:cNvSpPr>
          <p:nvPr>
            <p:ph idx="1"/>
          </p:nvPr>
        </p:nvSpPr>
        <p:spPr/>
        <p:txBody>
          <a:bodyPr/>
          <a:lstStyle/>
          <a:p>
            <a:r>
              <a:rPr lang="en-IN" dirty="0" smtClean="0"/>
              <a:t>Ultra-Wide-Band Radio Communication</a:t>
            </a:r>
          </a:p>
          <a:p>
            <a:r>
              <a:rPr lang="en-IN" dirty="0" smtClean="0"/>
              <a:t>Wireless Fidelity Systems</a:t>
            </a:r>
          </a:p>
          <a:p>
            <a:r>
              <a:rPr lang="en-IN" dirty="0" smtClean="0"/>
              <a:t>Optical Wireless Networks</a:t>
            </a:r>
          </a:p>
          <a:p>
            <a:r>
              <a:rPr lang="en-IN" dirty="0" smtClean="0"/>
              <a:t>The Multimode 802.11 – IEEE 802.11a/b/g</a:t>
            </a:r>
          </a:p>
          <a:p>
            <a:r>
              <a:rPr lang="en-IN" dirty="0" smtClean="0"/>
              <a:t>The </a:t>
            </a:r>
            <a:r>
              <a:rPr lang="en-IN" dirty="0" err="1" smtClean="0"/>
              <a:t>Meghadoot</a:t>
            </a:r>
            <a:r>
              <a:rPr lang="en-IN" dirty="0" smtClean="0"/>
              <a:t> Architecture</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Autofit/>
          </a:bodyPr>
          <a:lstStyle/>
          <a:p>
            <a:pPr algn="just"/>
            <a:r>
              <a:rPr lang="en-US" sz="2400" dirty="0" smtClean="0"/>
              <a:t>In order to support high data rates on short ranges, new promising technologies such as the </a:t>
            </a:r>
            <a:r>
              <a:rPr lang="en-US" sz="2400" b="1" dirty="0" smtClean="0">
                <a:solidFill>
                  <a:srgbClr val="FF0000"/>
                </a:solidFill>
              </a:rPr>
              <a:t>ultra-wide band </a:t>
            </a:r>
            <a:r>
              <a:rPr lang="en-US" sz="2400" dirty="0" smtClean="0"/>
              <a:t>(UWB) transmission scheme and optical wireless </a:t>
            </a:r>
            <a:r>
              <a:rPr lang="en-US" sz="2400" b="1" dirty="0" smtClean="0">
                <a:solidFill>
                  <a:srgbClr val="FF0000"/>
                </a:solidFill>
              </a:rPr>
              <a:t>wavelength division multiplexing </a:t>
            </a:r>
            <a:r>
              <a:rPr lang="en-US" sz="2400" dirty="0" smtClean="0"/>
              <a:t>(WDM) networks are currently under research.</a:t>
            </a:r>
          </a:p>
          <a:p>
            <a:pPr algn="just"/>
            <a:r>
              <a:rPr lang="en-US" sz="2400" dirty="0" smtClean="0"/>
              <a:t>In addition to the demands on increasing the performance of the lower layers of the system, pressure is on to efficiently reuse the existing frequencies, which also demands allocation of newer bands for commercial wireless communications.</a:t>
            </a:r>
          </a:p>
          <a:p>
            <a:pPr algn="just"/>
            <a:r>
              <a:rPr lang="en-US" sz="2400" dirty="0" smtClean="0"/>
              <a:t>The additional areas of interest in next-generation wireless networks include freedom in selection of a particular network from a set of heterogeneous wireless networks, seamless handoff across such networks, support for multimedia traffic, and all the above services at an affordable cost.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algn="just"/>
            <a:r>
              <a:rPr lang="en-US" dirty="0" smtClean="0"/>
              <a:t>The first step in this is the development of wireless fidelity (Wi-Fi) systems that integrate the high-speed wireless LANs with the wide-area packet cellular infrastructure.</a:t>
            </a:r>
          </a:p>
          <a:p>
            <a:pPr algn="just"/>
            <a:r>
              <a:rPr lang="en-US" dirty="0" smtClean="0"/>
              <a:t>The demand for high bandwidth for high-quality multimedia traffic has also resulted in utilizing the WDM technology in wireless communication.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ULTRA-WIDE-BAND RADIO COMMUNICATION</a:t>
            </a:r>
            <a:endParaRPr lang="en-US" dirty="0"/>
          </a:p>
        </p:txBody>
      </p:sp>
      <p:sp>
        <p:nvSpPr>
          <p:cNvPr id="3" name="Content Placeholder 2"/>
          <p:cNvSpPr>
            <a:spLocks noGrp="1"/>
          </p:cNvSpPr>
          <p:nvPr>
            <p:ph idx="1"/>
          </p:nvPr>
        </p:nvSpPr>
        <p:spPr>
          <a:xfrm>
            <a:off x="304800" y="1600200"/>
            <a:ext cx="8534400" cy="4525963"/>
          </a:xfrm>
        </p:spPr>
        <p:txBody>
          <a:bodyPr/>
          <a:lstStyle/>
          <a:p>
            <a:r>
              <a:rPr lang="en-US" dirty="0" smtClean="0"/>
              <a:t>Operation of UWB Systems</a:t>
            </a:r>
          </a:p>
          <a:p>
            <a:r>
              <a:rPr lang="en-US" dirty="0" smtClean="0"/>
              <a:t>A Comparison of UWB with Other Technologies</a:t>
            </a:r>
          </a:p>
          <a:p>
            <a:r>
              <a:rPr lang="en-US" dirty="0" smtClean="0"/>
              <a:t>Major Issues in UWB</a:t>
            </a:r>
          </a:p>
          <a:p>
            <a:r>
              <a:rPr lang="en-US" dirty="0" smtClean="0"/>
              <a:t>UWB Applications</a:t>
            </a:r>
          </a:p>
          <a:p>
            <a:r>
              <a:rPr lang="en-US" dirty="0" smtClean="0"/>
              <a:t>Advantages and Disadvantages of UWB</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l="17658" r="18132" b="13574"/>
          <a:stretch>
            <a:fillRect/>
          </a:stretch>
        </p:blipFill>
        <p:spPr bwMode="auto">
          <a:xfrm>
            <a:off x="-1" y="-1"/>
            <a:ext cx="9062359" cy="6858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Spectrum of UWB systems compared with IEEE 802.11b and 802.11a</a:t>
            </a:r>
            <a:endParaRPr lang="en-US" sz="4000" dirty="0"/>
          </a:p>
        </p:txBody>
      </p:sp>
      <p:pic>
        <p:nvPicPr>
          <p:cNvPr id="2050" name="Picture 2"/>
          <p:cNvPicPr>
            <a:picLocks noGrp="1" noChangeAspect="1" noChangeArrowheads="1"/>
          </p:cNvPicPr>
          <p:nvPr>
            <p:ph idx="1"/>
          </p:nvPr>
        </p:nvPicPr>
        <p:blipFill>
          <a:blip r:embed="rId2" cstate="print"/>
          <a:srcRect l="8676" t="20203" r="8676" b="7401"/>
          <a:stretch>
            <a:fillRect/>
          </a:stretch>
        </p:blipFill>
        <p:spPr bwMode="auto">
          <a:xfrm>
            <a:off x="232144" y="1524000"/>
            <a:ext cx="8683256"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Operation of UWB Systems</a:t>
            </a:r>
            <a:endParaRPr lang="en-US" dirty="0"/>
          </a:p>
        </p:txBody>
      </p:sp>
      <p:sp>
        <p:nvSpPr>
          <p:cNvPr id="3" name="Content Placeholder 2"/>
          <p:cNvSpPr>
            <a:spLocks noGrp="1"/>
          </p:cNvSpPr>
          <p:nvPr>
            <p:ph idx="1"/>
          </p:nvPr>
        </p:nvSpPr>
        <p:spPr/>
        <p:txBody>
          <a:bodyPr>
            <a:noAutofit/>
          </a:bodyPr>
          <a:lstStyle/>
          <a:p>
            <a:pPr algn="just"/>
            <a:r>
              <a:rPr lang="en-US" sz="2600" dirty="0" smtClean="0"/>
              <a:t>The operation of UWB systems is based on transmission of ultra-short pulses which are also called monocycles.</a:t>
            </a:r>
          </a:p>
          <a:p>
            <a:pPr algn="just"/>
            <a:r>
              <a:rPr lang="en-US" sz="2600" dirty="0" smtClean="0"/>
              <a:t>Each monocycle is similar to a single cycle of an ultra-high-frequency sine wave and is a single ultra-short pulse. </a:t>
            </a:r>
          </a:p>
          <a:p>
            <a:pPr algn="just"/>
            <a:r>
              <a:rPr lang="en-US" sz="2600" dirty="0" smtClean="0"/>
              <a:t>The pulse widths of monocycles range from 0.10 to 1.6 ns with pulse-to-pulse intervals of between 25 and 1,000 ns.</a:t>
            </a:r>
          </a:p>
          <a:p>
            <a:pPr algn="just"/>
            <a:r>
              <a:rPr lang="en-US" sz="2600" dirty="0" smtClean="0"/>
              <a:t>A single monocycle of width 0.5 ns is shown in Figure (a). </a:t>
            </a:r>
          </a:p>
          <a:p>
            <a:pPr algn="just"/>
            <a:r>
              <a:rPr lang="en-US" sz="2600" dirty="0" smtClean="0"/>
              <a:t>Figure (b) shows a pulse train involving a sequence of monocycles generated at regular intervals. </a:t>
            </a:r>
          </a:p>
          <a:p>
            <a:pPr algn="just"/>
            <a:r>
              <a:rPr lang="en-US" sz="2600" dirty="0" smtClean="0"/>
              <a:t>Monocycles are inherently wide bandwidth signals.</a:t>
            </a:r>
            <a:endParaRPr lang="en-US" sz="2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 illustration of a monocycle and pulse train</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 y="1676400"/>
            <a:ext cx="9036423"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5728</TotalTime>
  <Words>880</Words>
  <Application>Microsoft Office PowerPoint</Application>
  <PresentationFormat>On-screen Show (4:3)</PresentationFormat>
  <Paragraphs>64</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UNIT-VI</vt:lpstr>
      <vt:lpstr>Syllabus</vt:lpstr>
      <vt:lpstr>Introduction</vt:lpstr>
      <vt:lpstr>Introduction</vt:lpstr>
      <vt:lpstr>ULTRA-WIDE-BAND RADIO COMMUNICATION</vt:lpstr>
      <vt:lpstr>Slide 6</vt:lpstr>
      <vt:lpstr>Spectrum of UWB systems compared with IEEE 802.11b and 802.11a</vt:lpstr>
      <vt:lpstr>Operation of UWB Systems</vt:lpstr>
      <vt:lpstr>An illustration of a monocycle and pulse train</vt:lpstr>
      <vt:lpstr>A Comparison of UWB with Other Technologies</vt:lpstr>
      <vt:lpstr>Bandwidth comparison of UWB with other competing technologies</vt:lpstr>
      <vt:lpstr>Range comparison of UWB with other competing technologies</vt:lpstr>
      <vt:lpstr>Capacity comparison of UWB with other competing technologies</vt:lpstr>
      <vt:lpstr>Major Issues in UWB</vt:lpstr>
      <vt:lpstr>Physical Layer</vt:lpstr>
      <vt:lpstr>MAC Layer</vt:lpstr>
      <vt:lpstr>UWB Applications</vt:lpstr>
      <vt:lpstr>UWB Advantages and Disadvantages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Recent Advances in Wireless Networks</dc:title>
  <dc:creator>AVINASH</dc:creator>
  <cp:lastModifiedBy>AVINASH</cp:lastModifiedBy>
  <cp:revision>25</cp:revision>
  <dcterms:created xsi:type="dcterms:W3CDTF">2006-08-16T00:00:00Z</dcterms:created>
  <dcterms:modified xsi:type="dcterms:W3CDTF">2022-12-20T06:36:38Z</dcterms:modified>
</cp:coreProperties>
</file>