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WIRELESS FIDELITY SYSTEMS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The extended service provider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The synergistic operation of Wi-Fi systems with existing cellular systems, especially with the 3G systems, can increase profits for cellular operators.</a:t>
            </a:r>
          </a:p>
          <a:p>
            <a:pPr algn="just"/>
            <a:r>
              <a:rPr lang="en-US" dirty="0" smtClean="0"/>
              <a:t>This can even lead to reduction in the deployment cost of 3G systems.</a:t>
            </a:r>
          </a:p>
          <a:p>
            <a:pPr algn="just"/>
            <a:r>
              <a:rPr lang="en-US" dirty="0" smtClean="0"/>
              <a:t>The widespread deployment of Wi-Fi systems can be considered as complementing the 3G systems.</a:t>
            </a:r>
          </a:p>
          <a:p>
            <a:pPr algn="just"/>
            <a:r>
              <a:rPr lang="en-US" dirty="0" smtClean="0"/>
              <a:t>Also, the availability of wireless devices equipped with Wi-Fi and cellular interfaces encourages the possibility of switching to the Wi-Fi systems whenever an AP is detected.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Issues in Wi-Fi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The major issues in Wi-Fi systems are the following:</a:t>
            </a:r>
          </a:p>
          <a:p>
            <a:pPr lvl="1" algn="just"/>
            <a:r>
              <a:rPr lang="en-US" dirty="0" smtClean="0"/>
              <a:t>Security</a:t>
            </a:r>
          </a:p>
          <a:p>
            <a:pPr lvl="1" algn="just"/>
            <a:r>
              <a:rPr lang="en-US" dirty="0" smtClean="0"/>
              <a:t>Authentication</a:t>
            </a:r>
          </a:p>
          <a:p>
            <a:pPr lvl="1" algn="just"/>
            <a:r>
              <a:rPr lang="en-US" dirty="0" smtClean="0"/>
              <a:t>Quality of Service (</a:t>
            </a:r>
            <a:r>
              <a:rPr lang="en-US" dirty="0" err="1" smtClean="0"/>
              <a:t>QoS</a:t>
            </a:r>
            <a:r>
              <a:rPr lang="en-US" dirty="0" smtClean="0"/>
              <a:t>)</a:t>
            </a:r>
          </a:p>
          <a:p>
            <a:pPr lvl="1" algn="just"/>
            <a:r>
              <a:rPr lang="en-US" dirty="0" smtClean="0"/>
              <a:t>Economics of Wi-Fi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The IEEE has proposed a long-term security architecture for 802.11, which is referred to as robust security network (RSN).</a:t>
            </a:r>
          </a:p>
          <a:p>
            <a:pPr algn="just"/>
            <a:r>
              <a:rPr lang="en-US" dirty="0" smtClean="0"/>
              <a:t>The major objectives of RSN, which is based on IEEE 802.1x, are access control, authentication, and key management.</a:t>
            </a:r>
          </a:p>
          <a:p>
            <a:pPr algn="just"/>
            <a:r>
              <a:rPr lang="en-US" dirty="0" smtClean="0"/>
              <a:t>In the infrastructure mode of operation of 802.11 standard, a client has to establish a relation with an AP called an association.</a:t>
            </a:r>
          </a:p>
          <a:p>
            <a:pPr algn="just"/>
            <a:r>
              <a:rPr lang="en-US" dirty="0" smtClean="0"/>
              <a:t>There are three main states in the transition process of an association. These are</a:t>
            </a:r>
          </a:p>
          <a:p>
            <a:pPr lvl="1" algn="just"/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 unauthenticated and unassociated</a:t>
            </a:r>
          </a:p>
          <a:p>
            <a:pPr lvl="1" algn="just"/>
            <a:r>
              <a:rPr lang="en-US" dirty="0" smtClean="0"/>
              <a:t>(ii) authenticated and unassociated</a:t>
            </a:r>
          </a:p>
          <a:p>
            <a:pPr lvl="1" algn="just"/>
            <a:r>
              <a:rPr lang="en-US" dirty="0" smtClean="0"/>
              <a:t>(iii) authenticated and associated2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The major elements in a Wi-Fi system that can contribute to its vulnerability are –</a:t>
            </a:r>
          </a:p>
          <a:p>
            <a:pPr lvl="1" algn="just"/>
            <a:r>
              <a:rPr lang="en-US" dirty="0" smtClean="0"/>
              <a:t>The eavesdropper</a:t>
            </a:r>
          </a:p>
          <a:p>
            <a:pPr lvl="1" algn="just"/>
            <a:r>
              <a:rPr lang="en-US" dirty="0" smtClean="0"/>
              <a:t>The rogue client</a:t>
            </a:r>
          </a:p>
          <a:p>
            <a:pPr lvl="1" algn="just"/>
            <a:r>
              <a:rPr lang="en-US" dirty="0" smtClean="0"/>
              <a:t>The rogue AP</a:t>
            </a:r>
          </a:p>
          <a:p>
            <a:pPr algn="just"/>
            <a:r>
              <a:rPr lang="en-US" dirty="0" smtClean="0"/>
              <a:t>The two major types that make a Wi-Fi network particularly vulnerable are session hijacking and man-in-the-middle attack.</a:t>
            </a:r>
          </a:p>
          <a:p>
            <a:pPr algn="just"/>
            <a:r>
              <a:rPr lang="en-US" dirty="0" smtClean="0"/>
              <a:t>Both exploit the authentication process.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Authentication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The IEEE 802.1x standard is proposed for providing authentication and controlling traffic to a protected network, as well as for dynamically changing encryption keys.</a:t>
            </a:r>
          </a:p>
          <a:p>
            <a:pPr algn="just"/>
            <a:r>
              <a:rPr lang="en-US" dirty="0" smtClean="0"/>
              <a:t>The use of the extendible authentication protocol (EAP) as a framework for wired and wireless network provides a mechanism for multiple authentication methods such as certificate-based authentication, Kerberos authentication method, token cards, one-time passwords, and public key authentication.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Quality of Service (</a:t>
            </a:r>
            <a:r>
              <a:rPr lang="en-US" b="1" dirty="0" err="1" smtClean="0"/>
              <a:t>QoS</a:t>
            </a:r>
            <a:r>
              <a:rPr lang="en-US" b="1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Provisioning of </a:t>
            </a:r>
            <a:r>
              <a:rPr lang="en-US" dirty="0" err="1" smtClean="0"/>
              <a:t>QoS</a:t>
            </a:r>
            <a:r>
              <a:rPr lang="en-US" dirty="0" smtClean="0"/>
              <a:t> is important in supporting time-sensitive traffic such as voice and video.</a:t>
            </a:r>
          </a:p>
          <a:p>
            <a:pPr algn="just"/>
            <a:r>
              <a:rPr lang="en-US" dirty="0" smtClean="0"/>
              <a:t>The IEEE 802.11e standard which is under consideration is aiming at providing enhanced </a:t>
            </a:r>
            <a:r>
              <a:rPr lang="en-US" dirty="0" err="1" smtClean="0"/>
              <a:t>QoS</a:t>
            </a:r>
            <a:r>
              <a:rPr lang="en-US" dirty="0" smtClean="0"/>
              <a:t> for Wi-Fi systems.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Economics of Wi-Fi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Billing schemes</a:t>
            </a:r>
          </a:p>
          <a:p>
            <a:pPr algn="just"/>
            <a:r>
              <a:rPr lang="en-US" dirty="0" smtClean="0"/>
              <a:t>Revenue sharing model</a:t>
            </a:r>
          </a:p>
          <a:p>
            <a:pPr algn="just"/>
            <a:r>
              <a:rPr lang="en-US" dirty="0" smtClean="0"/>
              <a:t>Spectrum Issues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Billing schemes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200" dirty="0" smtClean="0"/>
              <a:t>The entity that has the responsibility of customer care and billing can be different from the one which actually provides network access service.</a:t>
            </a:r>
          </a:p>
          <a:p>
            <a:pPr algn="just"/>
            <a:r>
              <a:rPr lang="en-US" sz="2200" dirty="0" smtClean="0"/>
              <a:t>Such an agency is referred to as a billing agency.</a:t>
            </a:r>
          </a:p>
          <a:p>
            <a:pPr algn="just"/>
            <a:r>
              <a:rPr lang="en-US" sz="2200" dirty="0" smtClean="0"/>
              <a:t>The billing agency can employ different methods to accept payments from the customers.</a:t>
            </a:r>
          </a:p>
          <a:p>
            <a:pPr algn="just"/>
            <a:r>
              <a:rPr lang="en-US" sz="2200" dirty="0" smtClean="0"/>
              <a:t>The major billing approaches that can be employed in the case of Wi-Fi systems are </a:t>
            </a:r>
            <a:r>
              <a:rPr lang="en-US" sz="2200" b="1" dirty="0" smtClean="0">
                <a:solidFill>
                  <a:srgbClr val="FF0000"/>
                </a:solidFill>
              </a:rPr>
              <a:t>flat-rate schemes </a:t>
            </a:r>
            <a:r>
              <a:rPr lang="en-US" sz="2200" dirty="0" smtClean="0"/>
              <a:t>and </a:t>
            </a:r>
            <a:r>
              <a:rPr lang="en-US" sz="2200" b="1" dirty="0" smtClean="0">
                <a:solidFill>
                  <a:srgbClr val="FF0000"/>
                </a:solidFill>
              </a:rPr>
              <a:t>volume based pricing</a:t>
            </a:r>
            <a:r>
              <a:rPr lang="en-US" sz="2200" dirty="0" smtClean="0"/>
              <a:t>.</a:t>
            </a:r>
          </a:p>
          <a:p>
            <a:pPr lvl="1" algn="just"/>
            <a:r>
              <a:rPr lang="en-US" sz="2200" dirty="0" smtClean="0"/>
              <a:t>In flat-rate schemes, the user is permitted to utilize network services for a specified amount of time without restricting the bandwidth.</a:t>
            </a:r>
          </a:p>
          <a:p>
            <a:pPr lvl="1" algn="just"/>
            <a:r>
              <a:rPr lang="en-US" sz="2200" dirty="0" smtClean="0"/>
              <a:t>The volume-based approach charges the customer based on the amount of data transacted over the network.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Revenue sharing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000" dirty="0" smtClean="0"/>
              <a:t>In the franchisee-franchisor model and the aggregator model, the sharing of revenue is important as there exist multiple business entities in the process of customer relationship, billing, and providing service. </a:t>
            </a:r>
          </a:p>
          <a:p>
            <a:pPr algn="just"/>
            <a:r>
              <a:rPr lang="en-US" sz="2000" dirty="0" smtClean="0"/>
              <a:t>Different revenue-sharing models that include a </a:t>
            </a:r>
            <a:r>
              <a:rPr lang="en-US" sz="2000" b="1" dirty="0" smtClean="0">
                <a:solidFill>
                  <a:srgbClr val="FF0000"/>
                </a:solidFill>
              </a:rPr>
              <a:t>fixed fraction sharing model</a:t>
            </a:r>
            <a:r>
              <a:rPr lang="en-US" sz="2000" dirty="0" smtClean="0"/>
              <a:t> (in which the amount shared among the parties involved is prefixed) and a </a:t>
            </a:r>
            <a:r>
              <a:rPr lang="en-US" sz="2000" b="1" dirty="0" smtClean="0">
                <a:solidFill>
                  <a:srgbClr val="FF0000"/>
                </a:solidFill>
              </a:rPr>
              <a:t>variable-fraction volume-based sharing model </a:t>
            </a:r>
            <a:r>
              <a:rPr lang="en-US" sz="2000" dirty="0" smtClean="0"/>
              <a:t>(in which the percentage of revenue that goes to different parties involved varies with the volume of data transferred) can be employed. </a:t>
            </a:r>
          </a:p>
          <a:p>
            <a:pPr algn="just"/>
            <a:r>
              <a:rPr lang="en-US" sz="2000" dirty="0" smtClean="0"/>
              <a:t>Such systems can consider a constant-fraction for the user per bit of data transferred, and in the high traffic-density environments, a variable rate per bit of data transferred can be used. </a:t>
            </a:r>
          </a:p>
          <a:p>
            <a:pPr algn="just"/>
            <a:r>
              <a:rPr lang="en-US" sz="2000" dirty="0" smtClean="0"/>
              <a:t>In the variable-fraction per bit of data transferred, application level mechanisms which communicate the cost of communication at any particular location is essential.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Spectrum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The issues related to spectrum management are important as Wi-Fi becomes popular with its increasing use as a critical business communication infrastructure.</a:t>
            </a:r>
          </a:p>
          <a:p>
            <a:pPr algn="just"/>
            <a:r>
              <a:rPr lang="en-US" dirty="0" smtClean="0"/>
              <a:t>The current allocation of free ISM band in the 2.4 GHz band for 802.11b raises several questions of interference.</a:t>
            </a:r>
          </a:p>
          <a:p>
            <a:pPr algn="just"/>
            <a:r>
              <a:rPr lang="en-US" dirty="0" smtClean="0"/>
              <a:t>The source of interferences can be either naturally generated by other devices that are designated to operate at the same band or artificially generated by a rogue interference generator node.</a:t>
            </a:r>
          </a:p>
          <a:p>
            <a:pPr algn="just"/>
            <a:r>
              <a:rPr lang="en-US" dirty="0" smtClean="0"/>
              <a:t>Since ISM band is unlicensed, any user with an 802.11 interface can disrupt communication at a specific location without inviting prosecution.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FIDELITY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Service Provider Models for Wi-Fi Systems</a:t>
            </a:r>
          </a:p>
          <a:p>
            <a:r>
              <a:rPr lang="en-US" dirty="0" smtClean="0"/>
              <a:t>Issues in Wi-Fi Systems</a:t>
            </a:r>
          </a:p>
          <a:p>
            <a:r>
              <a:rPr lang="en-US" dirty="0" smtClean="0"/>
              <a:t>Interoperability of Wi-Fi Systems and WWANs</a:t>
            </a:r>
          </a:p>
          <a:p>
            <a:r>
              <a:rPr lang="en-US" dirty="0" smtClean="0"/>
              <a:t>Pricing/Billing Issues in Wi-Fi Systems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Spectrum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en-US" dirty="0" smtClean="0"/>
              <a:t>The major interference sources for Wi-Fi systems are the following: </a:t>
            </a:r>
          </a:p>
          <a:p>
            <a:pPr lvl="1" algn="just"/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 interference from cordless phones, microwave ovens, and Bluetooth enabled devices</a:t>
            </a:r>
          </a:p>
          <a:p>
            <a:pPr lvl="1" algn="just"/>
            <a:r>
              <a:rPr lang="en-US" dirty="0" smtClean="0"/>
              <a:t>(ii) interference from jammers </a:t>
            </a:r>
          </a:p>
          <a:p>
            <a:pPr algn="just"/>
            <a:r>
              <a:rPr lang="en-US" dirty="0" smtClean="0"/>
              <a:t>The first issue can be reduced to some extent by the following ways: </a:t>
            </a:r>
          </a:p>
          <a:p>
            <a:pPr lvl="1" algn="just"/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 use of different frequency-hopping patterns for communication-technology-related interference as used in Bluetooth standard</a:t>
            </a:r>
          </a:p>
          <a:p>
            <a:pPr lvl="1" algn="just"/>
            <a:r>
              <a:rPr lang="en-US" dirty="0" smtClean="0"/>
              <a:t>(ii) proper electromagnetic shielding in devices using microwave band for </a:t>
            </a:r>
            <a:r>
              <a:rPr lang="en-US" dirty="0" err="1" smtClean="0"/>
              <a:t>noncommunication</a:t>
            </a:r>
            <a:r>
              <a:rPr lang="en-US" dirty="0" smtClean="0"/>
              <a:t>-related purposes such as microwave ovens.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Interoperability of Wi-Fi Systems and WWANs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300" dirty="0" smtClean="0"/>
              <a:t>The wireless wide area networks (WWANs) use base stations (BSs) that cover a few tens of kilometers in radius.</a:t>
            </a:r>
          </a:p>
          <a:p>
            <a:pPr algn="just"/>
            <a:r>
              <a:rPr lang="en-US" sz="2300" dirty="0" smtClean="0"/>
              <a:t>Traditionally, the mobile nodes (MNs) communicated only through these BSs.</a:t>
            </a:r>
          </a:p>
          <a:p>
            <a:pPr algn="just"/>
            <a:r>
              <a:rPr lang="en-US" sz="2300" dirty="0" smtClean="0"/>
              <a:t>However, WWANs provide only low bandwidth (in terms of tens of Kbps) compared to the broadband LAN services (in terms of tens of Mbps) offered by the Wi-Fi networks.</a:t>
            </a:r>
          </a:p>
          <a:p>
            <a:pPr algn="just"/>
            <a:r>
              <a:rPr lang="en-US" sz="2300" dirty="0" smtClean="0"/>
              <a:t>Many situations where a WWAN cannot serve the requirements well, some of which are the following: (a) interiors of buildings, basements of buildings, subways, and where the signal-to-noise ratio (SNR) may not be sufficient to provide a high-quality service (b) heavily loaded BSs (cells), where the call blocking ratio is high due to the high offered traffic and the limited spectrum of WWAN.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Interoperability of Wi-Fi Systems and WWANs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400" dirty="0" smtClean="0"/>
              <a:t>The Wi-Fi operators can leave the responsibilities such as billing, brand-building, and advertising to the WAN SP and hence, the Wi-Fi SPs are likely to derive a sustained revenue at a low cost.</a:t>
            </a:r>
          </a:p>
          <a:p>
            <a:pPr algn="just"/>
            <a:r>
              <a:rPr lang="en-US" sz="2400" dirty="0" smtClean="0"/>
              <a:t>Hence, the interoperability between heterogeneous networks, especially between the existing WWANs and Wi-Fi networks, is mutually beneficial.</a:t>
            </a:r>
          </a:p>
          <a:p>
            <a:pPr algn="just"/>
            <a:r>
              <a:rPr lang="en-US" sz="2400" dirty="0" smtClean="0"/>
              <a:t>The growing deployment of </a:t>
            </a:r>
            <a:r>
              <a:rPr lang="en-US" sz="2400" smtClean="0"/>
              <a:t>Wi-Fi hotspots </a:t>
            </a:r>
            <a:r>
              <a:rPr lang="en-US" sz="2400" dirty="0" smtClean="0"/>
              <a:t>also underlines the importance of using them as a complementary access system to the existing WWANs.</a:t>
            </a:r>
          </a:p>
          <a:p>
            <a:pPr algn="just"/>
            <a:r>
              <a:rPr lang="en-US" sz="2400" dirty="0" smtClean="0"/>
              <a:t>The concentration of hotspots is especially high in places such as commercial complexes, business districts, airports, and educational institutions.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Interoperability of Wi-Fi Systems and WWANs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dirty="0" smtClean="0"/>
              <a:t>In such scenarios, an MN currently registered with a WWAN BS may enter the coverage regions of Wi-Fi APs very frequently.</a:t>
            </a:r>
          </a:p>
          <a:p>
            <a:pPr algn="just"/>
            <a:r>
              <a:rPr lang="en-US" sz="2800" dirty="0" smtClean="0"/>
              <a:t>The MN may then choose to relinquish its connection to the WWAN BS and instead use the Wi-Fi AP for communication.</a:t>
            </a:r>
          </a:p>
          <a:p>
            <a:pPr algn="just"/>
            <a:r>
              <a:rPr lang="en-US" sz="2800" dirty="0" smtClean="0"/>
              <a:t>This leads to a reduction in the load on the cellular network, thus enabling more MNs to be supported.</a:t>
            </a:r>
          </a:p>
          <a:p>
            <a:pPr algn="just"/>
            <a:r>
              <a:rPr lang="en-US" sz="2800" dirty="0" smtClean="0"/>
              <a:t>The interoperability of Wi-Fi systems and cellular networks is advantageous to both the network users and the network service providers.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Pricing/Billing Issues in Wi-Fi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Pricing/billing schemes for a Wi-Fi systems assume significance as the commercial viability is very important for the survival of Wi-Fi systems. </a:t>
            </a:r>
          </a:p>
          <a:p>
            <a:pPr algn="just"/>
            <a:r>
              <a:rPr lang="en-US" dirty="0" smtClean="0"/>
              <a:t>In the case of Wi-Fi systems the entity that has the responsibility of customer care and billing can be different from the one which actually provides network access service.</a:t>
            </a:r>
          </a:p>
          <a:p>
            <a:pPr algn="just"/>
            <a:r>
              <a:rPr lang="en-US" dirty="0" smtClean="0"/>
              <a:t>Henceforth, the agency that is responsible for providing customer care, billing, and revenue-sharing is referred to as the billing agency (BA).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Billing Agency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en-US" dirty="0" smtClean="0"/>
              <a:t>The two main aspects in any network access are the actual network service provisioning and billing.</a:t>
            </a:r>
          </a:p>
          <a:p>
            <a:pPr algn="just"/>
            <a:r>
              <a:rPr lang="en-US" dirty="0" smtClean="0"/>
              <a:t>These two were carried out by the same agency.</a:t>
            </a:r>
          </a:p>
          <a:p>
            <a:pPr algn="just"/>
            <a:r>
              <a:rPr lang="en-US" dirty="0" smtClean="0"/>
              <a:t>In Wi-Fi systems, there can be different models for the BA and the network service providers (SPs).</a:t>
            </a:r>
          </a:p>
          <a:p>
            <a:pPr algn="just"/>
            <a:r>
              <a:rPr lang="en-US" dirty="0" smtClean="0"/>
              <a:t>The basic BA models are the following:</a:t>
            </a:r>
          </a:p>
          <a:p>
            <a:pPr indent="1588" algn="just">
              <a:buNone/>
            </a:pPr>
            <a:r>
              <a:rPr lang="en-US" dirty="0" smtClean="0"/>
              <a:t>(a) billing-free service model</a:t>
            </a:r>
          </a:p>
          <a:p>
            <a:pPr indent="1588" algn="just">
              <a:buNone/>
            </a:pPr>
            <a:r>
              <a:rPr lang="en-US" dirty="0" smtClean="0"/>
              <a:t>(b) associated BA model</a:t>
            </a:r>
          </a:p>
          <a:p>
            <a:pPr indent="1588" algn="just">
              <a:buNone/>
            </a:pPr>
            <a:r>
              <a:rPr lang="en-US" dirty="0" smtClean="0"/>
              <a:t>(c) revenue-sharing-based BA model</a:t>
            </a:r>
          </a:p>
          <a:p>
            <a:pPr indent="1588" algn="just">
              <a:buNone/>
            </a:pPr>
            <a:r>
              <a:rPr lang="en-US" dirty="0" smtClean="0"/>
              <a:t>(d) integrated BA model</a:t>
            </a:r>
          </a:p>
          <a:p>
            <a:pPr indent="1588" algn="just">
              <a:buNone/>
            </a:pPr>
            <a:r>
              <a:rPr lang="en-US" dirty="0" smtClean="0"/>
              <a:t>(e) independent BA model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Billing-free service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300" dirty="0" smtClean="0"/>
              <a:t>This is the simplest model and is in existence today in most places.</a:t>
            </a:r>
          </a:p>
          <a:p>
            <a:pPr algn="just"/>
            <a:r>
              <a:rPr lang="en-US" sz="2300" dirty="0" smtClean="0"/>
              <a:t>Here, the WAN BA charges MNs for their network access whereas the Wi-Fi access is provided as a free service to the users, or as a value addition to the Wi-Fi SP’s existing core business service.</a:t>
            </a:r>
            <a:endParaRPr lang="en-US" sz="23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4526"/>
          <a:stretch>
            <a:fillRect/>
          </a:stretch>
        </p:blipFill>
        <p:spPr bwMode="auto">
          <a:xfrm>
            <a:off x="1295400" y="3952875"/>
            <a:ext cx="64293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6338" y="6162675"/>
            <a:ext cx="679132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Associated BA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In this case, Wi-Fi systems and WANs have independent BAs, each charging the MNs for their respective network services provided.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200400"/>
            <a:ext cx="8242981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5715000"/>
            <a:ext cx="7744493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Revenue-sharing-based BA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000" dirty="0" smtClean="0"/>
              <a:t>This model provides a single-point billing for the MNs, and at the same time enables the MNs to avail network services from WAN or Wi-Fi networks.</a:t>
            </a:r>
          </a:p>
          <a:p>
            <a:pPr algn="just"/>
            <a:r>
              <a:rPr lang="en-US" sz="2000" dirty="0" smtClean="0"/>
              <a:t>A revenue-sharing agreement must be in place between the WAN BA and the Wi-Fi SPs.</a:t>
            </a:r>
          </a:p>
          <a:p>
            <a:pPr algn="just"/>
            <a:r>
              <a:rPr lang="en-US" sz="2000" dirty="0" smtClean="0"/>
              <a:t>Since the WAN SPs cover a larger geographical area, it is more appropriate to have the BA closely associated with the WAN SP.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886200"/>
            <a:ext cx="7954978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6315075"/>
            <a:ext cx="679132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Integrated BA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This model is the one that is associated with the extended service providers who operate a range of different networks including WANs and Wi-Fi APs.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581400"/>
            <a:ext cx="8417923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6338" y="6162675"/>
            <a:ext cx="679132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FIDELITY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dirty="0" smtClean="0"/>
              <a:t>Wireless fidelity (Wi-Fi) system is the high-speed wireless LAN that was originally intended to extend the wired Ethernet in offices to wireless clients.</a:t>
            </a:r>
          </a:p>
          <a:p>
            <a:pPr algn="just"/>
            <a:r>
              <a:rPr lang="en-US" dirty="0" smtClean="0"/>
              <a:t>The coverage area and ability to support high bit rates are the two major reasons behind the name Wi-Fi.</a:t>
            </a:r>
          </a:p>
          <a:p>
            <a:pPr algn="just"/>
            <a:r>
              <a:rPr lang="en-US" dirty="0" smtClean="0"/>
              <a:t>Though the popular wireless LAN standards IEEE 802.11b and 802.11a are considered as the standard Wi-Fi candidates, conceptually any high-speed wireless LAN protocol such as </a:t>
            </a:r>
            <a:r>
              <a:rPr lang="en-US" dirty="0" err="1" smtClean="0"/>
              <a:t>HiperLAN</a:t>
            </a:r>
            <a:r>
              <a:rPr lang="en-US" dirty="0" smtClean="0"/>
              <a:t> can be used.</a:t>
            </a:r>
          </a:p>
          <a:p>
            <a:pPr algn="just"/>
            <a:r>
              <a:rPr lang="en-US" dirty="0" smtClean="0"/>
              <a:t>The integration of Wi-Fi hotspots (wireless LAN access points) with wide area wireless networking technologies such as GSM and GPRS provides an added advantage for the mobile nodes.</a:t>
            </a:r>
          </a:p>
          <a:p>
            <a:pPr algn="just"/>
            <a:r>
              <a:rPr lang="en-US" dirty="0" smtClean="0"/>
              <a:t>Such an integrated system provides secure, reliable, and high-speed wireless connectivity.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Independent BA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In this case, the BA is an independent entity that has billing tie-ups with several WAN SPs and Wi-Fi SPs.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219450"/>
            <a:ext cx="82296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5857875"/>
            <a:ext cx="679132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FIDELITY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en-US" dirty="0" smtClean="0"/>
              <a:t>A Wi-Fi network can be used to connect computers to each other, to the Internet, and to wired networks.</a:t>
            </a:r>
          </a:p>
          <a:p>
            <a:pPr algn="just"/>
            <a:r>
              <a:rPr lang="en-US" dirty="0" smtClean="0"/>
              <a:t>Wi-Fi networks operate in the unlicensed 2.4 GHz and 5 GHz radio bands, with an 802.11b or 802.11a, or with products that contain both bands (dual band), so that they can provide an enriched network experience.</a:t>
            </a:r>
          </a:p>
          <a:p>
            <a:pPr algn="just"/>
            <a:r>
              <a:rPr lang="en-US" dirty="0" smtClean="0"/>
              <a:t>Wi-Fi systems are potential candidates for provisioning high-speed multimedia content delivery in areas such as indoor offices, airport lounges, and shopping malls.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advantages of Wi-Fi systems are ease-of-use, high-speed Internet access, low cost of operation, and flexibility of reconfiguration.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The Service Provider Models for Wi-Fi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Wi-Fi micro carrier model</a:t>
            </a:r>
          </a:p>
          <a:p>
            <a:r>
              <a:rPr lang="en-US" dirty="0" smtClean="0"/>
              <a:t>The franchisee-franchisor model</a:t>
            </a:r>
          </a:p>
          <a:p>
            <a:r>
              <a:rPr lang="en-US" dirty="0" smtClean="0"/>
              <a:t>The Wi-Fi carrier model</a:t>
            </a:r>
          </a:p>
          <a:p>
            <a:r>
              <a:rPr lang="en-US" dirty="0" smtClean="0"/>
              <a:t>The Wi-Fi aggregator model</a:t>
            </a:r>
          </a:p>
          <a:p>
            <a:r>
              <a:rPr lang="en-US" dirty="0" smtClean="0"/>
              <a:t>The extended service provider model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The Wi-Fi micro carrier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In this model, small business operators can set up their own access points (APs) and maintain customer relations and billing with subscribers.</a:t>
            </a:r>
          </a:p>
          <a:p>
            <a:pPr algn="just"/>
            <a:r>
              <a:rPr lang="en-US" dirty="0" smtClean="0"/>
              <a:t>An example of this category is a restaurant operating a small Wi-Fi system with a set of APs on its premises.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 franchisee-franchisor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This model for Wi-Fi systems is that a franchisor company making an agreement with a franchisee (e.g., a restaurant which has an inbuilt Wi-Fi system for its internal purposes) for providing Wi-Fi connectivity on a revenue-sharing basis.</a:t>
            </a:r>
          </a:p>
          <a:p>
            <a:pPr algn="just"/>
            <a:r>
              <a:rPr lang="en-US" dirty="0" smtClean="0"/>
              <a:t>The external communication, access network costs, and back-office </a:t>
            </a:r>
            <a:r>
              <a:rPr lang="en-US" dirty="0" err="1" smtClean="0"/>
              <a:t>softwares</a:t>
            </a:r>
            <a:r>
              <a:rPr lang="en-US" dirty="0" smtClean="0"/>
              <a:t> may be supplied and maintained by the franchisor.</a:t>
            </a:r>
          </a:p>
          <a:p>
            <a:pPr algn="just"/>
            <a:r>
              <a:rPr lang="en-US" dirty="0" smtClean="0"/>
              <a:t>Hence, the franchisor company can extend its services to the public.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 Wi-Fi carrier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In this model, a particular company referred to as Wi-Fi carrier can own, deploy, and operate a number of Wi-Fi system enabled APs at public places.</a:t>
            </a:r>
          </a:p>
          <a:p>
            <a:pPr algn="just"/>
            <a:r>
              <a:rPr lang="en-US" dirty="0" smtClean="0"/>
              <a:t>The subscribers can utilize the designated carrier’s network services in their coverage area based on acceptable billing models.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 Wi-Fi aggregator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This model refers to an abstract service provider which strikes wholesale partnerships with Wi-Fi operators.</a:t>
            </a:r>
          </a:p>
          <a:p>
            <a:pPr algn="just"/>
            <a:r>
              <a:rPr lang="en-US" dirty="0" smtClean="0"/>
              <a:t>Such aggregators mainly focus on two major things: </a:t>
            </a:r>
          </a:p>
          <a:p>
            <a:pPr lvl="1" algn="just"/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 reselling of the services provided by the Wi-Fi operators</a:t>
            </a:r>
          </a:p>
          <a:p>
            <a:pPr lvl="1" algn="just"/>
            <a:r>
              <a:rPr lang="en-US" dirty="0" smtClean="0"/>
              <a:t>(ii) giving their subscribers access to a large number of networks.</a:t>
            </a:r>
          </a:p>
          <a:p>
            <a:pPr algn="just"/>
            <a:r>
              <a:rPr lang="en-US" dirty="0" smtClean="0"/>
              <a:t>The advantages of this model are easy scale-up of network coverage as the aggregator does not own the infrastructure and hence, by having more partnerships, a service provider can increase the coverage area and the customer base.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3808</TotalTime>
  <Words>2138</Words>
  <Application>Microsoft Office PowerPoint</Application>
  <PresentationFormat>On-screen Show (4:3)</PresentationFormat>
  <Paragraphs>141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WIRELESS FIDELITY SYSTEMS</vt:lpstr>
      <vt:lpstr>WIRELESS FIDELITY SYSTEMS</vt:lpstr>
      <vt:lpstr>WIRELESS FIDELITY SYSTEMS</vt:lpstr>
      <vt:lpstr>WIRELESS FIDELITY SYSTEMS</vt:lpstr>
      <vt:lpstr>The Service Provider Models for Wi-Fi Systems</vt:lpstr>
      <vt:lpstr>The Wi-Fi micro carrier model</vt:lpstr>
      <vt:lpstr>The franchisee-franchisor model</vt:lpstr>
      <vt:lpstr>The Wi-Fi carrier model</vt:lpstr>
      <vt:lpstr>The Wi-Fi aggregator model</vt:lpstr>
      <vt:lpstr>The extended service provider model</vt:lpstr>
      <vt:lpstr>Issues in Wi-Fi Systems</vt:lpstr>
      <vt:lpstr>Security</vt:lpstr>
      <vt:lpstr>Security</vt:lpstr>
      <vt:lpstr>Authentication</vt:lpstr>
      <vt:lpstr>Quality of Service (QoS)</vt:lpstr>
      <vt:lpstr>Economics of Wi-Fi</vt:lpstr>
      <vt:lpstr>Billing schemes</vt:lpstr>
      <vt:lpstr>Revenue sharing model</vt:lpstr>
      <vt:lpstr>Spectrum Issues</vt:lpstr>
      <vt:lpstr>Spectrum Issues</vt:lpstr>
      <vt:lpstr>Interoperability of Wi-Fi Systems and WWANs</vt:lpstr>
      <vt:lpstr>Interoperability of Wi-Fi Systems and WWANs</vt:lpstr>
      <vt:lpstr>Interoperability of Wi-Fi Systems and WWANs</vt:lpstr>
      <vt:lpstr>Pricing/Billing Issues in Wi-Fi Systems</vt:lpstr>
      <vt:lpstr>Billing Agency Models</vt:lpstr>
      <vt:lpstr>Billing-free service model</vt:lpstr>
      <vt:lpstr>Associated BA model</vt:lpstr>
      <vt:lpstr>Revenue-sharing-based BA model</vt:lpstr>
      <vt:lpstr>Integrated BA model</vt:lpstr>
      <vt:lpstr>Independent BA model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WIRELESS FIDELITY SYSTEMS</dc:title>
  <dc:creator>AVINASH</dc:creator>
  <cp:lastModifiedBy>AVINASH</cp:lastModifiedBy>
  <cp:revision>41</cp:revision>
  <dcterms:created xsi:type="dcterms:W3CDTF">2006-08-16T00:00:00Z</dcterms:created>
  <dcterms:modified xsi:type="dcterms:W3CDTF">2022-12-22T05:04:40Z</dcterms:modified>
</cp:coreProperties>
</file>